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1"/>
  </p:notesMasterIdLst>
  <p:handoutMasterIdLst>
    <p:handoutMasterId r:id="rId42"/>
  </p:handoutMasterIdLst>
  <p:sldIdLst>
    <p:sldId id="992" r:id="rId2"/>
    <p:sldId id="997" r:id="rId3"/>
    <p:sldId id="993" r:id="rId4"/>
    <p:sldId id="994" r:id="rId5"/>
    <p:sldId id="995" r:id="rId6"/>
    <p:sldId id="996" r:id="rId7"/>
    <p:sldId id="998" r:id="rId8"/>
    <p:sldId id="999" r:id="rId9"/>
    <p:sldId id="1000" r:id="rId10"/>
    <p:sldId id="1001" r:id="rId11"/>
    <p:sldId id="1002" r:id="rId12"/>
    <p:sldId id="1003" r:id="rId13"/>
    <p:sldId id="1004" r:id="rId14"/>
    <p:sldId id="1005" r:id="rId15"/>
    <p:sldId id="1006" r:id="rId16"/>
    <p:sldId id="1007" r:id="rId17"/>
    <p:sldId id="1008" r:id="rId18"/>
    <p:sldId id="1009" r:id="rId19"/>
    <p:sldId id="1010" r:id="rId20"/>
    <p:sldId id="1011" r:id="rId21"/>
    <p:sldId id="1012" r:id="rId22"/>
    <p:sldId id="1013" r:id="rId23"/>
    <p:sldId id="1014" r:id="rId24"/>
    <p:sldId id="1015" r:id="rId25"/>
    <p:sldId id="1016" r:id="rId26"/>
    <p:sldId id="1017" r:id="rId27"/>
    <p:sldId id="1018" r:id="rId28"/>
    <p:sldId id="1020" r:id="rId29"/>
    <p:sldId id="1019" r:id="rId30"/>
    <p:sldId id="1021" r:id="rId31"/>
    <p:sldId id="1022" r:id="rId32"/>
    <p:sldId id="1023" r:id="rId33"/>
    <p:sldId id="1024" r:id="rId34"/>
    <p:sldId id="1025" r:id="rId35"/>
    <p:sldId id="1026" r:id="rId36"/>
    <p:sldId id="1027" r:id="rId37"/>
    <p:sldId id="1028" r:id="rId38"/>
    <p:sldId id="1029" r:id="rId39"/>
    <p:sldId id="1030" r:id="rId40"/>
  </p:sldIdLst>
  <p:sldSz cx="9144000" cy="6858000" type="screen4x3"/>
  <p:notesSz cx="6934200" cy="92837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AD2"/>
    <a:srgbClr val="333399"/>
    <a:srgbClr val="075D24"/>
    <a:srgbClr val="2162AF"/>
    <a:srgbClr val="5CC4B7"/>
    <a:srgbClr val="F5834E"/>
    <a:srgbClr val="CF9C51"/>
    <a:srgbClr val="086B2A"/>
    <a:srgbClr val="61A135"/>
    <a:srgbClr val="FAA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7" autoAdjust="0"/>
    <p:restoredTop sz="95995" autoAdjust="0"/>
  </p:normalViewPr>
  <p:slideViewPr>
    <p:cSldViewPr>
      <p:cViewPr>
        <p:scale>
          <a:sx n="80" d="100"/>
          <a:sy n="80" d="100"/>
        </p:scale>
        <p:origin x="-81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04A414E-6C11-4370-855D-7ECE8EEC2C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5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6B1020A-A1C3-49BB-99B2-9A71D0D23E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34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0A-A1C3-49BB-99B2-9A71D0D23EF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11" y="274342"/>
            <a:ext cx="8229600" cy="960122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400"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44" y="1600220"/>
            <a:ext cx="8320949" cy="4297633"/>
          </a:xfrm>
          <a:effectLst/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800">
                <a:solidFill>
                  <a:srgbClr val="075D24"/>
                </a:solidFill>
                <a:effectLst>
                  <a:outerShdw blurRad="38100" dist="12700" dir="2700000" algn="tl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200">
                <a:latin typeface="Arial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dingb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313" y="548640"/>
            <a:ext cx="323810" cy="323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ingb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313" y="548640"/>
            <a:ext cx="323810" cy="323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81" y="640098"/>
            <a:ext cx="594353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877" y="960146"/>
            <a:ext cx="8918369" cy="5832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119132" y="6424551"/>
            <a:ext cx="7132242" cy="366427"/>
          </a:xfrm>
          <a:prstGeom prst="rect">
            <a:avLst/>
          </a:prstGeom>
        </p:spPr>
        <p:txBody>
          <a:bodyPr/>
          <a:lstStyle>
            <a:lvl1pPr>
              <a:defRPr lang="en-US" sz="10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3147" y="137197"/>
            <a:ext cx="6922099" cy="2103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 flipH="1">
            <a:off x="100584" y="137196"/>
            <a:ext cx="2194536" cy="2103097"/>
          </a:xfrm>
          <a:prstGeom prst="snip1Rect">
            <a:avLst>
              <a:gd name="adj" fmla="val 33607"/>
            </a:avLst>
          </a:prstGeom>
          <a:solidFill>
            <a:srgbClr val="AFD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6877" y="960146"/>
            <a:ext cx="8918369" cy="5832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1"/>
          <p:cNvSpPr txBox="1">
            <a:spLocks/>
          </p:cNvSpPr>
          <p:nvPr userDrawn="1"/>
        </p:nvSpPr>
        <p:spPr>
          <a:xfrm>
            <a:off x="119132" y="6424551"/>
            <a:ext cx="7132242" cy="366427"/>
          </a:xfrm>
          <a:prstGeom prst="rect">
            <a:avLst/>
          </a:prstGeom>
        </p:spPr>
        <p:txBody>
          <a:bodyPr/>
          <a:lstStyle>
            <a:lvl1pPr>
              <a:defRPr lang="en-US" sz="10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103147" y="137197"/>
            <a:ext cx="6922099" cy="2103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nip Single Corner Rectangle 12"/>
          <p:cNvSpPr/>
          <p:nvPr userDrawn="1"/>
        </p:nvSpPr>
        <p:spPr>
          <a:xfrm flipH="1">
            <a:off x="100584" y="137196"/>
            <a:ext cx="2194536" cy="2103097"/>
          </a:xfrm>
          <a:prstGeom prst="snip1Rect">
            <a:avLst>
              <a:gd name="adj" fmla="val 33607"/>
            </a:avLst>
          </a:prstGeom>
          <a:solidFill>
            <a:srgbClr val="AFD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342"/>
            <a:ext cx="9144000" cy="1143000"/>
          </a:xfrm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 smtClean="0"/>
              <a:t>Chapter Objectives</a:t>
            </a:r>
            <a:br>
              <a:rPr lang="en-US" dirty="0" smtClean="0"/>
            </a:br>
            <a:r>
              <a:rPr lang="en-US" sz="1600" dirty="0" smtClean="0">
                <a:solidFill>
                  <a:schemeClr val="bg1"/>
                </a:solidFill>
              </a:rPr>
              <a:t> After studying this chapter, you should be able to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806" y="1508781"/>
            <a:ext cx="1463024" cy="4846268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03147" y="1692275"/>
            <a:ext cx="6675438" cy="4205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5806" y="1508781"/>
            <a:ext cx="1463024" cy="4846268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877" y="594390"/>
            <a:ext cx="8918369" cy="619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119132" y="6445816"/>
            <a:ext cx="6464526" cy="366427"/>
          </a:xfrm>
          <a:prstGeom prst="rect">
            <a:avLst/>
          </a:prstGeom>
        </p:spPr>
        <p:txBody>
          <a:bodyPr/>
          <a:lstStyle>
            <a:lvl1pPr>
              <a:defRPr lang="en-US" sz="10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1000" y="6484763"/>
            <a:ext cx="827204" cy="274317"/>
          </a:xfrm>
          <a:prstGeom prst="rect">
            <a:avLst/>
          </a:prstGeom>
          <a:solidFill>
            <a:srgbClr val="AFD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7979064" y="6504890"/>
            <a:ext cx="1097313" cy="27301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0D084-3C0E-4FF8-AF9C-AFA8DF3F460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 36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78" y="1188720"/>
            <a:ext cx="8917852" cy="159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77" y="91439"/>
            <a:ext cx="9036998" cy="1188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5"/>
          <p:cNvSpPr/>
          <p:nvPr/>
        </p:nvSpPr>
        <p:spPr>
          <a:xfrm rot="5400000">
            <a:off x="50" y="45758"/>
            <a:ext cx="548634" cy="548634"/>
          </a:xfrm>
          <a:prstGeom prst="rtTriangle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06877" y="594390"/>
            <a:ext cx="8918369" cy="619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119132" y="6424551"/>
            <a:ext cx="7132242" cy="366427"/>
          </a:xfrm>
          <a:prstGeom prst="rect">
            <a:avLst/>
          </a:prstGeom>
        </p:spPr>
        <p:txBody>
          <a:bodyPr/>
          <a:lstStyle>
            <a:lvl1pPr>
              <a:defRPr lang="en-US" sz="10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321000" y="6484763"/>
            <a:ext cx="827204" cy="274317"/>
          </a:xfrm>
          <a:prstGeom prst="rect">
            <a:avLst/>
          </a:prstGeom>
          <a:solidFill>
            <a:srgbClr val="AFD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8"/>
          <p:cNvSpPr txBox="1">
            <a:spLocks/>
          </p:cNvSpPr>
          <p:nvPr userDrawn="1"/>
        </p:nvSpPr>
        <p:spPr>
          <a:xfrm>
            <a:off x="7979064" y="6504890"/>
            <a:ext cx="1097313" cy="27301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0D084-3C0E-4FF8-AF9C-AFA8DF3F460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 41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6878" y="1188720"/>
            <a:ext cx="8917852" cy="159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59377" y="91439"/>
            <a:ext cx="9036998" cy="1188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>
          <a:xfrm rot="5400000">
            <a:off x="50" y="45758"/>
            <a:ext cx="548634" cy="548634"/>
          </a:xfrm>
          <a:prstGeom prst="rtTriangle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7282" y="2624446"/>
            <a:ext cx="7589437" cy="3669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International Human Resources Management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0675" y="6354763"/>
            <a:ext cx="1203325" cy="3667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1–</a:t>
            </a:r>
            <a:fld id="{5FB219D5-4525-4EC7-9FCE-FEBE87F8938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4659" y="2788927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Challenges of Human Resources Management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926098" y="1143025"/>
            <a:ext cx="5852096" cy="2462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60342" y="137196"/>
            <a:ext cx="5760657" cy="22859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60342" y="137196"/>
            <a:ext cx="5943535" cy="21030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60342" y="137196"/>
            <a:ext cx="6126413" cy="21945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5" name="Picture 14" descr="Cover Image.png"/>
          <p:cNvPicPr>
            <a:picLocks noChangeAspect="1"/>
          </p:cNvPicPr>
          <p:nvPr/>
        </p:nvPicPr>
        <p:blipFill>
          <a:blip r:embed="rId3" cstate="print"/>
          <a:srcRect l="6522" r="5435"/>
          <a:stretch>
            <a:fillRect/>
          </a:stretch>
        </p:blipFill>
        <p:spPr>
          <a:xfrm>
            <a:off x="868721" y="2697488"/>
            <a:ext cx="7406559" cy="3524316"/>
          </a:xfrm>
          <a:prstGeom prst="rect">
            <a:avLst/>
          </a:prstGeom>
        </p:spPr>
      </p:pic>
      <p:sp>
        <p:nvSpPr>
          <p:cNvPr id="12" name="Snip Single Corner Rectangle 11"/>
          <p:cNvSpPr/>
          <p:nvPr/>
        </p:nvSpPr>
        <p:spPr>
          <a:xfrm flipH="1">
            <a:off x="100584" y="137196"/>
            <a:ext cx="2194536" cy="2103097"/>
          </a:xfrm>
          <a:prstGeom prst="snip1Rect">
            <a:avLst>
              <a:gd name="adj" fmla="val 33607"/>
            </a:avLst>
          </a:prstGeom>
          <a:solidFill>
            <a:srgbClr val="65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corner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45" y="502952"/>
            <a:ext cx="1512786" cy="15127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Employees Internationally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44" y="1600220"/>
            <a:ext cx="8320949" cy="45719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Selecting employees in a foreign country environment can be difficult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Get to know the local market and customs in hiring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 India, much of the effective hiring was done through family ties and friendship networks</a:t>
            </a:r>
          </a:p>
          <a:p>
            <a:pPr lvl="1"/>
            <a:r>
              <a:rPr lang="en-US" dirty="0" smtClean="0"/>
              <a:t>To better understand the local market there are a few </a:t>
            </a:r>
            <a:br>
              <a:rPr lang="en-US" dirty="0" smtClean="0"/>
            </a:br>
            <a:r>
              <a:rPr lang="en-US" dirty="0" smtClean="0"/>
              <a:t>things firms can do</a:t>
            </a:r>
          </a:p>
          <a:p>
            <a:pPr lvl="2"/>
            <a:r>
              <a:rPr lang="en-US" dirty="0" smtClean="0"/>
              <a:t>International HR managers should get to know the universities, technical school’s, and primary schools </a:t>
            </a:r>
            <a:br>
              <a:rPr lang="en-US" dirty="0" smtClean="0"/>
            </a:br>
            <a:r>
              <a:rPr lang="en-US" dirty="0" smtClean="0"/>
              <a:t>in the area</a:t>
            </a:r>
          </a:p>
          <a:p>
            <a:pPr lvl="2"/>
            <a:r>
              <a:rPr lang="en-US" dirty="0" smtClean="0"/>
              <a:t>International HR managers should develop network </a:t>
            </a:r>
            <a:br>
              <a:rPr lang="en-US" dirty="0" smtClean="0"/>
            </a:br>
            <a:r>
              <a:rPr lang="en-US" dirty="0" smtClean="0"/>
              <a:t>in the business and government communities</a:t>
            </a:r>
          </a:p>
          <a:p>
            <a:pPr lvl="2"/>
            <a:r>
              <a:rPr lang="en-US" dirty="0" smtClean="0"/>
              <a:t>International HR managers must understand the </a:t>
            </a:r>
            <a:br>
              <a:rPr lang="en-US" dirty="0" smtClean="0"/>
            </a:br>
            <a:r>
              <a:rPr lang="en-US" dirty="0" smtClean="0"/>
              <a:t>employees of the firm’s competitors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Global Managers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Global Manager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 manager equipped to run an international business</a:t>
            </a:r>
          </a:p>
          <a:p>
            <a:r>
              <a:rPr lang="en-US" dirty="0"/>
              <a:t>Skills Categories for Global Managers</a:t>
            </a:r>
          </a:p>
          <a:p>
            <a:pPr lvl="1"/>
            <a:r>
              <a:rPr lang="en-US" dirty="0"/>
              <a:t>Ability to seize strategic opportunities</a:t>
            </a:r>
          </a:p>
          <a:p>
            <a:pPr lvl="1"/>
            <a:r>
              <a:rPr lang="en-US" dirty="0"/>
              <a:t>Ability to manage highly decentralized organizations</a:t>
            </a:r>
          </a:p>
          <a:p>
            <a:pPr lvl="1"/>
            <a:r>
              <a:rPr lang="en-US" dirty="0"/>
              <a:t>Awareness of global issues</a:t>
            </a:r>
          </a:p>
          <a:p>
            <a:pPr lvl="1"/>
            <a:r>
              <a:rPr lang="en-US" dirty="0"/>
              <a:t>Sensitivity to issues of diversity</a:t>
            </a:r>
          </a:p>
          <a:p>
            <a:pPr lvl="1"/>
            <a:r>
              <a:rPr lang="en-US" dirty="0"/>
              <a:t>Competence in interpersonal relations</a:t>
            </a:r>
          </a:p>
          <a:p>
            <a:pPr lvl="1"/>
            <a:r>
              <a:rPr lang="en-US" dirty="0"/>
              <a:t>Community-building skills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15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3701" y="320072"/>
            <a:ext cx="6954420" cy="60349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Global Managers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US" dirty="0"/>
              <a:t>Begin with self-selection.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US" dirty="0"/>
              <a:t>Create a candidate pool.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Assess core skills.</a:t>
            </a:r>
          </a:p>
          <a:p>
            <a:pPr marL="800100" lvl="1" indent="-228600">
              <a:spcAft>
                <a:spcPts val="1200"/>
              </a:spcAft>
              <a:buFontTx/>
              <a:buChar char="•"/>
            </a:pPr>
            <a:r>
              <a:rPr lang="en-US" dirty="0"/>
              <a:t>Skills considered critical </a:t>
            </a:r>
            <a:r>
              <a:rPr lang="en-US" dirty="0" smtClean="0"/>
              <a:t>to </a:t>
            </a:r>
            <a:r>
              <a:rPr lang="en-US" dirty="0"/>
              <a:t>an employee’s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success </a:t>
            </a:r>
            <a:r>
              <a:rPr lang="en-US" dirty="0"/>
              <a:t>abroad.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Assess augmented skills and attributes.</a:t>
            </a:r>
          </a:p>
          <a:p>
            <a:pPr marL="800100" lvl="1" indent="-228600">
              <a:buFontTx/>
              <a:buChar char="•"/>
            </a:pPr>
            <a:r>
              <a:rPr lang="en-US" dirty="0"/>
              <a:t>Skills helpful in facilitating the efforts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expatriate </a:t>
            </a:r>
            <a:r>
              <a:rPr lang="en-US" dirty="0"/>
              <a:t>managers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of Expatriate Managers</a:t>
            </a:r>
            <a:endParaRPr lang="en-US" dirty="0"/>
          </a:p>
        </p:txBody>
      </p:sp>
      <p:pic>
        <p:nvPicPr>
          <p:cNvPr id="4" name="Picture 3" descr="HL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95" y="1783096"/>
            <a:ext cx="8086610" cy="34746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Expatriate Selection Criteria</a:t>
            </a:r>
            <a:endParaRPr lang="en-US" dirty="0"/>
          </a:p>
        </p:txBody>
      </p:sp>
      <p:pic>
        <p:nvPicPr>
          <p:cNvPr id="4" name="Picture 3" descr="Figure15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513" y="1660423"/>
            <a:ext cx="6034974" cy="46344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Expatriate Assignment Failure</a:t>
            </a:r>
            <a:endParaRPr lang="en-US" dirty="0"/>
          </a:p>
        </p:txBody>
      </p:sp>
      <p:pic>
        <p:nvPicPr>
          <p:cNvPr id="4" name="Picture 3" descr="Figure15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123" y="2240292"/>
            <a:ext cx="8015282" cy="2377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Expatriate Adjustment Factors</a:t>
            </a:r>
            <a:endParaRPr lang="en-US" dirty="0"/>
          </a:p>
        </p:txBody>
      </p:sp>
      <p:pic>
        <p:nvPicPr>
          <p:cNvPr id="4" name="Picture 3" descr="Figure15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074" y="1417342"/>
            <a:ext cx="6249538" cy="49377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Development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Essential training program content to prepare employees for working internationally: </a:t>
            </a:r>
          </a:p>
          <a:p>
            <a:pPr lvl="1"/>
            <a:r>
              <a:rPr lang="en-US" dirty="0"/>
              <a:t>Language training</a:t>
            </a:r>
          </a:p>
          <a:p>
            <a:pPr lvl="1"/>
            <a:r>
              <a:rPr lang="en-US" dirty="0"/>
              <a:t>Cultural training</a:t>
            </a:r>
          </a:p>
          <a:p>
            <a:pPr lvl="1"/>
            <a:r>
              <a:rPr lang="en-US" dirty="0"/>
              <a:t>Assessing and tracking career development</a:t>
            </a:r>
          </a:p>
          <a:p>
            <a:pPr lvl="1"/>
            <a:r>
              <a:rPr lang="en-US" dirty="0"/>
              <a:t>Managing personal and family life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Repatriation</a:t>
            </a:r>
          </a:p>
          <a:p>
            <a:r>
              <a:rPr lang="en-US" dirty="0"/>
              <a:t>Culture shock</a:t>
            </a:r>
          </a:p>
          <a:p>
            <a:pPr lvl="1"/>
            <a:r>
              <a:rPr lang="en-US" dirty="0"/>
              <a:t>Perpetual stress experienced by people who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settle </a:t>
            </a:r>
            <a:r>
              <a:rPr lang="en-US" dirty="0"/>
              <a:t>overseas.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Training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Those working internationally need to know as much as possible about:</a:t>
            </a:r>
          </a:p>
          <a:p>
            <a:pPr lvl="1"/>
            <a:r>
              <a:rPr lang="en-US" dirty="0" smtClean="0"/>
              <a:t>The country where they are going, that </a:t>
            </a:r>
            <a:br>
              <a:rPr lang="en-US" dirty="0" smtClean="0"/>
            </a:br>
            <a:r>
              <a:rPr lang="en-US" dirty="0" smtClean="0"/>
              <a:t>country’s culture</a:t>
            </a:r>
          </a:p>
          <a:p>
            <a:pPr lvl="1"/>
            <a:r>
              <a:rPr lang="en-US" dirty="0" smtClean="0"/>
              <a:t>That country’s culture, and</a:t>
            </a:r>
          </a:p>
          <a:p>
            <a:pPr lvl="1"/>
            <a:r>
              <a:rPr lang="en-US" dirty="0" smtClean="0"/>
              <a:t>The history, values, and dynamics of their </a:t>
            </a:r>
            <a:br>
              <a:rPr lang="en-US" dirty="0" smtClean="0"/>
            </a:br>
            <a:r>
              <a:rPr lang="en-US" dirty="0" smtClean="0"/>
              <a:t>own organizations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44" y="1600220"/>
            <a:ext cx="8320949" cy="4754828"/>
          </a:xfrm>
        </p:spPr>
        <p:txBody>
          <a:bodyPr/>
          <a:lstStyle/>
          <a:p>
            <a:r>
              <a:rPr lang="en-US" dirty="0" smtClean="0"/>
              <a:t>Global Similarities</a:t>
            </a:r>
          </a:p>
          <a:p>
            <a:pPr marL="914400"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Free trade</a:t>
            </a:r>
          </a:p>
          <a:p>
            <a:pPr marL="914400"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Service-based business</a:t>
            </a:r>
          </a:p>
          <a:p>
            <a:pPr marL="914400" lvl="1" indent="-457200">
              <a:spcAft>
                <a:spcPts val="18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Integrated technology platforms</a:t>
            </a:r>
          </a:p>
          <a:p>
            <a:pPr marL="514350" indent="-457200"/>
            <a:r>
              <a:rPr lang="en-US" dirty="0" smtClean="0"/>
              <a:t>Global Differences</a:t>
            </a:r>
          </a:p>
          <a:p>
            <a:pPr marL="914400" lvl="1" indent="-457200"/>
            <a:r>
              <a:rPr lang="en-US" dirty="0" smtClean="0"/>
              <a:t>Political and cultural differences</a:t>
            </a:r>
          </a:p>
          <a:p>
            <a:pPr marL="914400" lvl="1" indent="-457200"/>
            <a:r>
              <a:rPr lang="en-US" dirty="0" smtClean="0"/>
              <a:t>Property rights are poorly protected</a:t>
            </a:r>
          </a:p>
          <a:p>
            <a:pPr marL="914400" lvl="1" indent="-457200"/>
            <a:r>
              <a:rPr lang="en-US" dirty="0" smtClean="0"/>
              <a:t>Civil unrest</a:t>
            </a:r>
          </a:p>
          <a:p>
            <a:pPr marL="914400" lvl="1" indent="-457200"/>
            <a:r>
              <a:rPr lang="en-US" dirty="0" smtClean="0"/>
              <a:t>Intellectual property rights have been little protected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an International Assignment</a:t>
            </a:r>
            <a:endParaRPr lang="en-US" dirty="0"/>
          </a:p>
        </p:txBody>
      </p:sp>
      <p:pic>
        <p:nvPicPr>
          <p:cNvPr id="4" name="Picture 3" descr="Figure15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16" y="1600220"/>
            <a:ext cx="7582022" cy="43890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L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5246" y="228635"/>
            <a:ext cx="5873508" cy="612039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Training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Reviewing available information about the host company: books, magazines, video tapes.</a:t>
            </a:r>
          </a:p>
          <a:p>
            <a:pPr>
              <a:spcBef>
                <a:spcPct val="50000"/>
              </a:spcBef>
            </a:pPr>
            <a:r>
              <a:rPr lang="en-US" dirty="0"/>
              <a:t>Conversations with host country natives.</a:t>
            </a:r>
          </a:p>
          <a:p>
            <a:pPr>
              <a:spcBef>
                <a:spcPct val="50000"/>
              </a:spcBef>
            </a:pPr>
            <a:r>
              <a:rPr lang="en-US" dirty="0"/>
              <a:t>Sensitivity training to become familiar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customs and overcome prejudices.</a:t>
            </a:r>
          </a:p>
          <a:p>
            <a:pPr>
              <a:spcBef>
                <a:spcPct val="50000"/>
              </a:spcBef>
            </a:pPr>
            <a:r>
              <a:rPr lang="en-US" dirty="0"/>
              <a:t>Temporary assignments to encourage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shared </a:t>
            </a:r>
            <a:r>
              <a:rPr lang="en-US" dirty="0"/>
              <a:t>learning.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15-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30" y="228635"/>
            <a:ext cx="5486340" cy="61927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and Tracking Career Development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Developmental and Career Advantages of an International Assignment: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Increases the expatriate’s responsibilities and influence within the corporation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Provides a set of unique experiences beneficial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both </a:t>
            </a:r>
            <a:r>
              <a:rPr lang="en-US" dirty="0"/>
              <a:t>the individual and the firm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Enhances understanding of the global marketplace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Offers the opportunity to work on a project important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organization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Foreign-Born Executives</a:t>
            </a:r>
            <a:endParaRPr lang="en-US" dirty="0"/>
          </a:p>
        </p:txBody>
      </p:sp>
      <p:pic>
        <p:nvPicPr>
          <p:cNvPr id="4" name="Picture 3" descr="Figure15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508" y="1600220"/>
            <a:ext cx="7480930" cy="43890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L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35" y="228635"/>
            <a:ext cx="6400730" cy="61482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30000"/>
              </a:spcBef>
            </a:pPr>
            <a:r>
              <a:rPr lang="en-US" dirty="0"/>
              <a:t>Different countries have different norms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employee </a:t>
            </a:r>
            <a:r>
              <a:rPr lang="en-US" dirty="0"/>
              <a:t>compensation: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Financial (money) incentives versus nonfinancial incentives (prestige, independence, and influence)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Individual rewards versus collectivist concerns for internal equity and personal needs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General rule: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Match the rewards to the values of the local culture</a:t>
            </a:r>
            <a:r>
              <a:rPr lang="en-US" dirty="0">
                <a:cs typeface="Arial" charset="0"/>
              </a:rPr>
              <a:t>—</a:t>
            </a:r>
            <a:r>
              <a:rPr lang="en-US" dirty="0"/>
              <a:t>create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pay plan that supports the overall strategic intent of the organization but  provides enough flexibility to customize particular policies and programs to meet the needs of employees in specific locations.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of Host-Country Employees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spcAft>
                <a:spcPts val="1800"/>
              </a:spcAft>
            </a:pPr>
            <a:r>
              <a:rPr lang="en-US" sz="2600" dirty="0"/>
              <a:t>Hourly wages can vary dramatically from country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to </a:t>
            </a:r>
            <a:r>
              <a:rPr lang="en-US" sz="2600" dirty="0"/>
              <a:t>country.</a:t>
            </a:r>
          </a:p>
          <a:p>
            <a:pPr marL="285750" indent="-285750">
              <a:spcAft>
                <a:spcPts val="1800"/>
              </a:spcAft>
            </a:pPr>
            <a:r>
              <a:rPr lang="en-US" sz="2600" dirty="0"/>
              <a:t>Pay periods are different.</a:t>
            </a:r>
          </a:p>
          <a:p>
            <a:pPr marL="285750" indent="-285750">
              <a:spcAft>
                <a:spcPts val="1800"/>
              </a:spcAft>
            </a:pPr>
            <a:r>
              <a:rPr lang="en-US" sz="2600" dirty="0"/>
              <a:t>Seniority may be an important factor.</a:t>
            </a:r>
          </a:p>
          <a:p>
            <a:pPr marL="285750" indent="-285750">
              <a:spcAft>
                <a:spcPts val="1800"/>
              </a:spcAft>
            </a:pPr>
            <a:r>
              <a:rPr lang="en-US" sz="2600" dirty="0"/>
              <a:t>High pay rates can upset local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compensation </a:t>
            </a:r>
            <a:r>
              <a:rPr lang="en-US" sz="2600" dirty="0"/>
              <a:t>practices.</a:t>
            </a:r>
          </a:p>
          <a:p>
            <a:pPr marL="285750" indent="-285750">
              <a:spcAft>
                <a:spcPts val="1800"/>
              </a:spcAft>
            </a:pPr>
            <a:r>
              <a:rPr lang="en-US" sz="2600" dirty="0"/>
              <a:t>Bonuses, profit-sharing, benefits and paid leave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may </a:t>
            </a:r>
            <a:r>
              <a:rPr lang="en-US" sz="2600" dirty="0"/>
              <a:t>be more extensive and legally required.</a:t>
            </a:r>
          </a:p>
          <a:p>
            <a:pPr marL="285750" indent="-285750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15-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3225" y="228635"/>
            <a:ext cx="4117551" cy="61447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15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790" y="320072"/>
            <a:ext cx="6954420" cy="60349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of Host-Country Managers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/>
            <a:r>
              <a:rPr lang="en-US" dirty="0"/>
              <a:t>Global Compensation System</a:t>
            </a:r>
          </a:p>
          <a:p>
            <a:pPr marL="684213" lvl="1"/>
            <a:r>
              <a:rPr lang="en-US" dirty="0"/>
              <a:t>A centralized pay system whereby host-country employees are offered a full range of training programs, benefits, and pay comparable with a firm’s domestic employees but adjusted for local differences</a:t>
            </a:r>
          </a:p>
          <a:p>
            <a:pPr marL="285750" indent="-285750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of Expatriate Managers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44" y="1600220"/>
            <a:ext cx="8320949" cy="4754828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500" dirty="0"/>
              <a:t>An effective international compensation program must:</a:t>
            </a:r>
          </a:p>
          <a:p>
            <a:pPr marL="742950" lvl="1" indent="-400050">
              <a:spcAft>
                <a:spcPts val="800"/>
              </a:spcAft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US" sz="1800" dirty="0"/>
              <a:t>Provide an incentive to leave the United States</a:t>
            </a:r>
          </a:p>
          <a:p>
            <a:pPr marL="742950" lvl="1" indent="-400050">
              <a:spcAft>
                <a:spcPts val="800"/>
              </a:spcAft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US" sz="1800" dirty="0"/>
              <a:t>Allow for maintaining an American standard of living</a:t>
            </a:r>
          </a:p>
          <a:p>
            <a:pPr marL="742950" lvl="1" indent="-400050">
              <a:spcAft>
                <a:spcPts val="800"/>
              </a:spcAft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US" sz="1800" dirty="0"/>
              <a:t>Provide for security in countries that are politically unstable or present personal dangers</a:t>
            </a:r>
          </a:p>
          <a:p>
            <a:pPr marL="742950" lvl="1" indent="-400050">
              <a:spcAft>
                <a:spcPts val="800"/>
              </a:spcAft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US" sz="1800" dirty="0"/>
              <a:t>Include provisions for good health care</a:t>
            </a:r>
          </a:p>
          <a:p>
            <a:pPr marL="742950" lvl="1" indent="-400050">
              <a:spcAft>
                <a:spcPts val="800"/>
              </a:spcAft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US" sz="1800" dirty="0"/>
              <a:t>Reimburse the foreign taxes the employee is likely to have to pay (in addition to having to pay domestic taxes) and help him or her with tax forms and filing</a:t>
            </a:r>
          </a:p>
          <a:p>
            <a:pPr marL="742950" lvl="1" indent="-400050">
              <a:spcAft>
                <a:spcPts val="800"/>
              </a:spcAft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US" sz="1800" dirty="0"/>
              <a:t>Provide for the education of the employee’s children abroad, if necessary</a:t>
            </a:r>
          </a:p>
          <a:p>
            <a:pPr marL="742950" lvl="1" indent="-400050">
              <a:spcAft>
                <a:spcPts val="800"/>
              </a:spcAft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US" sz="1800" dirty="0"/>
              <a:t>Allow for maintaining relationships with family, friends, and business associates via trips home and other communication technologies</a:t>
            </a:r>
          </a:p>
          <a:p>
            <a:pPr marL="742950" lvl="1" indent="-400050">
              <a:spcAft>
                <a:spcPts val="800"/>
              </a:spcAft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US" sz="1800" dirty="0"/>
              <a:t>Facilitate the expatriate’s reentry home</a:t>
            </a:r>
          </a:p>
          <a:p>
            <a:pPr marL="742950" lvl="1" indent="-400050">
              <a:spcAft>
                <a:spcPts val="800"/>
              </a:spcAft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US" sz="1800" dirty="0"/>
              <a:t>Be in writing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of Expatriate Managers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44" y="1600220"/>
            <a:ext cx="8320949" cy="4663389"/>
          </a:xfrm>
        </p:spPr>
        <p:txBody>
          <a:bodyPr/>
          <a:lstStyle/>
          <a:p>
            <a:pPr marL="285750" indent="-285750"/>
            <a:r>
              <a:rPr lang="en-US" dirty="0"/>
              <a:t>Home-Based Pay</a:t>
            </a:r>
          </a:p>
          <a:p>
            <a:pPr marL="742950" lvl="1" indent="-342900">
              <a:spcAft>
                <a:spcPts val="1800"/>
              </a:spcAft>
            </a:pPr>
            <a:r>
              <a:rPr lang="en-US" dirty="0"/>
              <a:t>Pay based on an expatriate’s home country’s compensation practices</a:t>
            </a:r>
          </a:p>
          <a:p>
            <a:pPr marL="285750" indent="-285750"/>
            <a:r>
              <a:rPr lang="en-US" dirty="0"/>
              <a:t>Balance-Sheet Approach</a:t>
            </a:r>
          </a:p>
          <a:p>
            <a:pPr marL="742950" lvl="1" indent="-342900"/>
            <a:r>
              <a:rPr lang="en-US" dirty="0"/>
              <a:t>A compensation system designed to match the purchasing power in a person’s home country</a:t>
            </a:r>
          </a:p>
          <a:p>
            <a:pPr marL="1314450" lvl="2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400" dirty="0"/>
              <a:t>Calculate base pay</a:t>
            </a:r>
          </a:p>
          <a:p>
            <a:pPr marL="1314450" lvl="2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400" dirty="0"/>
              <a:t>Figure cost-of-living allowance (COLA)</a:t>
            </a:r>
          </a:p>
          <a:p>
            <a:pPr marL="1314450" lvl="2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400" dirty="0"/>
              <a:t>Add incentive premiums</a:t>
            </a:r>
          </a:p>
          <a:p>
            <a:pPr marL="1314450" lvl="2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400" dirty="0"/>
              <a:t>Add assistance programs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of Expatriate Managers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Split Pay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 system whereby expatriates are given a portion of their pay in the local currency to cover their day-to-day expenses and a portion of their pay in their home currency to safeguard their earnings from changes in inflation or foreign exchange rates</a:t>
            </a:r>
          </a:p>
          <a:p>
            <a:r>
              <a:rPr lang="en-US" dirty="0"/>
              <a:t>Host-Based Pay</a:t>
            </a:r>
          </a:p>
          <a:p>
            <a:pPr lvl="1"/>
            <a:r>
              <a:rPr lang="en-US" dirty="0"/>
              <a:t>Expatriate pay is comparable to that earned by employees in a host country to which the expatriate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assigned.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of Expatriate Managers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44" y="1600220"/>
            <a:ext cx="8320949" cy="4480511"/>
          </a:xfrm>
        </p:spPr>
        <p:txBody>
          <a:bodyPr/>
          <a:lstStyle/>
          <a:p>
            <a:r>
              <a:rPr lang="en-US" dirty="0"/>
              <a:t>Localization</a:t>
            </a:r>
          </a:p>
          <a:p>
            <a:pPr lvl="1"/>
            <a:r>
              <a:rPr lang="en-US" dirty="0"/>
              <a:t>Adapting pay and other compensation benefits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match that of a particular country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Reduces resentment among local staff members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they are earning significantly less.</a:t>
            </a:r>
          </a:p>
          <a:p>
            <a:r>
              <a:rPr lang="en-US" dirty="0"/>
              <a:t>Other Issues</a:t>
            </a:r>
          </a:p>
          <a:p>
            <a:pPr lvl="1"/>
            <a:r>
              <a:rPr lang="en-US" dirty="0"/>
              <a:t>Adequacy of medical care</a:t>
            </a:r>
          </a:p>
          <a:p>
            <a:pPr lvl="1"/>
            <a:r>
              <a:rPr lang="en-US" dirty="0"/>
              <a:t>Personal security</a:t>
            </a:r>
          </a:p>
          <a:p>
            <a:pPr lvl="1"/>
            <a:r>
              <a:rPr lang="en-US" dirty="0"/>
              <a:t>Compensation policies of competitors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Appraisal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44" y="1508781"/>
            <a:ext cx="8686756" cy="475482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300" dirty="0"/>
              <a:t>Who Should Appraise Performance?</a:t>
            </a:r>
          </a:p>
          <a:p>
            <a:pPr lvl="1">
              <a:spcAft>
                <a:spcPts val="0"/>
              </a:spcAft>
            </a:pPr>
            <a:r>
              <a:rPr lang="en-US" sz="1900" dirty="0"/>
              <a:t>Home-country evaluations</a:t>
            </a:r>
          </a:p>
          <a:p>
            <a:pPr lvl="1"/>
            <a:r>
              <a:rPr lang="en-US" sz="1900" dirty="0"/>
              <a:t>Host-country evaluations</a:t>
            </a:r>
          </a:p>
          <a:p>
            <a:pPr>
              <a:spcAft>
                <a:spcPts val="0"/>
              </a:spcAft>
            </a:pPr>
            <a:r>
              <a:rPr lang="en-US" sz="2300" dirty="0" smtClean="0"/>
              <a:t>Home versus Host-Country Evaluations</a:t>
            </a:r>
            <a:endParaRPr lang="en-US" sz="2300" dirty="0"/>
          </a:p>
          <a:p>
            <a:pPr lvl="1"/>
            <a:r>
              <a:rPr lang="en-US" sz="1900" dirty="0" smtClean="0"/>
              <a:t>Local managers with daily contact with the person are more likely to have an accurate picture of his or her performance. </a:t>
            </a:r>
            <a:endParaRPr lang="en-US" sz="1900" dirty="0"/>
          </a:p>
          <a:p>
            <a:pPr>
              <a:spcAft>
                <a:spcPts val="0"/>
              </a:spcAft>
            </a:pPr>
            <a:r>
              <a:rPr lang="en-US" sz="2300" dirty="0" smtClean="0"/>
              <a:t>Performance Criteria – five steps:</a:t>
            </a:r>
            <a:endParaRPr lang="en-US" sz="2300" dirty="0"/>
          </a:p>
          <a:p>
            <a:pPr marL="640080" lvl="1" indent="-274320">
              <a:spcAft>
                <a:spcPts val="400"/>
              </a:spcAft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1900" dirty="0" smtClean="0"/>
              <a:t>Defining the assignment’s objectives.</a:t>
            </a:r>
          </a:p>
          <a:p>
            <a:pPr marL="640080" lvl="1" indent="-274320">
              <a:spcAft>
                <a:spcPts val="400"/>
              </a:spcAft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1900" dirty="0" smtClean="0"/>
              <a:t>Agreeing on the quantifiable measurements for the assignment.</a:t>
            </a:r>
          </a:p>
          <a:p>
            <a:pPr marL="640080" lvl="1" indent="-274320">
              <a:spcAft>
                <a:spcPts val="400"/>
              </a:spcAft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1900" dirty="0" smtClean="0"/>
              <a:t>Developing an equation that converts qualitative behavior into quantifiable measurements.</a:t>
            </a:r>
          </a:p>
          <a:p>
            <a:pPr marL="640080" lvl="1" indent="-274320">
              <a:spcAft>
                <a:spcPts val="400"/>
              </a:spcAft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1900" dirty="0" smtClean="0"/>
              <a:t>Evaluating the expatriate’s performance against these measurements.</a:t>
            </a:r>
          </a:p>
          <a:p>
            <a:pPr marL="640080" lvl="1" indent="-274320"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1900" dirty="0" smtClean="0"/>
              <a:t>Calculating the ROI. This can be a complex cost accounting or a simple calculation to see if the expatriate covered the cost of keeping them on assignment.</a:t>
            </a:r>
          </a:p>
          <a:p>
            <a:pPr marL="514350" indent="-457200"/>
            <a:r>
              <a:rPr lang="en-US" sz="2300" dirty="0" smtClean="0"/>
              <a:t>Providing Feedback</a:t>
            </a:r>
            <a:endParaRPr lang="en-US" sz="23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Labor Environment Worldwide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44" y="1600220"/>
            <a:ext cx="8320949" cy="4571950"/>
          </a:xfrm>
        </p:spPr>
        <p:txBody>
          <a:bodyPr/>
          <a:lstStyle/>
          <a:p>
            <a:r>
              <a:rPr lang="en-US" dirty="0"/>
              <a:t>International Differences in Unions: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The level at which bargaining takes place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national, industry, or workplace)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The degree of centralization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union-management </a:t>
            </a:r>
            <a:r>
              <a:rPr lang="en-US" dirty="0"/>
              <a:t>relations 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The scope of bargaining (parties and issues)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The degree to which government intervenes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The degree of unionization and union strength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The political affiliations of unions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Bargaining in Other Countries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44" y="1508781"/>
            <a:ext cx="8320949" cy="4663389"/>
          </a:xfrm>
        </p:spPr>
        <p:txBody>
          <a:bodyPr>
            <a:normAutofit/>
          </a:bodyPr>
          <a:lstStyle/>
          <a:p>
            <a:r>
              <a:rPr lang="en-US" dirty="0" smtClean="0"/>
              <a:t>Collective Bargaining in Other Countries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When we look at other countries, </a:t>
            </a:r>
            <a:r>
              <a:rPr lang="en-US" dirty="0" err="1" smtClean="0"/>
              <a:t>wefind</a:t>
            </a:r>
            <a:r>
              <a:rPr lang="en-US" dirty="0" smtClean="0"/>
              <a:t> that the process can vary widely, especially with regard to </a:t>
            </a:r>
            <a:br>
              <a:rPr lang="en-US" dirty="0" smtClean="0"/>
            </a:br>
            <a:r>
              <a:rPr lang="en-US" dirty="0" smtClean="0"/>
              <a:t>the role of government.</a:t>
            </a:r>
          </a:p>
          <a:p>
            <a:r>
              <a:rPr lang="en-US" dirty="0" smtClean="0"/>
              <a:t>International Labor Organizations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The most active of the international union organizations has been the International Trade </a:t>
            </a:r>
            <a:br>
              <a:rPr lang="en-US" dirty="0" smtClean="0"/>
            </a:br>
            <a:r>
              <a:rPr lang="en-US" dirty="0" smtClean="0"/>
              <a:t>Union Confederation (ITUC), which has its headquarters in Brussels.</a:t>
            </a:r>
          </a:p>
          <a:p>
            <a:pPr lvl="1"/>
            <a:r>
              <a:rPr lang="en-US" dirty="0" smtClean="0"/>
              <a:t>Another active and influential organization is the International </a:t>
            </a:r>
            <a:r>
              <a:rPr lang="en-US" dirty="0" err="1" smtClean="0"/>
              <a:t>Labour</a:t>
            </a:r>
            <a:r>
              <a:rPr lang="en-US" dirty="0" smtClean="0"/>
              <a:t> Organization (ILO), a specialized agency of the United Nations created in 1919.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Participation in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Labor Participation in Management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In many European countries, provisions for employee representation are established by law.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A higher form of worker participation in management is found in Germany, where representation of labor on the board of directors of a company is required by law.</a:t>
            </a:r>
          </a:p>
          <a:p>
            <a:pPr lvl="1"/>
            <a:r>
              <a:rPr lang="en-US" dirty="0" smtClean="0"/>
              <a:t>This arrangement is known as </a:t>
            </a:r>
            <a:r>
              <a:rPr lang="en-US" b="1" dirty="0" smtClean="0">
                <a:solidFill>
                  <a:srgbClr val="C00000"/>
                </a:solidFill>
              </a:rPr>
              <a:t>codetermination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Each of these differences makes managing human resources in an international context more challenging.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44" y="1417342"/>
            <a:ext cx="4023317" cy="45719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augmented skills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balance sheet approach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codetermination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core skills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cultural environment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culture shock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expatriates, or home-country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nationals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failure rate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global compensation system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global corporation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global manager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guest workers</a:t>
            </a:r>
          </a:p>
          <a:p>
            <a:r>
              <a:rPr lang="en-US" sz="2000" dirty="0" smtClean="0">
                <a:solidFill>
                  <a:srgbClr val="333399"/>
                </a:solidFill>
                <a:effectLst/>
              </a:rPr>
              <a:t>home-based pay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46317" y="1417342"/>
            <a:ext cx="4023317" cy="493770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host-based pay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host country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host-country nationals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international corporation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localization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multinational corporation (MNC)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repatriation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split pay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third-country nationals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transnational corporation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transnational teams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 permit, or visa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Across Borders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806" y="1600481"/>
            <a:ext cx="4149089" cy="4023056"/>
          </a:xfrm>
          <a:prstGeom prst="rect">
            <a:avLst/>
          </a:prstGeom>
        </p:spPr>
        <p:txBody>
          <a:bodyPr/>
          <a:lstStyle/>
          <a:p>
            <a:r>
              <a:rPr lang="en-US" sz="2600" dirty="0">
                <a:solidFill>
                  <a:srgbClr val="075D24"/>
                </a:solidFill>
                <a:effectLst>
                  <a:outerShdw blurRad="38100" dist="12700" dir="5400000" algn="ctr" rotWithShape="0">
                    <a:srgbClr val="000000">
                      <a:alpha val="40000"/>
                    </a:srgbClr>
                  </a:outerShdw>
                </a:effectLst>
              </a:rPr>
              <a:t>International corporation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/>
              <a:t>Domestic firm that uses its existing capabilities to move into overseas markets.</a:t>
            </a:r>
          </a:p>
          <a:p>
            <a:r>
              <a:rPr lang="en-US" sz="2600" dirty="0">
                <a:solidFill>
                  <a:srgbClr val="075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Multinational corporation (MNC)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Firm with independent business units operating in multiple countries.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1850" y="1600481"/>
            <a:ext cx="4319222" cy="40230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75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corporation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/>
              <a:t>Firm that has integrated worldwide operations through a centralized </a:t>
            </a:r>
            <a:r>
              <a:rPr lang="en-US" sz="2000" dirty="0" smtClean="0"/>
              <a:t>home </a:t>
            </a:r>
            <a:r>
              <a:rPr lang="en-US" sz="2000" dirty="0"/>
              <a:t>office.</a:t>
            </a:r>
          </a:p>
          <a:p>
            <a:r>
              <a:rPr lang="en-US" sz="2600" dirty="0">
                <a:solidFill>
                  <a:srgbClr val="075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Transnational corporation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Firm that attempts to balance local responsiveness and global scale via a network of specialized operating units.</a:t>
            </a:r>
          </a:p>
          <a:p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Organizations</a:t>
            </a:r>
            <a:endParaRPr lang="en-US" dirty="0"/>
          </a:p>
        </p:txBody>
      </p:sp>
      <p:pic>
        <p:nvPicPr>
          <p:cNvPr id="4" name="Picture 3" descr="Figure15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35" y="1501308"/>
            <a:ext cx="6583608" cy="46708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versus International HRM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Issues in international HRM in helping employees adapt to a new and different environment outside their own country:</a:t>
            </a:r>
          </a:p>
          <a:p>
            <a:pPr lvl="1"/>
            <a:r>
              <a:rPr lang="en-US" dirty="0"/>
              <a:t>Relocation</a:t>
            </a:r>
          </a:p>
          <a:p>
            <a:pPr lvl="1"/>
            <a:r>
              <a:rPr lang="en-US" dirty="0"/>
              <a:t>Orientation</a:t>
            </a:r>
          </a:p>
          <a:p>
            <a:pPr lvl="1"/>
            <a:r>
              <a:rPr lang="en-US" dirty="0"/>
              <a:t>Translation services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Internationally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Expatriates, or Home-country Nationals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Employees from the home country who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international assignment.</a:t>
            </a:r>
          </a:p>
          <a:p>
            <a:r>
              <a:rPr lang="en-US" dirty="0"/>
              <a:t>Host-country Nationals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Employees who are natives of the host country.</a:t>
            </a:r>
          </a:p>
          <a:p>
            <a:r>
              <a:rPr lang="en-US" dirty="0"/>
              <a:t>Third-country Nationals</a:t>
            </a:r>
          </a:p>
          <a:p>
            <a:pPr lvl="1"/>
            <a:r>
              <a:rPr lang="en-US" dirty="0"/>
              <a:t>Employees who are natives of a country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the home country or the host country.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International Staffing over Time</a:t>
            </a:r>
            <a:endParaRPr lang="en-US" dirty="0"/>
          </a:p>
        </p:txBody>
      </p:sp>
      <p:pic>
        <p:nvPicPr>
          <p:cNvPr id="4" name="Picture 3" descr="Figure15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3983" y="1508779"/>
            <a:ext cx="6731260" cy="47548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Internationally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Work Permit, or Visa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Government document granting a foreign individual the right to seek employment.</a:t>
            </a:r>
          </a:p>
          <a:p>
            <a:pPr>
              <a:spcAft>
                <a:spcPts val="0"/>
              </a:spcAft>
            </a:pPr>
            <a:r>
              <a:rPr lang="en-US" dirty="0"/>
              <a:t>Guest Workers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Foreign workers invited to perform needed labor.</a:t>
            </a:r>
          </a:p>
          <a:p>
            <a:pPr>
              <a:spcAft>
                <a:spcPts val="0"/>
              </a:spcAft>
            </a:pPr>
            <a:r>
              <a:rPr lang="en-US" dirty="0"/>
              <a:t>Apprenticeships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Vocational training programs in skilled trades.</a:t>
            </a:r>
          </a:p>
          <a:p>
            <a:pPr>
              <a:spcAft>
                <a:spcPts val="0"/>
              </a:spcAft>
            </a:pPr>
            <a:r>
              <a:rPr lang="en-US" dirty="0"/>
              <a:t>Transnational Teams</a:t>
            </a:r>
          </a:p>
          <a:p>
            <a:pPr lvl="1"/>
            <a:r>
              <a:rPr lang="en-US" dirty="0"/>
              <a:t>Teams composed of members of multiple nationalities working on projects that span multiple countries.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PRESENTER_VERSION" val="6"/>
  <p:tag name="ARTICULATE_PROJECT_OPEN" val="0"/>
</p:tagLst>
</file>

<file path=ppt/theme/theme1.xml><?xml version="1.0" encoding="utf-8"?>
<a:theme xmlns:a="http://schemas.openxmlformats.org/drawingml/2006/main" name="mhr1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8683</TotalTime>
  <Words>1106</Words>
  <Application>Microsoft Office PowerPoint</Application>
  <PresentationFormat>On-screen Show (4:3)</PresentationFormat>
  <Paragraphs>249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mhr16e</vt:lpstr>
      <vt:lpstr>International Human Resources Management</vt:lpstr>
      <vt:lpstr>The Global Environment</vt:lpstr>
      <vt:lpstr>PowerPoint Presentation</vt:lpstr>
      <vt:lpstr>Managing Across Borders</vt:lpstr>
      <vt:lpstr>Types of Organizations</vt:lpstr>
      <vt:lpstr>Domestic versus International HRM</vt:lpstr>
      <vt:lpstr>Staffing Internationally</vt:lpstr>
      <vt:lpstr>Changes in International Staffing over Time</vt:lpstr>
      <vt:lpstr>Recruiting Internationally</vt:lpstr>
      <vt:lpstr>Selecting Employees Internationally</vt:lpstr>
      <vt:lpstr>Selecting Global Managers</vt:lpstr>
      <vt:lpstr>PowerPoint Presentation</vt:lpstr>
      <vt:lpstr>Selecting Global Managers (cont.)</vt:lpstr>
      <vt:lpstr>Skills of Expatriate Managers</vt:lpstr>
      <vt:lpstr>Expatriate Selection Criteria</vt:lpstr>
      <vt:lpstr>Causes of Expatriate Assignment Failure</vt:lpstr>
      <vt:lpstr>Expatriate Adjustment Factors</vt:lpstr>
      <vt:lpstr>Training and Development</vt:lpstr>
      <vt:lpstr>Content of Training Programs</vt:lpstr>
      <vt:lpstr>Preparing for an International Assignment</vt:lpstr>
      <vt:lpstr>PowerPoint Presentation</vt:lpstr>
      <vt:lpstr>Cultural Training</vt:lpstr>
      <vt:lpstr>PowerPoint Presentation</vt:lpstr>
      <vt:lpstr>Assessing and Tracking Career Development</vt:lpstr>
      <vt:lpstr>Selected Foreign-Born Executives</vt:lpstr>
      <vt:lpstr>PowerPoint Presentation</vt:lpstr>
      <vt:lpstr>Compensation</vt:lpstr>
      <vt:lpstr>Compensation of Host-Country Employees</vt:lpstr>
      <vt:lpstr>PowerPoint Presentation</vt:lpstr>
      <vt:lpstr>Compensation of Host-Country Managers</vt:lpstr>
      <vt:lpstr>Compensation of Expatriate Managers</vt:lpstr>
      <vt:lpstr>Compensation of Expatriate Managers (cont.)</vt:lpstr>
      <vt:lpstr>Compensation of Expatriate Managers (cont.)</vt:lpstr>
      <vt:lpstr>Compensation of Expatriate Managers (cont.)</vt:lpstr>
      <vt:lpstr>Performance Appraisal</vt:lpstr>
      <vt:lpstr>The Labor Environment Worldwide</vt:lpstr>
      <vt:lpstr>Collective Bargaining in Other Countries</vt:lpstr>
      <vt:lpstr>Labor Participation in Management</vt:lpstr>
      <vt:lpstr>Key Terms</vt:lpstr>
    </vt:vector>
  </TitlesOfParts>
  <Manager>Susanna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Human Resources 15e.</dc:title>
  <dc:subject>Chapter 1</dc:subject>
  <dc:creator>Charlie Cook, The University of West Alabama</dc:creator>
  <cp:lastModifiedBy>CW</cp:lastModifiedBy>
  <cp:revision>804</cp:revision>
  <dcterms:created xsi:type="dcterms:W3CDTF">2003-02-17T02:06:55Z</dcterms:created>
  <dcterms:modified xsi:type="dcterms:W3CDTF">2014-07-08T19:44:37Z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Bohlander16e Ch01</vt:lpwstr>
  </property>
  <property fmtid="{D5CDD505-2E9C-101B-9397-08002B2CF9AE}" pid="4" name="ArticulateGUID">
    <vt:lpwstr>19CF87F2-754A-4E3A-8E32-7959B7E8BCAF</vt:lpwstr>
  </property>
  <property fmtid="{D5CDD505-2E9C-101B-9397-08002B2CF9AE}" pid="5" name="ArticulateProjectFull">
    <vt:lpwstr>C:\Documents and Settings\Don\My Documents\Don Izzo\LarryFlick\2011 mhr16e\ch04\mhr16e-ch04-instructor_izzo.ppta</vt:lpwstr>
  </property>
</Properties>
</file>