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0.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1.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0.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2.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23.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2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5.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3" r:id="rId2"/>
    <p:sldMasterId id="2147483685" r:id="rId3"/>
    <p:sldMasterId id="2147483697" r:id="rId4"/>
    <p:sldMasterId id="2147483702" r:id="rId5"/>
    <p:sldMasterId id="2147483707" r:id="rId6"/>
    <p:sldMasterId id="2147483712" r:id="rId7"/>
    <p:sldMasterId id="2147483717" r:id="rId8"/>
    <p:sldMasterId id="2147483721" r:id="rId9"/>
    <p:sldMasterId id="2147483725" r:id="rId10"/>
    <p:sldMasterId id="2147483729" r:id="rId11"/>
    <p:sldMasterId id="2147483734" r:id="rId12"/>
    <p:sldMasterId id="2147483746" r:id="rId13"/>
    <p:sldMasterId id="2147483751" r:id="rId14"/>
    <p:sldMasterId id="2147483756" r:id="rId15"/>
    <p:sldMasterId id="2147483761" r:id="rId16"/>
    <p:sldMasterId id="2147483766" r:id="rId17"/>
    <p:sldMasterId id="2147483771" r:id="rId18"/>
    <p:sldMasterId id="2147483776" r:id="rId19"/>
    <p:sldMasterId id="2147483782" r:id="rId20"/>
    <p:sldMasterId id="2147483788" r:id="rId21"/>
    <p:sldMasterId id="2147483793" r:id="rId22"/>
    <p:sldMasterId id="2147483807" r:id="rId23"/>
    <p:sldMasterId id="2147483823" r:id="rId24"/>
    <p:sldMasterId id="2147483839" r:id="rId25"/>
    <p:sldMasterId id="2147483855" r:id="rId26"/>
  </p:sldMasterIdLst>
  <p:notesMasterIdLst>
    <p:notesMasterId r:id="rId116"/>
  </p:notesMasterIdLst>
  <p:handoutMasterIdLst>
    <p:handoutMasterId r:id="rId117"/>
  </p:handoutMasterIdLst>
  <p:sldIdLst>
    <p:sldId id="992" r:id="rId27"/>
    <p:sldId id="1184" r:id="rId28"/>
    <p:sldId id="1302" r:id="rId29"/>
    <p:sldId id="1312" r:id="rId30"/>
    <p:sldId id="1313" r:id="rId31"/>
    <p:sldId id="1314" r:id="rId32"/>
    <p:sldId id="1303" r:id="rId33"/>
    <p:sldId id="1304" r:id="rId34"/>
    <p:sldId id="1305" r:id="rId35"/>
    <p:sldId id="1337" r:id="rId36"/>
    <p:sldId id="1307" r:id="rId37"/>
    <p:sldId id="1308" r:id="rId38"/>
    <p:sldId id="1309" r:id="rId39"/>
    <p:sldId id="1310" r:id="rId40"/>
    <p:sldId id="1311" r:id="rId41"/>
    <p:sldId id="1214" r:id="rId42"/>
    <p:sldId id="1207" r:id="rId43"/>
    <p:sldId id="1217" r:id="rId44"/>
    <p:sldId id="1216" r:id="rId45"/>
    <p:sldId id="1259" r:id="rId46"/>
    <p:sldId id="1209" r:id="rId47"/>
    <p:sldId id="1196" r:id="rId48"/>
    <p:sldId id="1213" r:id="rId49"/>
    <p:sldId id="1210" r:id="rId50"/>
    <p:sldId id="1211" r:id="rId51"/>
    <p:sldId id="1189" r:id="rId52"/>
    <p:sldId id="1190" r:id="rId53"/>
    <p:sldId id="1002" r:id="rId54"/>
    <p:sldId id="1146" r:id="rId55"/>
    <p:sldId id="1148" r:id="rId56"/>
    <p:sldId id="1149" r:id="rId57"/>
    <p:sldId id="1150" r:id="rId58"/>
    <p:sldId id="1151" r:id="rId59"/>
    <p:sldId id="1220" r:id="rId60"/>
    <p:sldId id="1221" r:id="rId61"/>
    <p:sldId id="1338" r:id="rId62"/>
    <p:sldId id="1222" r:id="rId63"/>
    <p:sldId id="1223" r:id="rId64"/>
    <p:sldId id="1224" r:id="rId65"/>
    <p:sldId id="1250" r:id="rId66"/>
    <p:sldId id="1260" r:id="rId67"/>
    <p:sldId id="1226" r:id="rId68"/>
    <p:sldId id="1227" r:id="rId69"/>
    <p:sldId id="1228" r:id="rId70"/>
    <p:sldId id="1229" r:id="rId71"/>
    <p:sldId id="1230" r:id="rId72"/>
    <p:sldId id="1283" r:id="rId73"/>
    <p:sldId id="1231" r:id="rId74"/>
    <p:sldId id="1232" r:id="rId75"/>
    <p:sldId id="1235" r:id="rId76"/>
    <p:sldId id="1275" r:id="rId77"/>
    <p:sldId id="1276" r:id="rId78"/>
    <p:sldId id="1236" r:id="rId79"/>
    <p:sldId id="1273" r:id="rId80"/>
    <p:sldId id="1262" r:id="rId81"/>
    <p:sldId id="1261" r:id="rId82"/>
    <p:sldId id="1263" r:id="rId83"/>
    <p:sldId id="1272" r:id="rId84"/>
    <p:sldId id="1243" r:id="rId85"/>
    <p:sldId id="1244" r:id="rId86"/>
    <p:sldId id="1245" r:id="rId87"/>
    <p:sldId id="1271" r:id="rId88"/>
    <p:sldId id="1274" r:id="rId89"/>
    <p:sldId id="1315" r:id="rId90"/>
    <p:sldId id="1316" r:id="rId91"/>
    <p:sldId id="1317" r:id="rId92"/>
    <p:sldId id="1318" r:id="rId93"/>
    <p:sldId id="1319" r:id="rId94"/>
    <p:sldId id="1320" r:id="rId95"/>
    <p:sldId id="1321" r:id="rId96"/>
    <p:sldId id="1322" r:id="rId97"/>
    <p:sldId id="1323" r:id="rId98"/>
    <p:sldId id="1324" r:id="rId99"/>
    <p:sldId id="1277" r:id="rId100"/>
    <p:sldId id="1325" r:id="rId101"/>
    <p:sldId id="1329" r:id="rId102"/>
    <p:sldId id="1326" r:id="rId103"/>
    <p:sldId id="1327" r:id="rId104"/>
    <p:sldId id="1328" r:id="rId105"/>
    <p:sldId id="1280" r:id="rId106"/>
    <p:sldId id="1300" r:id="rId107"/>
    <p:sldId id="1301" r:id="rId108"/>
    <p:sldId id="1331" r:id="rId109"/>
    <p:sldId id="1332" r:id="rId110"/>
    <p:sldId id="1333" r:id="rId111"/>
    <p:sldId id="1334" r:id="rId112"/>
    <p:sldId id="1335" r:id="rId113"/>
    <p:sldId id="1336" r:id="rId114"/>
    <p:sldId id="1330" r:id="rId115"/>
  </p:sldIdLst>
  <p:sldSz cx="9144000" cy="6858000" type="screen4x3"/>
  <p:notesSz cx="7010400" cy="9236075"/>
  <p:custDataLst>
    <p:tags r:id="rId118"/>
  </p:custDataLst>
  <p:defaultTextStyle>
    <a:defPPr>
      <a:defRPr lang="en-US"/>
    </a:defPPr>
    <a:lvl1pPr algn="l" rtl="0" fontAlgn="base">
      <a:spcBef>
        <a:spcPct val="0"/>
      </a:spcBef>
      <a:spcAft>
        <a:spcPct val="0"/>
      </a:spcAft>
      <a:defRPr sz="1000" kern="1200">
        <a:solidFill>
          <a:schemeClr val="bg1"/>
        </a:solidFill>
        <a:latin typeface="Arial" charset="0"/>
        <a:ea typeface="+mn-ea"/>
        <a:cs typeface="+mn-cs"/>
      </a:defRPr>
    </a:lvl1pPr>
    <a:lvl2pPr marL="457200" algn="l" rtl="0" fontAlgn="base">
      <a:spcBef>
        <a:spcPct val="0"/>
      </a:spcBef>
      <a:spcAft>
        <a:spcPct val="0"/>
      </a:spcAft>
      <a:defRPr sz="1000" kern="1200">
        <a:solidFill>
          <a:schemeClr val="bg1"/>
        </a:solidFill>
        <a:latin typeface="Arial" charset="0"/>
        <a:ea typeface="+mn-ea"/>
        <a:cs typeface="+mn-cs"/>
      </a:defRPr>
    </a:lvl2pPr>
    <a:lvl3pPr marL="914400" algn="l" rtl="0" fontAlgn="base">
      <a:spcBef>
        <a:spcPct val="0"/>
      </a:spcBef>
      <a:spcAft>
        <a:spcPct val="0"/>
      </a:spcAft>
      <a:defRPr sz="1000" kern="1200">
        <a:solidFill>
          <a:schemeClr val="bg1"/>
        </a:solidFill>
        <a:latin typeface="Arial" charset="0"/>
        <a:ea typeface="+mn-ea"/>
        <a:cs typeface="+mn-cs"/>
      </a:defRPr>
    </a:lvl3pPr>
    <a:lvl4pPr marL="1371600" algn="l" rtl="0" fontAlgn="base">
      <a:spcBef>
        <a:spcPct val="0"/>
      </a:spcBef>
      <a:spcAft>
        <a:spcPct val="0"/>
      </a:spcAft>
      <a:defRPr sz="1000" kern="1200">
        <a:solidFill>
          <a:schemeClr val="bg1"/>
        </a:solidFill>
        <a:latin typeface="Arial" charset="0"/>
        <a:ea typeface="+mn-ea"/>
        <a:cs typeface="+mn-cs"/>
      </a:defRPr>
    </a:lvl4pPr>
    <a:lvl5pPr marL="1828800" algn="l" rtl="0" fontAlgn="base">
      <a:spcBef>
        <a:spcPct val="0"/>
      </a:spcBef>
      <a:spcAft>
        <a:spcPct val="0"/>
      </a:spcAft>
      <a:defRPr sz="1000" kern="1200">
        <a:solidFill>
          <a:schemeClr val="bg1"/>
        </a:solidFill>
        <a:latin typeface="Arial" charset="0"/>
        <a:ea typeface="+mn-ea"/>
        <a:cs typeface="+mn-cs"/>
      </a:defRPr>
    </a:lvl5pPr>
    <a:lvl6pPr marL="2286000" algn="l" defTabSz="914400" rtl="0" eaLnBrk="1" latinLnBrk="0" hangingPunct="1">
      <a:defRPr sz="1000" kern="1200">
        <a:solidFill>
          <a:schemeClr val="bg1"/>
        </a:solidFill>
        <a:latin typeface="Arial" charset="0"/>
        <a:ea typeface="+mn-ea"/>
        <a:cs typeface="+mn-cs"/>
      </a:defRPr>
    </a:lvl6pPr>
    <a:lvl7pPr marL="2743200" algn="l" defTabSz="914400" rtl="0" eaLnBrk="1" latinLnBrk="0" hangingPunct="1">
      <a:defRPr sz="1000" kern="1200">
        <a:solidFill>
          <a:schemeClr val="bg1"/>
        </a:solidFill>
        <a:latin typeface="Arial" charset="0"/>
        <a:ea typeface="+mn-ea"/>
        <a:cs typeface="+mn-cs"/>
      </a:defRPr>
    </a:lvl7pPr>
    <a:lvl8pPr marL="3200400" algn="l" defTabSz="914400" rtl="0" eaLnBrk="1" latinLnBrk="0" hangingPunct="1">
      <a:defRPr sz="1000" kern="1200">
        <a:solidFill>
          <a:schemeClr val="bg1"/>
        </a:solidFill>
        <a:latin typeface="Arial" charset="0"/>
        <a:ea typeface="+mn-ea"/>
        <a:cs typeface="+mn-cs"/>
      </a:defRPr>
    </a:lvl8pPr>
    <a:lvl9pPr marL="3657600" algn="l" defTabSz="914400" rtl="0" eaLnBrk="1" latinLnBrk="0" hangingPunct="1">
      <a:defRPr sz="10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62AF"/>
    <a:srgbClr val="5CC4B7"/>
    <a:srgbClr val="F5834E"/>
    <a:srgbClr val="333399"/>
    <a:srgbClr val="CF9C51"/>
    <a:srgbClr val="086B2A"/>
    <a:srgbClr val="61A135"/>
    <a:srgbClr val="075D24"/>
    <a:srgbClr val="FAA73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07" autoAdjust="0"/>
    <p:restoredTop sz="75097" autoAdjust="0"/>
  </p:normalViewPr>
  <p:slideViewPr>
    <p:cSldViewPr>
      <p:cViewPr varScale="1">
        <p:scale>
          <a:sx n="55" d="100"/>
          <a:sy n="55" d="100"/>
        </p:scale>
        <p:origin x="-97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handoutMaster" Target="handoutMasters/handoutMaster1.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12" Type="http://schemas.openxmlformats.org/officeDocument/2006/relationships/slide" Target="slides/slide86.xml"/><Relationship Id="rId16" Type="http://schemas.openxmlformats.org/officeDocument/2006/relationships/slideMaster" Target="slideMasters/slideMaster16.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slide" Target="slides/slide76.xml"/><Relationship Id="rId5" Type="http://schemas.openxmlformats.org/officeDocument/2006/relationships/slideMaster" Target="slideMasters/slideMaster5.xml"/><Relationship Id="rId90" Type="http://schemas.openxmlformats.org/officeDocument/2006/relationships/slide" Target="slides/slide64.xml"/><Relationship Id="rId95" Type="http://schemas.openxmlformats.org/officeDocument/2006/relationships/slide" Target="slides/slide69.xml"/><Relationship Id="rId22" Type="http://schemas.openxmlformats.org/officeDocument/2006/relationships/slideMaster" Target="slideMasters/slideMaster22.xml"/><Relationship Id="rId27" Type="http://schemas.openxmlformats.org/officeDocument/2006/relationships/slide" Target="slides/slide1.xml"/><Relationship Id="rId43" Type="http://schemas.openxmlformats.org/officeDocument/2006/relationships/slide" Target="slides/slide17.xml"/><Relationship Id="rId48" Type="http://schemas.openxmlformats.org/officeDocument/2006/relationships/slide" Target="slides/slide22.xml"/><Relationship Id="rId64" Type="http://schemas.openxmlformats.org/officeDocument/2006/relationships/slide" Target="slides/slide38.xml"/><Relationship Id="rId69" Type="http://schemas.openxmlformats.org/officeDocument/2006/relationships/slide" Target="slides/slide43.xml"/><Relationship Id="rId113" Type="http://schemas.openxmlformats.org/officeDocument/2006/relationships/slide" Target="slides/slide87.xml"/><Relationship Id="rId118" Type="http://schemas.openxmlformats.org/officeDocument/2006/relationships/tags" Target="tags/tag1.xml"/><Relationship Id="rId80" Type="http://schemas.openxmlformats.org/officeDocument/2006/relationships/slide" Target="slides/slide54.xml"/><Relationship Id="rId85" Type="http://schemas.openxmlformats.org/officeDocument/2006/relationships/slide" Target="slides/slide59.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7.xml"/><Relationship Id="rId38" Type="http://schemas.openxmlformats.org/officeDocument/2006/relationships/slide" Target="slides/slide12.xml"/><Relationship Id="rId59" Type="http://schemas.openxmlformats.org/officeDocument/2006/relationships/slide" Target="slides/slide33.xml"/><Relationship Id="rId103" Type="http://schemas.openxmlformats.org/officeDocument/2006/relationships/slide" Target="slides/slide77.xml"/><Relationship Id="rId108" Type="http://schemas.openxmlformats.org/officeDocument/2006/relationships/slide" Target="slides/slide82.xml"/><Relationship Id="rId54" Type="http://schemas.openxmlformats.org/officeDocument/2006/relationships/slide" Target="slides/slide28.xml"/><Relationship Id="rId70" Type="http://schemas.openxmlformats.org/officeDocument/2006/relationships/slide" Target="slides/slide44.xml"/><Relationship Id="rId75" Type="http://schemas.openxmlformats.org/officeDocument/2006/relationships/slide" Target="slides/slide49.xml"/><Relationship Id="rId91" Type="http://schemas.openxmlformats.org/officeDocument/2006/relationships/slide" Target="slides/slide65.xml"/><Relationship Id="rId96"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2.xml"/><Relationship Id="rId49" Type="http://schemas.openxmlformats.org/officeDocument/2006/relationships/slide" Target="slides/slide23.xml"/><Relationship Id="rId114" Type="http://schemas.openxmlformats.org/officeDocument/2006/relationships/slide" Target="slides/slide88.xml"/><Relationship Id="rId119" Type="http://schemas.openxmlformats.org/officeDocument/2006/relationships/presProps" Target="presProps.xml"/><Relationship Id="rId44" Type="http://schemas.openxmlformats.org/officeDocument/2006/relationships/slide" Target="slides/slide18.xml"/><Relationship Id="rId60" Type="http://schemas.openxmlformats.org/officeDocument/2006/relationships/slide" Target="slides/slide34.xml"/><Relationship Id="rId65" Type="http://schemas.openxmlformats.org/officeDocument/2006/relationships/slide" Target="slides/slide39.xml"/><Relationship Id="rId81" Type="http://schemas.openxmlformats.org/officeDocument/2006/relationships/slide" Target="slides/slide55.xml"/><Relationship Id="rId86"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slide" Target="slides/slide8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slide" Target="slides/slide84.xml"/><Relationship Id="rId115" Type="http://schemas.openxmlformats.org/officeDocument/2006/relationships/slide" Target="slides/slide89.xml"/><Relationship Id="rId61" Type="http://schemas.openxmlformats.org/officeDocument/2006/relationships/slide" Target="slides/slide35.xml"/><Relationship Id="rId82" Type="http://schemas.openxmlformats.org/officeDocument/2006/relationships/slide" Target="slides/slide5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4.xml"/><Relationship Id="rId35" Type="http://schemas.openxmlformats.org/officeDocument/2006/relationships/slide" Target="slides/slide9.xml"/><Relationship Id="rId56" Type="http://schemas.openxmlformats.org/officeDocument/2006/relationships/slide" Target="slides/slide30.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93" Type="http://schemas.openxmlformats.org/officeDocument/2006/relationships/slide" Target="slides/slide67.xml"/><Relationship Id="rId98" Type="http://schemas.openxmlformats.org/officeDocument/2006/relationships/slide" Target="slides/slide72.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0.xml"/><Relationship Id="rId67" Type="http://schemas.openxmlformats.org/officeDocument/2006/relationships/slide" Target="slides/slide41.xml"/><Relationship Id="rId116"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5.xml"/><Relationship Id="rId62" Type="http://schemas.openxmlformats.org/officeDocument/2006/relationships/slide" Target="slides/slide36.xml"/><Relationship Id="rId83" Type="http://schemas.openxmlformats.org/officeDocument/2006/relationships/slide" Target="slides/slide57.xml"/><Relationship Id="rId88" Type="http://schemas.openxmlformats.org/officeDocument/2006/relationships/slide" Target="slides/slide62.xml"/><Relationship Id="rId111" Type="http://schemas.openxmlformats.org/officeDocument/2006/relationships/slide" Target="slides/slide85.xml"/><Relationship Id="rId15" Type="http://schemas.openxmlformats.org/officeDocument/2006/relationships/slideMaster" Target="slideMasters/slideMaster15.xml"/><Relationship Id="rId36" Type="http://schemas.openxmlformats.org/officeDocument/2006/relationships/slide" Target="slides/slide10.xml"/><Relationship Id="rId57" Type="http://schemas.openxmlformats.org/officeDocument/2006/relationships/slide" Target="slides/slide31.xml"/><Relationship Id="rId106" Type="http://schemas.openxmlformats.org/officeDocument/2006/relationships/slide" Target="slides/slide80.xml"/><Relationship Id="rId10" Type="http://schemas.openxmlformats.org/officeDocument/2006/relationships/slideMaster" Target="slideMasters/slideMaster10.xml"/><Relationship Id="rId31" Type="http://schemas.openxmlformats.org/officeDocument/2006/relationships/slide" Target="slides/slide5.xml"/><Relationship Id="rId52" Type="http://schemas.openxmlformats.org/officeDocument/2006/relationships/slide" Target="slides/slide26.xml"/><Relationship Id="rId73" Type="http://schemas.openxmlformats.org/officeDocument/2006/relationships/slide" Target="slides/slide47.xml"/><Relationship Id="rId78" Type="http://schemas.openxmlformats.org/officeDocument/2006/relationships/slide" Target="slides/slide52.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1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161" cy="461172"/>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lvl1pPr defTabSz="927100">
              <a:defRPr sz="1200">
                <a:solidFill>
                  <a:schemeClr val="tx1"/>
                </a:solidFill>
                <a:latin typeface="Times New Roman" pitchFamily="18" charset="0"/>
              </a:defRPr>
            </a:lvl1pPr>
          </a:lstStyle>
          <a:p>
            <a:endParaRPr lang="en-US" dirty="0"/>
          </a:p>
        </p:txBody>
      </p:sp>
      <p:sp>
        <p:nvSpPr>
          <p:cNvPr id="27651" name="Rectangle 3"/>
          <p:cNvSpPr>
            <a:spLocks noGrp="1" noChangeArrowheads="1"/>
          </p:cNvSpPr>
          <p:nvPr>
            <p:ph type="dt" sz="quarter" idx="1"/>
          </p:nvPr>
        </p:nvSpPr>
        <p:spPr bwMode="auto">
          <a:xfrm>
            <a:off x="3972240" y="0"/>
            <a:ext cx="3038160" cy="461172"/>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lvl1pPr algn="r" defTabSz="927100">
              <a:defRPr sz="1200">
                <a:solidFill>
                  <a:schemeClr val="tx1"/>
                </a:solidFill>
                <a:latin typeface="Times New Roman" pitchFamily="18" charset="0"/>
              </a:defRPr>
            </a:lvl1pPr>
          </a:lstStyle>
          <a:p>
            <a:endParaRPr lang="en-US" dirty="0"/>
          </a:p>
        </p:txBody>
      </p:sp>
      <p:sp>
        <p:nvSpPr>
          <p:cNvPr id="27652" name="Rectangle 4"/>
          <p:cNvSpPr>
            <a:spLocks noGrp="1" noChangeArrowheads="1"/>
          </p:cNvSpPr>
          <p:nvPr>
            <p:ph type="ftr" sz="quarter" idx="2"/>
          </p:nvPr>
        </p:nvSpPr>
        <p:spPr bwMode="auto">
          <a:xfrm>
            <a:off x="0" y="8774903"/>
            <a:ext cx="3038161" cy="461172"/>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defTabSz="927100">
              <a:defRPr sz="1200">
                <a:solidFill>
                  <a:schemeClr val="tx1"/>
                </a:solidFill>
                <a:latin typeface="Times New Roman" pitchFamily="18" charset="0"/>
              </a:defRPr>
            </a:lvl1pPr>
          </a:lstStyle>
          <a:p>
            <a:endParaRPr lang="en-US" dirty="0"/>
          </a:p>
        </p:txBody>
      </p:sp>
      <p:sp>
        <p:nvSpPr>
          <p:cNvPr id="27653" name="Rectangle 5"/>
          <p:cNvSpPr>
            <a:spLocks noGrp="1" noChangeArrowheads="1"/>
          </p:cNvSpPr>
          <p:nvPr>
            <p:ph type="sldNum" sz="quarter" idx="3"/>
          </p:nvPr>
        </p:nvSpPr>
        <p:spPr bwMode="auto">
          <a:xfrm>
            <a:off x="3972240" y="8774903"/>
            <a:ext cx="3038160" cy="461172"/>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algn="r" defTabSz="927100">
              <a:defRPr sz="1200">
                <a:solidFill>
                  <a:schemeClr val="tx1"/>
                </a:solidFill>
                <a:latin typeface="Times New Roman" pitchFamily="18" charset="0"/>
              </a:defRPr>
            </a:lvl1pPr>
          </a:lstStyle>
          <a:p>
            <a:fld id="{604A414E-6C11-4370-855D-7ECE8EEC2C12}" type="slidenum">
              <a:rPr lang="en-US"/>
              <a:pPr/>
              <a:t>‹#›</a:t>
            </a:fld>
            <a:endParaRPr lang="en-US" dirty="0"/>
          </a:p>
        </p:txBody>
      </p:sp>
    </p:spTree>
    <p:extLst>
      <p:ext uri="{BB962C8B-B14F-4D97-AF65-F5344CB8AC3E}">
        <p14:creationId xmlns:p14="http://schemas.microsoft.com/office/powerpoint/2010/main" val="3371755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161" cy="461172"/>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lvl1pPr defTabSz="927100">
              <a:defRPr sz="1200">
                <a:solidFill>
                  <a:schemeClr val="tx1"/>
                </a:solidFill>
                <a:latin typeface="Times New Roman" pitchFamily="18" charset="0"/>
              </a:defRPr>
            </a:lvl1pPr>
          </a:lstStyle>
          <a:p>
            <a:endParaRPr lang="en-US" dirty="0"/>
          </a:p>
        </p:txBody>
      </p:sp>
      <p:sp>
        <p:nvSpPr>
          <p:cNvPr id="6147" name="Rectangle 3"/>
          <p:cNvSpPr>
            <a:spLocks noGrp="1" noChangeArrowheads="1"/>
          </p:cNvSpPr>
          <p:nvPr>
            <p:ph type="dt" idx="1"/>
          </p:nvPr>
        </p:nvSpPr>
        <p:spPr bwMode="auto">
          <a:xfrm>
            <a:off x="3972240" y="0"/>
            <a:ext cx="3038160" cy="461172"/>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lvl1pPr algn="r" defTabSz="927100">
              <a:defRPr sz="1200">
                <a:solidFill>
                  <a:schemeClr val="tx1"/>
                </a:solidFill>
                <a:latin typeface="Times New Roman" pitchFamily="18" charset="0"/>
              </a:defRPr>
            </a:lvl1pPr>
          </a:lstStyle>
          <a:p>
            <a:endParaRPr lang="en-US" dirty="0"/>
          </a:p>
        </p:txBody>
      </p:sp>
      <p:sp>
        <p:nvSpPr>
          <p:cNvPr id="6148" name="Rectangle 4"/>
          <p:cNvSpPr>
            <a:spLocks noGrp="1" noRot="1" noChangeAspect="1" noChangeArrowheads="1" noTextEdit="1"/>
          </p:cNvSpPr>
          <p:nvPr>
            <p:ph type="sldImg" idx="2"/>
          </p:nvPr>
        </p:nvSpPr>
        <p:spPr bwMode="auto">
          <a:xfrm>
            <a:off x="1196975" y="693738"/>
            <a:ext cx="4616450" cy="346233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34078" y="4387452"/>
            <a:ext cx="5142244" cy="4155287"/>
          </a:xfrm>
          <a:prstGeom prst="rect">
            <a:avLst/>
          </a:prstGeom>
          <a:noFill/>
          <a:ln w="9525">
            <a:noFill/>
            <a:miter lim="800000"/>
            <a:headEnd/>
            <a:tailEnd/>
          </a:ln>
          <a:effectLst/>
        </p:spPr>
        <p:txBody>
          <a:bodyPr vert="horz" wrap="square" lIns="92665" tIns="46333" rIns="92665" bIns="463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774903"/>
            <a:ext cx="3038161" cy="461172"/>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defTabSz="927100">
              <a:defRPr sz="1200">
                <a:solidFill>
                  <a:schemeClr val="tx1"/>
                </a:solidFill>
                <a:latin typeface="Times New Roman" pitchFamily="18" charset="0"/>
              </a:defRPr>
            </a:lvl1pPr>
          </a:lstStyle>
          <a:p>
            <a:endParaRPr lang="en-US" dirty="0"/>
          </a:p>
        </p:txBody>
      </p:sp>
      <p:sp>
        <p:nvSpPr>
          <p:cNvPr id="6151" name="Rectangle 7"/>
          <p:cNvSpPr>
            <a:spLocks noGrp="1" noChangeArrowheads="1"/>
          </p:cNvSpPr>
          <p:nvPr>
            <p:ph type="sldNum" sz="quarter" idx="5"/>
          </p:nvPr>
        </p:nvSpPr>
        <p:spPr bwMode="auto">
          <a:xfrm>
            <a:off x="3972240" y="8774903"/>
            <a:ext cx="3038160" cy="461172"/>
          </a:xfrm>
          <a:prstGeom prst="rect">
            <a:avLst/>
          </a:prstGeom>
          <a:noFill/>
          <a:ln w="9525">
            <a:noFill/>
            <a:miter lim="800000"/>
            <a:headEnd/>
            <a:tailEnd/>
          </a:ln>
          <a:effectLst/>
        </p:spPr>
        <p:txBody>
          <a:bodyPr vert="horz" wrap="square" lIns="92665" tIns="46333" rIns="92665" bIns="46333" numCol="1" anchor="b" anchorCtr="0" compatLnSpc="1">
            <a:prstTxWarp prst="textNoShape">
              <a:avLst/>
            </a:prstTxWarp>
          </a:bodyPr>
          <a:lstStyle>
            <a:lvl1pPr algn="r" defTabSz="927100">
              <a:defRPr sz="1200">
                <a:solidFill>
                  <a:schemeClr val="tx1"/>
                </a:solidFill>
                <a:latin typeface="Times New Roman" pitchFamily="18" charset="0"/>
              </a:defRPr>
            </a:lvl1pPr>
          </a:lstStyle>
          <a:p>
            <a:fld id="{F6B1020A-A1C3-49BB-99B2-9A71D0D23EF2}" type="slidenum">
              <a:rPr lang="en-US"/>
              <a:pPr/>
              <a:t>‹#›</a:t>
            </a:fld>
            <a:endParaRPr lang="en-US" dirty="0"/>
          </a:p>
        </p:txBody>
      </p:sp>
    </p:spTree>
    <p:extLst>
      <p:ext uri="{BB962C8B-B14F-4D97-AF65-F5344CB8AC3E}">
        <p14:creationId xmlns:p14="http://schemas.microsoft.com/office/powerpoint/2010/main" val="18111348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B1020A-A1C3-49BB-99B2-9A71D0D23EF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17</a:t>
            </a:fld>
            <a:endParaRPr lang="en-US" dirty="0">
              <a:solidFill>
                <a:prstClr val="white"/>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AC779-98B3-4016-ABF1-A05E83CB68DC}" type="slidenum">
              <a:rPr lang="en-US" altLang="en-US">
                <a:solidFill>
                  <a:prstClr val="black"/>
                </a:solidFill>
              </a:rPr>
              <a:pPr/>
              <a:t>18</a:t>
            </a:fld>
            <a:endParaRPr lang="en-US" altLang="en-US">
              <a:solidFill>
                <a:prstClr val="black"/>
              </a:solidFill>
            </a:endParaRPr>
          </a:p>
        </p:txBody>
      </p:sp>
      <p:sp>
        <p:nvSpPr>
          <p:cNvPr id="863234" name="Rectangle 2"/>
          <p:cNvSpPr>
            <a:spLocks noGrp="1" noRot="1" noChangeAspect="1" noChangeArrowheads="1" noTextEdit="1"/>
          </p:cNvSpPr>
          <p:nvPr>
            <p:ph type="sldImg"/>
          </p:nvPr>
        </p:nvSpPr>
        <p:spPr>
          <a:ln/>
        </p:spPr>
      </p:sp>
      <p:sp>
        <p:nvSpPr>
          <p:cNvPr id="8632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3AF94-6690-4574-92D0-1D6F0765E878}" type="slidenum">
              <a:rPr lang="en-US" altLang="en-US">
                <a:solidFill>
                  <a:prstClr val="black"/>
                </a:solidFill>
              </a:rPr>
              <a:pPr/>
              <a:t>19</a:t>
            </a:fld>
            <a:endParaRPr lang="en-US" altLang="en-US">
              <a:solidFill>
                <a:prstClr val="black"/>
              </a:solidFill>
            </a:endParaRPr>
          </a:p>
        </p:txBody>
      </p:sp>
      <p:sp>
        <p:nvSpPr>
          <p:cNvPr id="939010" name="Rectangle 2"/>
          <p:cNvSpPr>
            <a:spLocks noGrp="1" noRot="1" noChangeAspect="1" noChangeArrowheads="1" noTextEdit="1"/>
          </p:cNvSpPr>
          <p:nvPr>
            <p:ph type="sldImg"/>
          </p:nvPr>
        </p:nvSpPr>
        <p:spPr>
          <a:ln/>
        </p:spPr>
      </p:sp>
      <p:sp>
        <p:nvSpPr>
          <p:cNvPr id="939011" name="Rectangle 3"/>
          <p:cNvSpPr>
            <a:spLocks noGrp="1" noChangeArrowheads="1"/>
          </p:cNvSpPr>
          <p:nvPr>
            <p:ph type="body" idx="1"/>
          </p:nvPr>
        </p:nvSpPr>
        <p:spPr>
          <a:xfrm>
            <a:off x="701362" y="4387452"/>
            <a:ext cx="5607678" cy="4155287"/>
          </a:xfrm>
        </p:spPr>
        <p:txBody>
          <a:bodyPr/>
          <a:lstStyle/>
          <a:p>
            <a:r>
              <a:rPr lang="en-US" altLang="en-US" dirty="0" smtClean="0"/>
              <a:t>Thinking of bullying as perhaps an example of an employee filing suit citing constructive discharge. </a:t>
            </a: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28688" eaLnBrk="0" hangingPunct="0">
              <a:defRPr>
                <a:solidFill>
                  <a:schemeClr val="tx1"/>
                </a:solidFill>
                <a:latin typeface="Arial" charset="0"/>
                <a:cs typeface="Arial" charset="0"/>
              </a:defRPr>
            </a:lvl1pPr>
            <a:lvl2pPr marL="742950" indent="-285750" defTabSz="928688" eaLnBrk="0" hangingPunct="0">
              <a:defRPr>
                <a:solidFill>
                  <a:schemeClr val="tx1"/>
                </a:solidFill>
                <a:latin typeface="Arial" charset="0"/>
                <a:cs typeface="Arial" charset="0"/>
              </a:defRPr>
            </a:lvl2pPr>
            <a:lvl3pPr marL="1143000" indent="-228600" defTabSz="928688" eaLnBrk="0" hangingPunct="0">
              <a:defRPr>
                <a:solidFill>
                  <a:schemeClr val="tx1"/>
                </a:solidFill>
                <a:latin typeface="Arial" charset="0"/>
                <a:cs typeface="Arial" charset="0"/>
              </a:defRPr>
            </a:lvl3pPr>
            <a:lvl4pPr marL="1600200" indent="-228600" defTabSz="928688" eaLnBrk="0" hangingPunct="0">
              <a:defRPr>
                <a:solidFill>
                  <a:schemeClr val="tx1"/>
                </a:solidFill>
                <a:latin typeface="Arial" charset="0"/>
                <a:cs typeface="Arial" charset="0"/>
              </a:defRPr>
            </a:lvl4pPr>
            <a:lvl5pPr marL="2057400" indent="-228600" defTabSz="928688" eaLnBrk="0" hangingPunct="0">
              <a:defRPr>
                <a:solidFill>
                  <a:schemeClr val="tx1"/>
                </a:solidFill>
                <a:latin typeface="Arial" charset="0"/>
                <a:cs typeface="Arial" charset="0"/>
              </a:defRPr>
            </a:lvl5pPr>
            <a:lvl6pPr marL="2514600" indent="-228600" defTabSz="928688" eaLnBrk="0" fontAlgn="base" hangingPunct="0">
              <a:spcBef>
                <a:spcPct val="0"/>
              </a:spcBef>
              <a:spcAft>
                <a:spcPct val="0"/>
              </a:spcAft>
              <a:defRPr>
                <a:solidFill>
                  <a:schemeClr val="tx1"/>
                </a:solidFill>
                <a:latin typeface="Arial" charset="0"/>
                <a:cs typeface="Arial" charset="0"/>
              </a:defRPr>
            </a:lvl6pPr>
            <a:lvl7pPr marL="2971800" indent="-228600" defTabSz="928688" eaLnBrk="0" fontAlgn="base" hangingPunct="0">
              <a:spcBef>
                <a:spcPct val="0"/>
              </a:spcBef>
              <a:spcAft>
                <a:spcPct val="0"/>
              </a:spcAft>
              <a:defRPr>
                <a:solidFill>
                  <a:schemeClr val="tx1"/>
                </a:solidFill>
                <a:latin typeface="Arial" charset="0"/>
                <a:cs typeface="Arial" charset="0"/>
              </a:defRPr>
            </a:lvl7pPr>
            <a:lvl8pPr marL="3429000" indent="-228600" defTabSz="928688" eaLnBrk="0" fontAlgn="base" hangingPunct="0">
              <a:spcBef>
                <a:spcPct val="0"/>
              </a:spcBef>
              <a:spcAft>
                <a:spcPct val="0"/>
              </a:spcAft>
              <a:defRPr>
                <a:solidFill>
                  <a:schemeClr val="tx1"/>
                </a:solidFill>
                <a:latin typeface="Arial" charset="0"/>
                <a:cs typeface="Arial" charset="0"/>
              </a:defRPr>
            </a:lvl8pPr>
            <a:lvl9pPr marL="3886200" indent="-228600" defTabSz="928688" eaLnBrk="0" fontAlgn="base" hangingPunct="0">
              <a:spcBef>
                <a:spcPct val="0"/>
              </a:spcBef>
              <a:spcAft>
                <a:spcPct val="0"/>
              </a:spcAft>
              <a:defRPr>
                <a:solidFill>
                  <a:schemeClr val="tx1"/>
                </a:solidFill>
                <a:latin typeface="Arial" charset="0"/>
                <a:cs typeface="Arial" charset="0"/>
              </a:defRPr>
            </a:lvl9pPr>
          </a:lstStyle>
          <a:p>
            <a:pPr eaLnBrk="1" hangingPunct="1"/>
            <a:fld id="{D1275965-D378-49DD-ACEF-A183D81D2E0C}" type="slidenum">
              <a:rPr lang="en-US" altLang="en-US">
                <a:solidFill>
                  <a:prstClr val="black"/>
                </a:solidFill>
              </a:rPr>
              <a:pPr eaLnBrk="1" hangingPunct="1"/>
              <a:t>20</a:t>
            </a:fld>
            <a:endParaRPr lang="en-US" alt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Thinking of bullying as perhaps an example of an employee filing suit citing </a:t>
            </a:r>
            <a:r>
              <a:rPr lang="en-US" altLang="en-US" b="1" u="sng" dirty="0" smtClean="0"/>
              <a:t>constructive discharge</a:t>
            </a: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fld id="{F6B1020A-A1C3-49BB-99B2-9A71D0D23EF2}" type="slidenum">
              <a:rPr lang="en-US" smtClean="0"/>
              <a:pPr/>
              <a:t>22</a:t>
            </a:fld>
            <a:endParaRPr lang="en-US" dirty="0"/>
          </a:p>
        </p:txBody>
      </p:sp>
    </p:spTree>
    <p:extLst>
      <p:ext uri="{BB962C8B-B14F-4D97-AF65-F5344CB8AC3E}">
        <p14:creationId xmlns:p14="http://schemas.microsoft.com/office/powerpoint/2010/main" val="63541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3AF94-6690-4574-92D0-1D6F0765E878}" type="slidenum">
              <a:rPr lang="en-US" altLang="en-US">
                <a:solidFill>
                  <a:prstClr val="black"/>
                </a:solidFill>
              </a:rPr>
              <a:pPr/>
              <a:t>23</a:t>
            </a:fld>
            <a:endParaRPr lang="en-US" altLang="en-US">
              <a:solidFill>
                <a:prstClr val="black"/>
              </a:solidFill>
            </a:endParaRPr>
          </a:p>
        </p:txBody>
      </p:sp>
      <p:sp>
        <p:nvSpPr>
          <p:cNvPr id="939010" name="Rectangle 2"/>
          <p:cNvSpPr>
            <a:spLocks noGrp="1" noRot="1" noChangeAspect="1" noChangeArrowheads="1" noTextEdit="1"/>
          </p:cNvSpPr>
          <p:nvPr>
            <p:ph type="sldImg"/>
          </p:nvPr>
        </p:nvSpPr>
        <p:spPr>
          <a:ln/>
        </p:spPr>
      </p:sp>
      <p:sp>
        <p:nvSpPr>
          <p:cNvPr id="939011" name="Rectangle 3"/>
          <p:cNvSpPr>
            <a:spLocks noGrp="1" noChangeArrowheads="1"/>
          </p:cNvSpPr>
          <p:nvPr>
            <p:ph type="body" idx="1"/>
          </p:nvPr>
        </p:nvSpPr>
        <p:spPr>
          <a:xfrm>
            <a:off x="701362" y="4387452"/>
            <a:ext cx="5607678" cy="4155287"/>
          </a:xfrm>
        </p:spPr>
        <p:txBody>
          <a:bodyPr/>
          <a:lstStyle/>
          <a:p>
            <a:endParaRPr lang="en-US" altLang="en-US" dirty="0" smtClean="0"/>
          </a:p>
          <a:p>
            <a:r>
              <a:rPr lang="en-US" altLang="en-US" dirty="0" smtClean="0"/>
              <a:t>Thinking of bullying as perhaps an example of an employee filing suit citing constructive discharge. </a:t>
            </a: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65D0E-A1ED-47C4-9B1E-6B82D93B9770}" type="slidenum">
              <a:rPr lang="en-US" altLang="en-US">
                <a:solidFill>
                  <a:prstClr val="black"/>
                </a:solidFill>
              </a:rPr>
              <a:pPr/>
              <a:t>26</a:t>
            </a:fld>
            <a:endParaRPr lang="en-US" altLang="en-US">
              <a:solidFill>
                <a:prstClr val="black"/>
              </a:solidFill>
            </a:endParaRPr>
          </a:p>
        </p:txBody>
      </p:sp>
      <p:sp>
        <p:nvSpPr>
          <p:cNvPr id="945154" name="Rectangle 2"/>
          <p:cNvSpPr>
            <a:spLocks noGrp="1" noRot="1" noChangeAspect="1" noChangeArrowheads="1" noTextEdit="1"/>
          </p:cNvSpPr>
          <p:nvPr>
            <p:ph type="sldImg"/>
          </p:nvPr>
        </p:nvSpPr>
        <p:spPr>
          <a:ln/>
        </p:spPr>
      </p:sp>
      <p:sp>
        <p:nvSpPr>
          <p:cNvPr id="945155" name="Rectangle 3"/>
          <p:cNvSpPr>
            <a:spLocks noGrp="1" noChangeArrowheads="1"/>
          </p:cNvSpPr>
          <p:nvPr>
            <p:ph type="body" idx="1"/>
          </p:nvPr>
        </p:nvSpPr>
        <p:spPr>
          <a:xfrm>
            <a:off x="701362" y="4387452"/>
            <a:ext cx="5607678" cy="4155287"/>
          </a:xfrm>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73E3AE-E167-4AF0-BEA2-F0D8D458C3FE}" type="slidenum">
              <a:rPr lang="en-US" altLang="en-US">
                <a:solidFill>
                  <a:prstClr val="black"/>
                </a:solidFill>
              </a:rPr>
              <a:pPr/>
              <a:t>27</a:t>
            </a:fld>
            <a:endParaRPr lang="en-US" altLang="en-US">
              <a:solidFill>
                <a:prstClr val="black"/>
              </a:solidFill>
            </a:endParaRPr>
          </a:p>
        </p:txBody>
      </p:sp>
      <p:sp>
        <p:nvSpPr>
          <p:cNvPr id="865282" name="Rectangle 2"/>
          <p:cNvSpPr>
            <a:spLocks noGrp="1" noRot="1" noChangeAspect="1" noChangeArrowheads="1" noTextEdit="1"/>
          </p:cNvSpPr>
          <p:nvPr>
            <p:ph type="sldImg"/>
          </p:nvPr>
        </p:nvSpPr>
        <p:spPr>
          <a:ln/>
        </p:spPr>
      </p:sp>
      <p:sp>
        <p:nvSpPr>
          <p:cNvPr id="8652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4A066-868F-472C-9855-AADC83B29FBE}" type="slidenum">
              <a:rPr lang="en-US" altLang="en-US">
                <a:solidFill>
                  <a:prstClr val="black"/>
                </a:solidFill>
              </a:rPr>
              <a:pPr/>
              <a:t>2</a:t>
            </a:fld>
            <a:endParaRPr lang="en-US" altLang="en-US">
              <a:solidFill>
                <a:prstClr val="black"/>
              </a:solidFill>
            </a:endParaRPr>
          </a:p>
        </p:txBody>
      </p:sp>
      <p:sp>
        <p:nvSpPr>
          <p:cNvPr id="936962" name="Rectangle 2"/>
          <p:cNvSpPr>
            <a:spLocks noGrp="1" noRot="1" noChangeAspect="1" noChangeArrowheads="1" noTextEdit="1"/>
          </p:cNvSpPr>
          <p:nvPr>
            <p:ph type="sldImg"/>
          </p:nvPr>
        </p:nvSpPr>
        <p:spPr>
          <a:ln/>
        </p:spPr>
      </p:sp>
      <p:sp>
        <p:nvSpPr>
          <p:cNvPr id="936963" name="Rectangle 3"/>
          <p:cNvSpPr>
            <a:spLocks noGrp="1" noChangeArrowheads="1"/>
          </p:cNvSpPr>
          <p:nvPr>
            <p:ph type="body" idx="1"/>
          </p:nvPr>
        </p:nvSpPr>
        <p:spPr>
          <a:xfrm>
            <a:off x="701362" y="4387452"/>
            <a:ext cx="5607678" cy="4155287"/>
          </a:xfrm>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rPr>
              <a:t>Many of these are </a:t>
            </a:r>
            <a:r>
              <a:rPr kumimoji="0" lang="en-US" sz="1200" b="1" i="0" u="none" strike="noStrike" kern="1200" cap="none" spc="0" normalizeH="0" baseline="0" noProof="0" dirty="0" smtClean="0">
                <a:ln>
                  <a:noFill/>
                </a:ln>
                <a:solidFill>
                  <a:srgbClr val="FF0000"/>
                </a:solidFill>
                <a:effectLst/>
                <a:uLnTx/>
                <a:uFillTx/>
                <a:latin typeface="Times New Roman" pitchFamily="18" charset="0"/>
              </a:rPr>
              <a:t>preemployment agreements</a:t>
            </a:r>
            <a:r>
              <a:rPr kumimoji="0" lang="en-US" sz="12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Preemployment agreements require that job applicants sign contracts promising to engage in or refrain from certain behaviors in order to be considered for employment (Soper </a:t>
            </a:r>
            <a:r>
              <a:rPr kumimoji="0" lang="en-US" sz="1200" b="0" i="1" u="none" strike="noStrike" kern="1200" cap="none" spc="0" normalizeH="0" baseline="0" noProof="0" dirty="0" smtClean="0">
                <a:ln>
                  <a:noFill/>
                </a:ln>
                <a:solidFill>
                  <a:srgbClr val="000000"/>
                </a:solidFill>
                <a:effectLst/>
                <a:uLnTx/>
                <a:uFillTx/>
                <a:latin typeface="Times New Roman" pitchFamily="18" charset="0"/>
                <a:ea typeface="+mn-ea"/>
                <a:cs typeface="+mn-cs"/>
              </a:rPr>
              <a:t>el al. </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2004). There is generally little or no negotiation. Employers write contracts and applicants sign them. Employers typically reject changes proposed by applicants unless the applicants or their skills are in great demand. In fact, if applicants request too many changes, employers may not hire such potential </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"troublemakers." </a:t>
            </a: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Two more recent popular preemployment agreements is to have the employee (especially new hires) are: 1) </a:t>
            </a: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Training Expense Reimbursement </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and 2) </a:t>
            </a: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Mandatory Dispute Resolution </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which attempts to combat costly litigation by having employees submit disagreements with the company to arbitration and agree to forego the filing of any lawsuits.  </a:t>
            </a:r>
            <a:endParaRPr lang="en-US" dirty="0" smtClean="0"/>
          </a:p>
          <a:p>
            <a:endParaRPr lang="en-US" dirty="0" smtClean="0"/>
          </a:p>
          <a:p>
            <a:r>
              <a:rPr lang="en-US" dirty="0" smtClean="0"/>
              <a:t>Alternative dispute resolution—arbitration.</a:t>
            </a:r>
            <a:endParaRPr lang="en-US" dirty="0"/>
          </a:p>
        </p:txBody>
      </p:sp>
      <p:sp>
        <p:nvSpPr>
          <p:cNvPr id="4" name="Slide Number Placeholder 3"/>
          <p:cNvSpPr>
            <a:spLocks noGrp="1"/>
          </p:cNvSpPr>
          <p:nvPr>
            <p:ph type="sldNum" sz="quarter" idx="10"/>
          </p:nvPr>
        </p:nvSpPr>
        <p:spPr/>
        <p:txBody>
          <a:bodyPr/>
          <a:lstStyle/>
          <a:p>
            <a:fld id="{F6B1020A-A1C3-49BB-99B2-9A71D0D23EF2}" type="slidenum">
              <a:rPr lang="en-US" smtClean="0"/>
              <a:pPr/>
              <a:t>28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29</a:t>
            </a:fld>
            <a:endParaRPr lang="en-US" dirty="0">
              <a:solidFill>
                <a:prstClr val="white"/>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30</a:t>
            </a:fld>
            <a:endParaRPr lang="en-US" dirty="0">
              <a:solidFill>
                <a:prstClr val="white"/>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31</a:t>
            </a:fld>
            <a:endParaRPr lang="en-US" dirty="0">
              <a:solidFill>
                <a:prstClr val="white"/>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32</a:t>
            </a:fld>
            <a:endParaRPr lang="en-US" dirty="0">
              <a:solidFill>
                <a:prstClr val="white"/>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33</a:t>
            </a:fld>
            <a:endParaRPr lang="en-US" dirty="0">
              <a:solidFill>
                <a:prstClr val="white"/>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D8964-76F4-4FD9-9661-451CC22110A9}" type="slidenum">
              <a:rPr lang="en-US" altLang="en-US">
                <a:solidFill>
                  <a:prstClr val="black"/>
                </a:solidFill>
              </a:rPr>
              <a:pPr/>
              <a:t>34</a:t>
            </a:fld>
            <a:endParaRPr lang="en-US" altLang="en-US">
              <a:solidFill>
                <a:prstClr val="black"/>
              </a:solidFill>
            </a:endParaRPr>
          </a:p>
        </p:txBody>
      </p:sp>
      <p:sp>
        <p:nvSpPr>
          <p:cNvPr id="951298" name="Rectangle 2"/>
          <p:cNvSpPr>
            <a:spLocks noGrp="1" noRot="1" noChangeAspect="1" noChangeArrowheads="1" noTextEdit="1"/>
          </p:cNvSpPr>
          <p:nvPr>
            <p:ph type="sldImg"/>
          </p:nvPr>
        </p:nvSpPr>
        <p:spPr>
          <a:ln/>
        </p:spPr>
      </p:sp>
      <p:sp>
        <p:nvSpPr>
          <p:cNvPr id="951299" name="Rectangle 3"/>
          <p:cNvSpPr>
            <a:spLocks noGrp="1" noChangeArrowheads="1"/>
          </p:cNvSpPr>
          <p:nvPr>
            <p:ph type="body" idx="1"/>
          </p:nvPr>
        </p:nvSpPr>
        <p:spPr/>
        <p:txBody>
          <a:bodyPr/>
          <a:lstStyle/>
          <a:p>
            <a:r>
              <a:rPr lang="en-US" altLang="en-US" dirty="0" smtClean="0"/>
              <a:t>Employee blogs can create workplace problems.</a:t>
            </a:r>
          </a:p>
          <a:p>
            <a:endParaRPr lang="en-US" altLang="en-US" dirty="0" smtClean="0"/>
          </a:p>
          <a:p>
            <a:r>
              <a:rPr lang="en-US" dirty="0" smtClean="0"/>
              <a:t>After The Reynolds and Reynolds Co., which creates computer systems for car retailers, was acquired by another company in 2006, it lost customers, laid off employees and suffered low employee morale.</a:t>
            </a:r>
          </a:p>
          <a:p>
            <a:endParaRPr lang="en-US" dirty="0" smtClean="0"/>
          </a:p>
          <a:p>
            <a:r>
              <a:rPr lang="en-US" dirty="0" smtClean="0"/>
              <a:t>An anonymous blogger named </a:t>
            </a:r>
            <a:r>
              <a:rPr lang="en-US" dirty="0" smtClean="0"/>
              <a:t>"Trooper" </a:t>
            </a:r>
            <a:r>
              <a:rPr lang="en-US" dirty="0" smtClean="0"/>
              <a:t>in 2007 started a blog, hosted by Google, that criticized Reynolds, comparing the new CEO to Bernie Madoff and Satan, and calling him an idiot, a lunatic and a crook. Reynolds’ new CEO didn’t take kindly to that and went to court to get Google to cough up the identity of Trooper, whom management suspected of being an employee. </a:t>
            </a:r>
          </a:p>
          <a:p>
            <a:endParaRPr lang="en-US" dirty="0" smtClean="0"/>
          </a:p>
          <a:p>
            <a:r>
              <a:rPr lang="en-US" dirty="0" smtClean="0"/>
              <a:t>In 2011, the trial court agreed to force Google to reveal Trooper’s name, address, phone number, and email address, and an appeals court affirmed. While the original blog seems to have disappeared, another has taken its place. Trooper continues to resist Reynolds’s attempt to find him and has now convinced the Texas high court to rule on the matter.</a:t>
            </a:r>
          </a:p>
          <a:p>
            <a:endParaRPr lang="en-US" dirty="0" smtClean="0"/>
          </a:p>
          <a:p>
            <a:r>
              <a:rPr lang="en-US" dirty="0" smtClean="0"/>
              <a:t>He claims that forcing Google to disclose his identity would violate his free speech rights, and he also says the company hasn’t shown that it’s been defamed or that he’s violated any duty to it.</a:t>
            </a:r>
          </a:p>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B1020A-A1C3-49BB-99B2-9A71D0D23EF2}" type="slidenum">
              <a:rPr lang="en-US" smtClean="0"/>
              <a:pPr/>
              <a:t>35</a:t>
            </a:fld>
            <a:endParaRPr lang="en-US" dirty="0"/>
          </a:p>
        </p:txBody>
      </p:sp>
    </p:spTree>
    <p:extLst>
      <p:ext uri="{BB962C8B-B14F-4D97-AF65-F5344CB8AC3E}">
        <p14:creationId xmlns:p14="http://schemas.microsoft.com/office/powerpoint/2010/main" val="3070765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to be</a:t>
            </a:r>
            <a:r>
              <a:rPr lang="en-US" baseline="0" dirty="0" smtClean="0"/>
              <a:t> heard, along with another case involving a Mennonite family company, to be heard by the US Supreme Court in March 2014.</a:t>
            </a:r>
            <a:endParaRPr lang="en-US" dirty="0"/>
          </a:p>
        </p:txBody>
      </p:sp>
      <p:sp>
        <p:nvSpPr>
          <p:cNvPr id="4" name="Slide Number Placeholder 3"/>
          <p:cNvSpPr>
            <a:spLocks noGrp="1"/>
          </p:cNvSpPr>
          <p:nvPr>
            <p:ph type="sldNum" sz="quarter" idx="10"/>
          </p:nvPr>
        </p:nvSpPr>
        <p:spPr/>
        <p:txBody>
          <a:bodyPr/>
          <a:lstStyle/>
          <a:p>
            <a:fld id="{F6B1020A-A1C3-49BB-99B2-9A71D0D23EF2}" type="slidenum">
              <a:rPr lang="en-US" smtClean="0"/>
              <a:pPr/>
              <a:t>36</a:t>
            </a:fld>
            <a:endParaRPr lang="en-US" dirty="0"/>
          </a:p>
        </p:txBody>
      </p:sp>
    </p:spTree>
    <p:extLst>
      <p:ext uri="{BB962C8B-B14F-4D97-AF65-F5344CB8AC3E}">
        <p14:creationId xmlns:p14="http://schemas.microsoft.com/office/powerpoint/2010/main" val="3855598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38</a:t>
            </a:fld>
            <a:endParaRPr lang="en-US" dirty="0">
              <a:solidFill>
                <a:prstClr val="white"/>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U.S. state but Montana has chosen to statutorily modify the employment at-will rule. In 1987, the </a:t>
            </a:r>
            <a:r>
              <a:rPr lang="en-US" b="1" dirty="0" smtClean="0"/>
              <a:t>Montana legislature passed the Wrongful Discharge from Employment Act (WDEA). </a:t>
            </a:r>
            <a:r>
              <a:rPr lang="en-US" dirty="0" smtClean="0"/>
              <a:t>The WDEA Act is unique in that, although it purports to preserve the at-will concept in employment law, it also </a:t>
            </a:r>
            <a:r>
              <a:rPr lang="en-US" b="1" dirty="0" smtClean="0"/>
              <a:t>expressly enumerates the legal bases for a wrongful discharge action. Under the WDEA, a discharge is wrongful only if: </a:t>
            </a:r>
            <a:r>
              <a:rPr lang="en-US" b="1" dirty="0" smtClean="0"/>
              <a:t>"it </a:t>
            </a:r>
            <a:r>
              <a:rPr lang="en-US" b="1" dirty="0" smtClean="0"/>
              <a:t>was in retaliation for the employee's refusal to violate public policy or for reporting a violation of public policy; the discharge was not for good cause and the employee had completed the employer's probationary period of employment; or the employer violated the express provisions of its own written personnel policy.</a:t>
            </a:r>
            <a:endParaRPr lang="en-US" b="1" dirty="0"/>
          </a:p>
        </p:txBody>
      </p:sp>
      <p:sp>
        <p:nvSpPr>
          <p:cNvPr id="4" name="Slide Number Placeholder 3"/>
          <p:cNvSpPr>
            <a:spLocks noGrp="1"/>
          </p:cNvSpPr>
          <p:nvPr>
            <p:ph type="sldNum" sz="quarter" idx="10"/>
          </p:nvPr>
        </p:nvSpPr>
        <p:spPr/>
        <p:txBody>
          <a:bodyPr/>
          <a:lstStyle/>
          <a:p>
            <a:fld id="{FC90E132-38EC-4D10-947E-E19E2C921443}"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26876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BC1BAA-D509-4A2B-BA99-93BEFD9F5C84}" type="slidenum">
              <a:rPr lang="en-US" altLang="en-US">
                <a:solidFill>
                  <a:prstClr val="black"/>
                </a:solidFill>
              </a:rPr>
              <a:pPr/>
              <a:t>39</a:t>
            </a:fld>
            <a:endParaRPr lang="en-US" altLang="en-US">
              <a:solidFill>
                <a:prstClr val="black"/>
              </a:solidFill>
            </a:endParaRPr>
          </a:p>
        </p:txBody>
      </p:sp>
      <p:sp>
        <p:nvSpPr>
          <p:cNvPr id="953346" name="Rectangle 2"/>
          <p:cNvSpPr>
            <a:spLocks noGrp="1" noRot="1" noChangeAspect="1" noChangeArrowheads="1" noTextEdit="1"/>
          </p:cNvSpPr>
          <p:nvPr>
            <p:ph type="sldImg"/>
          </p:nvPr>
        </p:nvSpPr>
        <p:spPr>
          <a:ln/>
        </p:spPr>
      </p:sp>
      <p:sp>
        <p:nvSpPr>
          <p:cNvPr id="953347" name="Rectangle 3"/>
          <p:cNvSpPr>
            <a:spLocks noGrp="1" noChangeArrowheads="1"/>
          </p:cNvSpPr>
          <p:nvPr>
            <p:ph type="body" idx="1"/>
          </p:nvPr>
        </p:nvSpPr>
        <p:spPr>
          <a:xfrm>
            <a:off x="701362" y="4387452"/>
            <a:ext cx="5607678" cy="4155287"/>
          </a:xfrm>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40</a:t>
            </a:fld>
            <a:endParaRPr lang="en-US" dirty="0">
              <a:solidFill>
                <a:prstClr val="white"/>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41</a:t>
            </a:fld>
            <a:endParaRPr lang="en-US" dirty="0">
              <a:solidFill>
                <a:prstClr val="white"/>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5B37A-6F67-48E7-9C37-4D2E242222A1}" type="slidenum">
              <a:rPr lang="en-US" altLang="en-US">
                <a:solidFill>
                  <a:prstClr val="black"/>
                </a:solidFill>
              </a:rPr>
              <a:pPr/>
              <a:t>42</a:t>
            </a:fld>
            <a:endParaRPr lang="en-US" altLang="en-US">
              <a:solidFill>
                <a:prstClr val="black"/>
              </a:solidFill>
            </a:endParaRPr>
          </a:p>
        </p:txBody>
      </p:sp>
      <p:sp>
        <p:nvSpPr>
          <p:cNvPr id="955394" name="Rectangle 2"/>
          <p:cNvSpPr>
            <a:spLocks noGrp="1" noRot="1" noChangeAspect="1" noChangeArrowheads="1" noTextEdit="1"/>
          </p:cNvSpPr>
          <p:nvPr>
            <p:ph type="sldImg"/>
          </p:nvPr>
        </p:nvSpPr>
        <p:spPr>
          <a:ln/>
        </p:spPr>
      </p:sp>
      <p:sp>
        <p:nvSpPr>
          <p:cNvPr id="955395" name="Rectangle 3"/>
          <p:cNvSpPr>
            <a:spLocks noGrp="1" noChangeArrowheads="1"/>
          </p:cNvSpPr>
          <p:nvPr>
            <p:ph type="body" idx="1"/>
          </p:nvPr>
        </p:nvSpPr>
        <p:spPr/>
        <p:txBody>
          <a:bodyPr/>
          <a:lstStyle/>
          <a:p>
            <a:r>
              <a:rPr lang="en-US" altLang="en-US" dirty="0" smtClean="0"/>
              <a:t>May not apply to body</a:t>
            </a:r>
            <a:r>
              <a:rPr lang="en-US" altLang="en-US" baseline="0" dirty="0" smtClean="0"/>
              <a:t> appearance and weight discrimination. </a:t>
            </a: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effectLst/>
              </a:rPr>
              <a:t>The company prevailed in September, 2002 when a federal judge in New Orleans ruled that federal and state laws prohibiting sex discrimination do not apply to </a:t>
            </a:r>
            <a:r>
              <a:rPr lang="en-US" dirty="0" smtClean="0">
                <a:effectLst/>
              </a:rPr>
              <a:t>"transgendered" </a:t>
            </a:r>
            <a:r>
              <a:rPr lang="en-US" dirty="0" smtClean="0">
                <a:effectLst/>
              </a:rPr>
              <a:t>people—those whose gender identity does not consistently match their biological sex. </a:t>
            </a:r>
          </a:p>
          <a:p>
            <a:pPr marL="171450" indent="-171450">
              <a:buFont typeface="Arial" panose="020B0604020202020204" pitchFamily="34" charset="0"/>
              <a:buChar char="•"/>
            </a:pPr>
            <a:r>
              <a:rPr lang="en-US" dirty="0" smtClean="0">
                <a:effectLst/>
              </a:rPr>
              <a:t>What would the situation be today???</a:t>
            </a:r>
            <a:endParaRPr lang="en-US" dirty="0"/>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44</a:t>
            </a:fld>
            <a:endParaRPr lang="en-US" dirty="0">
              <a:solidFill>
                <a:prstClr val="white"/>
              </a:solidFill>
            </a:endParaRPr>
          </a:p>
        </p:txBody>
      </p:sp>
    </p:spTree>
    <p:extLst>
      <p:ext uri="{BB962C8B-B14F-4D97-AF65-F5344CB8AC3E}">
        <p14:creationId xmlns:p14="http://schemas.microsoft.com/office/powerpoint/2010/main" val="1041205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effectLst/>
              </a:rPr>
              <a:t>303 P.3d 147 (2013) </a:t>
            </a:r>
            <a:r>
              <a:rPr lang="en-US" b="1" dirty="0" smtClean="0">
                <a:effectLst/>
              </a:rPr>
              <a:t>Brandon COATS, Plaintiff-Appellant,</a:t>
            </a:r>
            <a:r>
              <a:rPr lang="en-US" b="1" baseline="0" dirty="0" smtClean="0">
                <a:effectLst/>
              </a:rPr>
              <a:t> </a:t>
            </a:r>
            <a:r>
              <a:rPr lang="en-US" b="1" dirty="0" smtClean="0">
                <a:effectLst/>
              </a:rPr>
              <a:t>v.</a:t>
            </a:r>
            <a:r>
              <a:rPr lang="en-US" b="1" baseline="0" dirty="0" smtClean="0">
                <a:effectLst/>
              </a:rPr>
              <a:t> </a:t>
            </a:r>
            <a:r>
              <a:rPr lang="en-US" b="1" dirty="0" smtClean="0">
                <a:effectLst/>
              </a:rPr>
              <a:t>DISH NETWORK, L.L.C., Defendant-Appellee</a:t>
            </a:r>
            <a:r>
              <a:rPr lang="en-US" b="0" dirty="0" smtClean="0">
                <a:effectLst/>
              </a:rPr>
              <a:t>.</a:t>
            </a:r>
            <a:r>
              <a:rPr lang="en-US" b="1" baseline="0" dirty="0" smtClean="0">
                <a:effectLst/>
              </a:rPr>
              <a:t> </a:t>
            </a:r>
            <a:r>
              <a:rPr lang="en-US" sz="1200" u="none" strike="noStrike" kern="1200" dirty="0" smtClean="0">
                <a:solidFill>
                  <a:schemeClr val="tx1"/>
                </a:solidFill>
                <a:effectLst/>
                <a:latin typeface="Times New Roman" pitchFamily="18" charset="0"/>
                <a:ea typeface="+mn-ea"/>
                <a:cs typeface="+mn-cs"/>
              </a:rPr>
              <a:t>Court of Appeals Nos. 12CA0595 &amp; 12CA1704. </a:t>
            </a:r>
            <a:r>
              <a:rPr lang="en-US" b="0" dirty="0" smtClean="0">
                <a:effectLst/>
              </a:rPr>
              <a:t>Colorado Court of Appeals, Div. A.</a:t>
            </a:r>
            <a:r>
              <a:rPr lang="en-US" b="0" baseline="0" dirty="0" smtClean="0">
                <a:effectLst/>
              </a:rPr>
              <a:t> </a:t>
            </a:r>
            <a:r>
              <a:rPr lang="en-US" dirty="0" smtClean="0">
                <a:effectLst/>
              </a:rPr>
              <a:t>Announced April 25, 2013.</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It is also unclear whether legal users will be protected from terminations, even when the use does not seem to affect job performance. The few court cases that have addressed the issue have not read the state laws to protect employees. However, at least two states, </a:t>
            </a:r>
            <a:r>
              <a:rPr lang="en-US" b="1" dirty="0" smtClean="0"/>
              <a:t>Arizona and Delaware, have passed laws that restrict the firing of medical-marijuana users to cases where the employee was impaired on the job</a:t>
            </a:r>
            <a:r>
              <a:rPr lang="en-US" dirty="0" smtClean="0"/>
              <a:t>.</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If you have a valid prescription for marijuana, you may be wondering whether an employer can refuse to hire you based on a positive drug test for this legally prescribed drug. So far, the answer seems to be </a:t>
            </a:r>
            <a:r>
              <a:rPr lang="en-US" b="1" dirty="0" smtClean="0"/>
              <a:t>yes</a:t>
            </a:r>
            <a:r>
              <a:rPr lang="en-US" dirty="0" smtClean="0"/>
              <a:t>. The California Supreme Court has ruled that the state's medical marijuana law applies only to criminal prosecution, not to the workplace. The Oregon Supreme Court also found against the employee in a medical marijuana case, but didn't decide the ultimate question of whether an employee who is using prescribed marijuana for a disability is entitled to an accommodation for his or her drug use.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46</a:t>
            </a:fld>
            <a:endParaRPr lang="en-US" dirty="0">
              <a:solidFill>
                <a:prstClr val="white"/>
              </a:solidFill>
            </a:endParaRPr>
          </a:p>
        </p:txBody>
      </p:sp>
    </p:spTree>
    <p:extLst>
      <p:ext uri="{BB962C8B-B14F-4D97-AF65-F5344CB8AC3E}">
        <p14:creationId xmlns:p14="http://schemas.microsoft.com/office/powerpoint/2010/main" val="1954010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0E5EA8-D7A7-49D9-91D4-4F15F2BABA20}" type="slidenum">
              <a:rPr lang="en-US" altLang="en-US">
                <a:solidFill>
                  <a:prstClr val="black"/>
                </a:solidFill>
              </a:rPr>
              <a:pPr/>
              <a:t>48</a:t>
            </a:fld>
            <a:endParaRPr lang="en-US" altLang="en-US">
              <a:solidFill>
                <a:prstClr val="black"/>
              </a:solidFill>
            </a:endParaRPr>
          </a:p>
        </p:txBody>
      </p:sp>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418699-0C50-4F25-923B-1A77D181EAD5}" type="slidenum">
              <a:rPr lang="en-US" altLang="en-US">
                <a:solidFill>
                  <a:prstClr val="black"/>
                </a:solidFill>
              </a:rPr>
              <a:pPr/>
              <a:t>49</a:t>
            </a:fld>
            <a:endParaRPr lang="en-US" altLang="en-US">
              <a:solidFill>
                <a:prstClr val="black"/>
              </a:solidFill>
            </a:endParaRPr>
          </a:p>
        </p:txBody>
      </p:sp>
      <p:sp>
        <p:nvSpPr>
          <p:cNvPr id="957442" name="Rectangle 2"/>
          <p:cNvSpPr>
            <a:spLocks noGrp="1" noRot="1" noChangeAspect="1" noChangeArrowheads="1" noTextEdit="1"/>
          </p:cNvSpPr>
          <p:nvPr>
            <p:ph type="sldImg"/>
          </p:nvPr>
        </p:nvSpPr>
        <p:spPr>
          <a:ln/>
        </p:spPr>
      </p:sp>
      <p:sp>
        <p:nvSpPr>
          <p:cNvPr id="957443" name="Rectangle 3"/>
          <p:cNvSpPr>
            <a:spLocks noGrp="1" noChangeArrowheads="1"/>
          </p:cNvSpPr>
          <p:nvPr>
            <p:ph type="body" idx="1"/>
          </p:nvPr>
        </p:nvSpPr>
        <p:spPr>
          <a:xfrm>
            <a:off x="701362" y="4387452"/>
            <a:ext cx="5607678" cy="4155287"/>
          </a:xfrm>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25C0B-8F95-457A-8E44-E5111ED233EA}" type="slidenum">
              <a:rPr lang="en-US" altLang="en-US">
                <a:solidFill>
                  <a:prstClr val="black"/>
                </a:solidFill>
              </a:rPr>
              <a:pPr/>
              <a:t>50</a:t>
            </a:fld>
            <a:endParaRPr lang="en-US" altLang="en-US">
              <a:solidFill>
                <a:prstClr val="black"/>
              </a:solidFill>
            </a:endParaRPr>
          </a:p>
        </p:txBody>
      </p:sp>
      <p:sp>
        <p:nvSpPr>
          <p:cNvPr id="962562" name="Rectangle 2"/>
          <p:cNvSpPr>
            <a:spLocks noGrp="1" noRot="1" noChangeAspect="1" noChangeArrowheads="1" noTextEdit="1"/>
          </p:cNvSpPr>
          <p:nvPr>
            <p:ph type="sldImg"/>
          </p:nvPr>
        </p:nvSpPr>
        <p:spPr>
          <a:ln/>
        </p:spPr>
      </p:sp>
      <p:sp>
        <p:nvSpPr>
          <p:cNvPr id="962563" name="Rectangle 3"/>
          <p:cNvSpPr>
            <a:spLocks noGrp="1" noChangeArrowheads="1"/>
          </p:cNvSpPr>
          <p:nvPr>
            <p:ph type="body" idx="1"/>
          </p:nvPr>
        </p:nvSpPr>
        <p:spPr>
          <a:xfrm>
            <a:off x="701362" y="4387452"/>
            <a:ext cx="5607678" cy="4155287"/>
          </a:xfrm>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EC928-7096-484B-85FC-B7A55BB53A07}" type="slidenum">
              <a:rPr lang="en-US" altLang="en-US">
                <a:solidFill>
                  <a:prstClr val="black"/>
                </a:solidFill>
              </a:rPr>
              <a:pPr/>
              <a:t>53</a:t>
            </a:fld>
            <a:endParaRPr lang="en-US" altLang="en-US">
              <a:solidFill>
                <a:prstClr val="black"/>
              </a:solidFill>
            </a:endParaRPr>
          </a:p>
        </p:txBody>
      </p:sp>
      <p:sp>
        <p:nvSpPr>
          <p:cNvPr id="918530" name="Rectangle 2"/>
          <p:cNvSpPr>
            <a:spLocks noGrp="1" noRot="1" noChangeAspect="1" noChangeArrowheads="1" noTextEdit="1"/>
          </p:cNvSpPr>
          <p:nvPr>
            <p:ph type="sldImg"/>
          </p:nvPr>
        </p:nvSpPr>
        <p:spPr>
          <a:ln/>
        </p:spPr>
      </p:sp>
      <p:sp>
        <p:nvSpPr>
          <p:cNvPr id="9185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C2193DC5-F40F-42B5-AEC1-CE3F54F7038C}" type="slidenum">
              <a:rPr lang="en-US" altLang="en-US" smtClean="0"/>
              <a:pPr eaLnBrk="1" hangingPunct="1"/>
              <a:t>5</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Employers can do certain things to help protect against wrongful discharge litigation based on a breach of implied employment contract. </a:t>
            </a:r>
          </a:p>
          <a:p>
            <a:pPr eaLnBrk="1" hangingPunct="1"/>
            <a:r>
              <a:rPr lang="en-US" altLang="en-US" smtClean="0"/>
              <a:t>First, handbooks and policy manuals should clearly state that employment is an at-will relationship, and no statements during the job interview should suggest job security or permanent employment.</a:t>
            </a:r>
          </a:p>
          <a:p>
            <a:pPr eaLnBrk="1" hangingPunct="1"/>
            <a:r>
              <a:rPr lang="en-US" altLang="en-US" smtClean="0"/>
              <a:t>Second, interviewers should be trained not to make any promises about employment to candidates, because these statements can be considered a contractual agreement and grounds for a lawsuit. </a:t>
            </a:r>
          </a:p>
          <a:p>
            <a:pPr eaLnBrk="1" hangingPunct="1"/>
            <a:r>
              <a:rPr lang="en-US" altLang="en-US" smtClean="0"/>
              <a:t>Finally, a person should not be hired without a signed acknowledgment of an at-will disclaimer.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charset="0"/>
                <a:cs typeface="Tahoma" pitchFamily="34" charset="0"/>
              </a:defRPr>
            </a:lvl1pPr>
            <a:lvl2pPr marL="742950" indent="-285750" defTabSz="927100" eaLnBrk="0" hangingPunct="0">
              <a:defRPr sz="1000">
                <a:solidFill>
                  <a:schemeClr val="tx1"/>
                </a:solidFill>
                <a:latin typeface="Arial" charset="0"/>
                <a:cs typeface="Tahoma" pitchFamily="34" charset="0"/>
              </a:defRPr>
            </a:lvl2pPr>
            <a:lvl3pPr marL="1143000" indent="-228600" defTabSz="927100" eaLnBrk="0" hangingPunct="0">
              <a:defRPr sz="1000">
                <a:solidFill>
                  <a:schemeClr val="tx1"/>
                </a:solidFill>
                <a:latin typeface="Arial" charset="0"/>
                <a:cs typeface="Tahoma" pitchFamily="34" charset="0"/>
              </a:defRPr>
            </a:lvl3pPr>
            <a:lvl4pPr marL="1600200" indent="-228600" defTabSz="927100" eaLnBrk="0" hangingPunct="0">
              <a:defRPr sz="1000">
                <a:solidFill>
                  <a:schemeClr val="tx1"/>
                </a:solidFill>
                <a:latin typeface="Arial" charset="0"/>
                <a:cs typeface="Tahoma" pitchFamily="34" charset="0"/>
              </a:defRPr>
            </a:lvl4pPr>
            <a:lvl5pPr marL="2057400" indent="-228600" defTabSz="927100" eaLnBrk="0" hangingPunct="0">
              <a:defRPr sz="1000">
                <a:solidFill>
                  <a:schemeClr val="tx1"/>
                </a:solidFill>
                <a:latin typeface="Arial"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95235"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charset="0"/>
                <a:cs typeface="Tahoma" pitchFamily="34" charset="0"/>
              </a:defRPr>
            </a:lvl1pPr>
            <a:lvl2pPr marL="742950" indent="-285750" defTabSz="927100" eaLnBrk="0" hangingPunct="0">
              <a:defRPr sz="1000">
                <a:solidFill>
                  <a:schemeClr val="tx1"/>
                </a:solidFill>
                <a:latin typeface="Arial" charset="0"/>
                <a:cs typeface="Tahoma" pitchFamily="34" charset="0"/>
              </a:defRPr>
            </a:lvl2pPr>
            <a:lvl3pPr marL="1143000" indent="-228600" defTabSz="927100" eaLnBrk="0" hangingPunct="0">
              <a:defRPr sz="1000">
                <a:solidFill>
                  <a:schemeClr val="tx1"/>
                </a:solidFill>
                <a:latin typeface="Arial" charset="0"/>
                <a:cs typeface="Tahoma" pitchFamily="34" charset="0"/>
              </a:defRPr>
            </a:lvl3pPr>
            <a:lvl4pPr marL="1600200" indent="-228600" defTabSz="927100" eaLnBrk="0" hangingPunct="0">
              <a:defRPr sz="1000">
                <a:solidFill>
                  <a:schemeClr val="tx1"/>
                </a:solidFill>
                <a:latin typeface="Arial" charset="0"/>
                <a:cs typeface="Tahoma" pitchFamily="34" charset="0"/>
              </a:defRPr>
            </a:lvl4pPr>
            <a:lvl5pPr marL="2057400" indent="-228600" defTabSz="927100" eaLnBrk="0" hangingPunct="0">
              <a:defRPr sz="1000">
                <a:solidFill>
                  <a:schemeClr val="tx1"/>
                </a:solidFill>
                <a:latin typeface="Arial"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95236"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charset="0"/>
                <a:cs typeface="Tahoma" pitchFamily="34" charset="0"/>
              </a:defRPr>
            </a:lvl1pPr>
            <a:lvl2pPr marL="742950" indent="-285750" defTabSz="927100" eaLnBrk="0" hangingPunct="0">
              <a:defRPr sz="1000">
                <a:solidFill>
                  <a:schemeClr val="tx1"/>
                </a:solidFill>
                <a:latin typeface="Arial" charset="0"/>
                <a:cs typeface="Tahoma" pitchFamily="34" charset="0"/>
              </a:defRPr>
            </a:lvl2pPr>
            <a:lvl3pPr marL="1143000" indent="-228600" defTabSz="927100" eaLnBrk="0" hangingPunct="0">
              <a:defRPr sz="1000">
                <a:solidFill>
                  <a:schemeClr val="tx1"/>
                </a:solidFill>
                <a:latin typeface="Arial" charset="0"/>
                <a:cs typeface="Tahoma" pitchFamily="34" charset="0"/>
              </a:defRPr>
            </a:lvl3pPr>
            <a:lvl4pPr marL="1600200" indent="-228600" defTabSz="927100" eaLnBrk="0" hangingPunct="0">
              <a:defRPr sz="1000">
                <a:solidFill>
                  <a:schemeClr val="tx1"/>
                </a:solidFill>
                <a:latin typeface="Arial" charset="0"/>
                <a:cs typeface="Tahoma" pitchFamily="34" charset="0"/>
              </a:defRPr>
            </a:lvl4pPr>
            <a:lvl5pPr marL="2057400" indent="-228600" defTabSz="927100" eaLnBrk="0" hangingPunct="0">
              <a:defRPr sz="1000">
                <a:solidFill>
                  <a:schemeClr val="tx1"/>
                </a:solidFill>
                <a:latin typeface="Arial"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sz="900">
                <a:solidFill>
                  <a:prstClr val="black"/>
                </a:solidFill>
              </a:rPr>
              <a:t>14</a:t>
            </a:r>
            <a:r>
              <a:rPr lang="en-US" altLang="en-US" sz="900">
                <a:solidFill>
                  <a:prstClr val="black"/>
                </a:solidFill>
                <a:cs typeface="Arial" charset="0"/>
              </a:rPr>
              <a:t>–</a:t>
            </a:r>
            <a:fld id="{F33FACE7-BAA1-440D-AB8F-5DFC26AFA4F8}" type="slidenum">
              <a:rPr lang="en-US" altLang="en-US" sz="900">
                <a:solidFill>
                  <a:prstClr val="black"/>
                </a:solidFill>
              </a:rPr>
              <a:pPr eaLnBrk="1" hangingPunct="1"/>
              <a:t>54</a:t>
            </a:fld>
            <a:endParaRPr lang="en-US" altLang="en-US" sz="900">
              <a:solidFill>
                <a:prstClr val="black"/>
              </a:solidFill>
            </a:endParaRPr>
          </a:p>
        </p:txBody>
      </p:sp>
      <p:sp>
        <p:nvSpPr>
          <p:cNvPr id="95237" name="Rectangle 2"/>
          <p:cNvSpPr>
            <a:spLocks noGrp="1" noRot="1" noChangeAspect="1" noChangeArrowheads="1" noTextEdit="1"/>
          </p:cNvSpPr>
          <p:nvPr>
            <p:ph type="sldImg"/>
          </p:nvPr>
        </p:nvSpPr>
        <p:spPr>
          <a:solidFill>
            <a:srgbClr val="FFFFFF"/>
          </a:solidFill>
          <a:ln/>
        </p:spPr>
      </p:sp>
      <p:sp>
        <p:nvSpPr>
          <p:cNvPr id="9523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t>One recent U.S. Court of Appeals case suggests employers may have fewer rights to monitor e-mail than previously assumed. Employers should have employees sign e-mail and telephone monitoring acknowledgment statements like that in </a:t>
            </a:r>
            <a:r>
              <a:rPr lang="en-US" altLang="en-US" b="0" dirty="0" smtClean="0"/>
              <a:t>the</a:t>
            </a:r>
            <a:r>
              <a:rPr lang="en-US" altLang="en-US" b="0" baseline="0" dirty="0" smtClean="0"/>
              <a:t> above figure.</a:t>
            </a:r>
            <a:endParaRPr lang="en-US" altLang="en-US" b="0" dirty="0" smtClean="0"/>
          </a:p>
          <a:p>
            <a:pPr eaLnBrk="1" hangingPunct="1"/>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153042-50D4-4EA5-821E-6EC95F480E4E}" type="slidenum">
              <a:rPr lang="en-US" altLang="en-US">
                <a:solidFill>
                  <a:prstClr val="black"/>
                </a:solidFill>
              </a:rPr>
              <a:pPr/>
              <a:t>55</a:t>
            </a:fld>
            <a:endParaRPr lang="en-US" altLang="en-US">
              <a:solidFill>
                <a:prstClr val="black"/>
              </a:solidFill>
            </a:endParaRPr>
          </a:p>
        </p:txBody>
      </p:sp>
      <p:sp>
        <p:nvSpPr>
          <p:cNvPr id="873474" name="Rectangle 2"/>
          <p:cNvSpPr>
            <a:spLocks noGrp="1" noRot="1" noChangeAspect="1" noChangeArrowheads="1" noTextEdit="1"/>
          </p:cNvSpPr>
          <p:nvPr>
            <p:ph type="sldImg"/>
          </p:nvPr>
        </p:nvSpPr>
        <p:spPr>
          <a:ln/>
        </p:spPr>
      </p:sp>
      <p:sp>
        <p:nvSpPr>
          <p:cNvPr id="8734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2C2C8-A7EB-4F90-9F56-B7DBCA68ECEC}" type="slidenum">
              <a:rPr lang="en-US" altLang="en-US">
                <a:solidFill>
                  <a:prstClr val="black"/>
                </a:solidFill>
              </a:rPr>
              <a:pPr/>
              <a:t>56</a:t>
            </a:fld>
            <a:endParaRPr lang="en-US" altLang="en-US">
              <a:solidFill>
                <a:prstClr val="black"/>
              </a:solidFill>
            </a:endParaRPr>
          </a:p>
        </p:txBody>
      </p:sp>
      <p:sp>
        <p:nvSpPr>
          <p:cNvPr id="970754" name="Rectangle 2"/>
          <p:cNvSpPr>
            <a:spLocks noGrp="1" noRot="1" noChangeAspect="1" noChangeArrowheads="1" noTextEdit="1"/>
          </p:cNvSpPr>
          <p:nvPr>
            <p:ph type="sldImg"/>
          </p:nvPr>
        </p:nvSpPr>
        <p:spPr>
          <a:ln/>
        </p:spPr>
      </p:sp>
      <p:sp>
        <p:nvSpPr>
          <p:cNvPr id="970755" name="Rectangle 3"/>
          <p:cNvSpPr>
            <a:spLocks noGrp="1" noChangeArrowheads="1"/>
          </p:cNvSpPr>
          <p:nvPr>
            <p:ph type="body" idx="1"/>
          </p:nvPr>
        </p:nvSpPr>
        <p:spPr>
          <a:xfrm>
            <a:off x="701362" y="4387452"/>
            <a:ext cx="5607678" cy="4155287"/>
          </a:xfrm>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B7DEC8-0073-491E-ACC9-410CD5ABD12D}" type="slidenum">
              <a:rPr lang="en-US" altLang="en-US">
                <a:solidFill>
                  <a:prstClr val="black"/>
                </a:solidFill>
              </a:rPr>
              <a:pPr/>
              <a:t>57</a:t>
            </a:fld>
            <a:endParaRPr lang="en-US" altLang="en-US">
              <a:solidFill>
                <a:prstClr val="black"/>
              </a:solidFill>
            </a:endParaRPr>
          </a:p>
        </p:txBody>
      </p:sp>
      <p:sp>
        <p:nvSpPr>
          <p:cNvPr id="972802" name="Rectangle 2"/>
          <p:cNvSpPr>
            <a:spLocks noGrp="1" noRot="1" noChangeAspect="1" noChangeArrowheads="1" noTextEdit="1"/>
          </p:cNvSpPr>
          <p:nvPr>
            <p:ph type="sldImg"/>
          </p:nvPr>
        </p:nvSpPr>
        <p:spPr>
          <a:ln/>
        </p:spPr>
      </p:sp>
      <p:sp>
        <p:nvSpPr>
          <p:cNvPr id="972803" name="Rectangle 3"/>
          <p:cNvSpPr>
            <a:spLocks noGrp="1" noChangeArrowheads="1"/>
          </p:cNvSpPr>
          <p:nvPr>
            <p:ph type="body" idx="1"/>
          </p:nvPr>
        </p:nvSpPr>
        <p:spPr>
          <a:xfrm>
            <a:off x="701362" y="4387452"/>
            <a:ext cx="5607678" cy="4155287"/>
          </a:xfrm>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58</a:t>
            </a:fld>
            <a:endParaRPr lang="en-US" dirty="0">
              <a:solidFill>
                <a:prstClr val="white"/>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DC7C7-8559-40BD-8FDD-AB637D8C37F2}" type="slidenum">
              <a:rPr lang="en-US" altLang="en-US">
                <a:solidFill>
                  <a:prstClr val="black"/>
                </a:solidFill>
              </a:rPr>
              <a:pPr/>
              <a:t>59</a:t>
            </a:fld>
            <a:endParaRPr lang="en-US" altLang="en-US">
              <a:solidFill>
                <a:prstClr val="black"/>
              </a:solidFill>
            </a:endParaRPr>
          </a:p>
        </p:txBody>
      </p:sp>
      <p:sp>
        <p:nvSpPr>
          <p:cNvPr id="976898" name="Rectangle 2"/>
          <p:cNvSpPr>
            <a:spLocks noGrp="1" noRot="1" noChangeAspect="1" noChangeArrowheads="1" noTextEdit="1"/>
          </p:cNvSpPr>
          <p:nvPr>
            <p:ph type="sldImg"/>
          </p:nvPr>
        </p:nvSpPr>
        <p:spPr>
          <a:ln/>
        </p:spPr>
      </p:sp>
      <p:sp>
        <p:nvSpPr>
          <p:cNvPr id="976899" name="Rectangle 3"/>
          <p:cNvSpPr>
            <a:spLocks noGrp="1" noChangeArrowheads="1"/>
          </p:cNvSpPr>
          <p:nvPr>
            <p:ph type="body" idx="1"/>
          </p:nvPr>
        </p:nvSpPr>
        <p:spPr>
          <a:xfrm>
            <a:off x="701362" y="4387452"/>
            <a:ext cx="5607678" cy="4155287"/>
          </a:xfrm>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9B1851-E287-40D2-BC9E-7965BA95F3D1}" type="slidenum">
              <a:rPr lang="en-US" altLang="en-US">
                <a:solidFill>
                  <a:prstClr val="black"/>
                </a:solidFill>
              </a:rPr>
              <a:pPr/>
              <a:t>60</a:t>
            </a:fld>
            <a:endParaRPr lang="en-US" altLang="en-US">
              <a:solidFill>
                <a:prstClr val="black"/>
              </a:solidFill>
            </a:endParaRPr>
          </a:p>
        </p:txBody>
      </p:sp>
      <p:sp>
        <p:nvSpPr>
          <p:cNvPr id="875522" name="Rectangle 2"/>
          <p:cNvSpPr>
            <a:spLocks noGrp="1" noRot="1" noChangeAspect="1" noChangeArrowheads="1" noTextEdit="1"/>
          </p:cNvSpPr>
          <p:nvPr>
            <p:ph type="sldImg"/>
          </p:nvPr>
        </p:nvSpPr>
        <p:spPr>
          <a:ln/>
        </p:spPr>
      </p:sp>
      <p:sp>
        <p:nvSpPr>
          <p:cNvPr id="8755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32C6F4-007A-4CB4-A658-DBF6A44A303D}" type="slidenum">
              <a:rPr lang="en-US" altLang="en-US">
                <a:solidFill>
                  <a:prstClr val="black"/>
                </a:solidFill>
              </a:rPr>
              <a:pPr/>
              <a:t>61</a:t>
            </a:fld>
            <a:endParaRPr lang="en-US" altLang="en-US">
              <a:solidFill>
                <a:prstClr val="black"/>
              </a:solidFill>
            </a:endParaRPr>
          </a:p>
        </p:txBody>
      </p:sp>
      <p:sp>
        <p:nvSpPr>
          <p:cNvPr id="982018" name="Rectangle 2"/>
          <p:cNvSpPr>
            <a:spLocks noGrp="1" noRot="1" noChangeAspect="1" noChangeArrowheads="1" noTextEdit="1"/>
          </p:cNvSpPr>
          <p:nvPr>
            <p:ph type="sldImg"/>
          </p:nvPr>
        </p:nvSpPr>
        <p:spPr>
          <a:ln/>
        </p:spPr>
      </p:sp>
      <p:sp>
        <p:nvSpPr>
          <p:cNvPr id="9820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40FD7-D431-48E2-BAF1-C80491AA9837}" type="slidenum">
              <a:rPr lang="en-US" altLang="en-US">
                <a:solidFill>
                  <a:prstClr val="black"/>
                </a:solidFill>
              </a:rPr>
              <a:pPr/>
              <a:t>62</a:t>
            </a:fld>
            <a:endParaRPr lang="en-US" altLang="en-US">
              <a:solidFill>
                <a:prstClr val="black"/>
              </a:solidFill>
            </a:endParaRPr>
          </a:p>
        </p:txBody>
      </p:sp>
      <p:sp>
        <p:nvSpPr>
          <p:cNvPr id="979970" name="Rectangle 2"/>
          <p:cNvSpPr>
            <a:spLocks noGrp="1" noRot="1" noChangeAspect="1" noChangeArrowheads="1" noTextEdit="1"/>
          </p:cNvSpPr>
          <p:nvPr>
            <p:ph type="sldImg"/>
          </p:nvPr>
        </p:nvSpPr>
        <p:spPr>
          <a:ln/>
        </p:spPr>
      </p:sp>
      <p:sp>
        <p:nvSpPr>
          <p:cNvPr id="979971" name="Rectangle 3"/>
          <p:cNvSpPr>
            <a:spLocks noGrp="1" noChangeArrowheads="1"/>
          </p:cNvSpPr>
          <p:nvPr>
            <p:ph type="body" idx="1"/>
          </p:nvPr>
        </p:nvSpPr>
        <p:spPr>
          <a:xfrm>
            <a:off x="701362" y="4387452"/>
            <a:ext cx="5607678" cy="4155287"/>
          </a:xfrm>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charset="0"/>
                <a:cs typeface="Tahoma" pitchFamily="34" charset="0"/>
              </a:defRPr>
            </a:lvl1pPr>
            <a:lvl2pPr marL="742950" indent="-285750" defTabSz="927100" eaLnBrk="0" hangingPunct="0">
              <a:defRPr sz="1000">
                <a:solidFill>
                  <a:schemeClr val="tx1"/>
                </a:solidFill>
                <a:latin typeface="Arial" charset="0"/>
                <a:cs typeface="Tahoma" pitchFamily="34" charset="0"/>
              </a:defRPr>
            </a:lvl2pPr>
            <a:lvl3pPr marL="1143000" indent="-228600" defTabSz="927100" eaLnBrk="0" hangingPunct="0">
              <a:defRPr sz="1000">
                <a:solidFill>
                  <a:schemeClr val="tx1"/>
                </a:solidFill>
                <a:latin typeface="Arial" charset="0"/>
                <a:cs typeface="Tahoma" pitchFamily="34" charset="0"/>
              </a:defRPr>
            </a:lvl3pPr>
            <a:lvl4pPr marL="1600200" indent="-228600" defTabSz="927100" eaLnBrk="0" hangingPunct="0">
              <a:defRPr sz="1000">
                <a:solidFill>
                  <a:schemeClr val="tx1"/>
                </a:solidFill>
                <a:latin typeface="Arial" charset="0"/>
                <a:cs typeface="Tahoma" pitchFamily="34" charset="0"/>
              </a:defRPr>
            </a:lvl4pPr>
            <a:lvl5pPr marL="2057400" indent="-228600" defTabSz="927100" eaLnBrk="0" hangingPunct="0">
              <a:defRPr sz="1000">
                <a:solidFill>
                  <a:schemeClr val="tx1"/>
                </a:solidFill>
                <a:latin typeface="Arial"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104451"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charset="0"/>
                <a:cs typeface="Tahoma" pitchFamily="34" charset="0"/>
              </a:defRPr>
            </a:lvl1pPr>
            <a:lvl2pPr marL="742950" indent="-285750" defTabSz="927100" eaLnBrk="0" hangingPunct="0">
              <a:defRPr sz="1000">
                <a:solidFill>
                  <a:schemeClr val="tx1"/>
                </a:solidFill>
                <a:latin typeface="Arial" charset="0"/>
                <a:cs typeface="Tahoma" pitchFamily="34" charset="0"/>
              </a:defRPr>
            </a:lvl2pPr>
            <a:lvl3pPr marL="1143000" indent="-228600" defTabSz="927100" eaLnBrk="0" hangingPunct="0">
              <a:defRPr sz="1000">
                <a:solidFill>
                  <a:schemeClr val="tx1"/>
                </a:solidFill>
                <a:latin typeface="Arial" charset="0"/>
                <a:cs typeface="Tahoma" pitchFamily="34" charset="0"/>
              </a:defRPr>
            </a:lvl3pPr>
            <a:lvl4pPr marL="1600200" indent="-228600" defTabSz="927100" eaLnBrk="0" hangingPunct="0">
              <a:defRPr sz="1000">
                <a:solidFill>
                  <a:schemeClr val="tx1"/>
                </a:solidFill>
                <a:latin typeface="Arial" charset="0"/>
                <a:cs typeface="Tahoma" pitchFamily="34" charset="0"/>
              </a:defRPr>
            </a:lvl4pPr>
            <a:lvl5pPr marL="2057400" indent="-228600" defTabSz="927100" eaLnBrk="0" hangingPunct="0">
              <a:defRPr sz="1000">
                <a:solidFill>
                  <a:schemeClr val="tx1"/>
                </a:solidFill>
                <a:latin typeface="Arial"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104452"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charset="0"/>
                <a:cs typeface="Tahoma" pitchFamily="34" charset="0"/>
              </a:defRPr>
            </a:lvl1pPr>
            <a:lvl2pPr marL="742950" indent="-285750" defTabSz="927100" eaLnBrk="0" hangingPunct="0">
              <a:defRPr sz="1000">
                <a:solidFill>
                  <a:schemeClr val="tx1"/>
                </a:solidFill>
                <a:latin typeface="Arial" charset="0"/>
                <a:cs typeface="Tahoma" pitchFamily="34" charset="0"/>
              </a:defRPr>
            </a:lvl2pPr>
            <a:lvl3pPr marL="1143000" indent="-228600" defTabSz="927100" eaLnBrk="0" hangingPunct="0">
              <a:defRPr sz="1000">
                <a:solidFill>
                  <a:schemeClr val="tx1"/>
                </a:solidFill>
                <a:latin typeface="Arial" charset="0"/>
                <a:cs typeface="Tahoma" pitchFamily="34" charset="0"/>
              </a:defRPr>
            </a:lvl3pPr>
            <a:lvl4pPr marL="1600200" indent="-228600" defTabSz="927100" eaLnBrk="0" hangingPunct="0">
              <a:defRPr sz="1000">
                <a:solidFill>
                  <a:schemeClr val="tx1"/>
                </a:solidFill>
                <a:latin typeface="Arial" charset="0"/>
                <a:cs typeface="Tahoma" pitchFamily="34" charset="0"/>
              </a:defRPr>
            </a:lvl4pPr>
            <a:lvl5pPr marL="2057400" indent="-228600" defTabSz="927100" eaLnBrk="0" hangingPunct="0">
              <a:defRPr sz="1000">
                <a:solidFill>
                  <a:schemeClr val="tx1"/>
                </a:solidFill>
                <a:latin typeface="Arial"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sz="900">
                <a:solidFill>
                  <a:prstClr val="black"/>
                </a:solidFill>
              </a:rPr>
              <a:t>14</a:t>
            </a:r>
            <a:r>
              <a:rPr lang="en-US" altLang="en-US" sz="900">
                <a:solidFill>
                  <a:prstClr val="black"/>
                </a:solidFill>
                <a:cs typeface="Arial" charset="0"/>
              </a:rPr>
              <a:t>–</a:t>
            </a:r>
            <a:fld id="{DE2A22A5-965B-475D-838F-6A026537EA42}" type="slidenum">
              <a:rPr lang="en-US" altLang="en-US" sz="900">
                <a:solidFill>
                  <a:prstClr val="black"/>
                </a:solidFill>
              </a:rPr>
              <a:pPr eaLnBrk="1" hangingPunct="1"/>
              <a:t>63</a:t>
            </a:fld>
            <a:endParaRPr lang="en-US" altLang="en-US" sz="900">
              <a:solidFill>
                <a:prstClr val="black"/>
              </a:solidFill>
            </a:endParaRPr>
          </a:p>
        </p:txBody>
      </p:sp>
      <p:sp>
        <p:nvSpPr>
          <p:cNvPr id="104453" name="Rectangle 2"/>
          <p:cNvSpPr>
            <a:spLocks noGrp="1" noRot="1" noChangeAspect="1" noChangeArrowheads="1" noTextEdit="1"/>
          </p:cNvSpPr>
          <p:nvPr>
            <p:ph type="sldImg"/>
          </p:nvPr>
        </p:nvSpPr>
        <p:spPr>
          <a:solidFill>
            <a:srgbClr val="FFFFFF"/>
          </a:solidFill>
          <a:ln/>
        </p:spPr>
      </p:sp>
      <p:sp>
        <p:nvSpPr>
          <p:cNvPr id="10445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0" dirty="0" smtClean="0"/>
              <a:t>This</a:t>
            </a:r>
            <a:r>
              <a:rPr lang="en-US" altLang="en-US" b="0" baseline="0" dirty="0" smtClean="0"/>
              <a:t> figure </a:t>
            </a:r>
            <a:r>
              <a:rPr lang="en-US" altLang="en-US" dirty="0" smtClean="0"/>
              <a:t>shows an acknowledgment form that applicants can sign indicating that they have received and reviewed the employee handbook.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A60B5D82-8C7F-4B54-BDEA-1AFE78313CED}" type="slidenum">
              <a:rPr lang="en-US" altLang="en-US" smtClean="0"/>
              <a:pPr eaLnBrk="1" hangingPunct="1"/>
              <a:t>6</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Other guidelines that may assist organizations in avoiding wrongful termination suits include clearly defining the worker’s duties, providing feedback on a regular basis, and conducting realistic performance appraisals. While an employer has a legal right to terminate an employee at will, there are ethical boundaries to be considered that include: </a:t>
            </a:r>
          </a:p>
          <a:p>
            <a:pPr eaLnBrk="1" hangingPunct="1"/>
            <a:r>
              <a:rPr lang="en-US" altLang="en-US" dirty="0" smtClean="0"/>
              <a:t>Terminate only as a last resort, after all other options have been exhausted</a:t>
            </a:r>
          </a:p>
          <a:p>
            <a:pPr eaLnBrk="1" hangingPunct="1"/>
            <a:r>
              <a:rPr lang="en-US" altLang="en-US" dirty="0" smtClean="0"/>
              <a:t>Give as much notice as possible</a:t>
            </a:r>
          </a:p>
          <a:p>
            <a:pPr eaLnBrk="1" hangingPunct="1"/>
            <a:r>
              <a:rPr lang="en-US" altLang="en-US" dirty="0" smtClean="0"/>
              <a:t>Provide as much severance pay and other help as possible</a:t>
            </a:r>
          </a:p>
          <a:p>
            <a:pPr eaLnBrk="1" hangingPunct="1"/>
            <a:r>
              <a:rPr lang="en-US" altLang="en-US" dirty="0" smtClean="0"/>
              <a:t>Never terminate an employee for anything other than a legitimate business reason </a:t>
            </a:r>
          </a:p>
          <a:p>
            <a:pPr eaLnBrk="1" hangingPunct="1"/>
            <a:r>
              <a:rPr lang="en-US" altLang="en-US" dirty="0" smtClean="0"/>
              <a:t>Never lie to an employee about the reason for termination </a:t>
            </a:r>
          </a:p>
          <a:p>
            <a:pPr eaLnBrk="1" hangingPunct="1"/>
            <a:r>
              <a:rPr lang="en-US" altLang="en-US" dirty="0" smtClean="0"/>
              <a:t>Treat the employee with as much dignity and respect as possible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7C0E3478-5F12-4CC7-B873-5FE7302E1402}" type="slidenum">
              <a:rPr lang="en-US" altLang="en-US" smtClean="0"/>
              <a:pPr eaLnBrk="1" hangingPunct="1"/>
              <a:t>64</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Discipline</a:t>
            </a:r>
            <a:r>
              <a:rPr lang="en-US" altLang="en-US" smtClean="0"/>
              <a:t> is the state of employee self-control and orderly conduct that indicates the extent of cooperation and compliance with an organization. A necessary aspect of internal employee relations is taking disciplinary action when employee conduct goes astray. </a:t>
            </a:r>
          </a:p>
          <a:p>
            <a:pPr eaLnBrk="1" hangingPunct="1"/>
            <a:r>
              <a:rPr lang="en-US" altLang="en-US" b="1" smtClean="0"/>
              <a:t>Disciplinary action </a:t>
            </a:r>
            <a:r>
              <a:rPr lang="en-US" altLang="en-US" smtClean="0"/>
              <a:t>invokes a penalty against an employee who fails to meet established standards. Even though disciplinary action may be unpleasant and fraught with conflict, at times it must be done.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7722A1E6-F991-49B3-83D8-4973CEB4D911}" type="slidenum">
              <a:rPr lang="en-US" altLang="en-US" smtClean="0"/>
              <a:pPr eaLnBrk="1" hangingPunct="1"/>
              <a:t>65</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Disciplinary action should not usually be the first response to a problem, as there are more positive ways to encourage employees to uphold company policies and do what is right. If these initial approaches to the problem fail, only then should appropriate disciplinary action be taken to address the employee’s wrongful behavior. Incorrectly administered disciplinary action is destructive to both the employee and the organization.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24DBD9C0-1EFA-4C6F-9E42-7E4F0E5E505F}" type="slidenum">
              <a:rPr lang="en-US" altLang="en-US" smtClean="0"/>
              <a:pPr eaLnBrk="1" hangingPunct="1"/>
              <a:t>66</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disciplinary action process is depicted in this diagram. It is absolutely crucial that management take a proactive role in establishing and communicating rules if the organization wants to ensure that employees know what to do. After doing that, corrective action may need to be taken when an employee violates a rule. Note that the process includes feedback from the point of taking disciplinary action back to communicating rules to employees. This feedback is critical for the employee to understand whether his or her new behavior is acceptable or not.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BACE77D0-B84B-469E-8503-C5024726BFD9}" type="slidenum">
              <a:rPr lang="en-US" altLang="en-US" smtClean="0"/>
              <a:pPr eaLnBrk="1" hangingPunct="1"/>
              <a:t>67</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purpose of disciplinary action is to alter behavior that can have a negative impact on achievement of organizational objectives, not to punish the violator. Thus, the intent of disciplinary action should be to ensure that the recipient sees disciplinary action as a learning process rather than as something that inflicts pain.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5DA533C1-D95D-40AB-92EF-602158229B9E}" type="slidenum">
              <a:rPr lang="en-US" altLang="en-US" smtClean="0"/>
              <a:pPr eaLnBrk="1" hangingPunct="1"/>
              <a:t>68</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Several approaches to the administration of disciplinary action have been developed. Three of the most important concepts are the hot stove rule, progressive disciplinary action, and disciplinary action without punishment.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A1528D1B-1E73-4247-A6FD-3701661A1FEE}" type="slidenum">
              <a:rPr lang="en-US" altLang="en-US" smtClean="0"/>
              <a:pPr eaLnBrk="1" hangingPunct="1"/>
              <a:t>70</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According to the </a:t>
            </a:r>
            <a:r>
              <a:rPr lang="en-US" altLang="en-US" b="1" smtClean="0"/>
              <a:t>hot stove rule</a:t>
            </a:r>
            <a:r>
              <a:rPr lang="en-US" altLang="en-US" smtClean="0"/>
              <a:t>, disciplinary action should have the following consequences, which are analogous to touching a hot stove:</a:t>
            </a:r>
          </a:p>
          <a:p>
            <a:r>
              <a:rPr lang="en-US" altLang="en-US" i="1" smtClean="0"/>
              <a:t>Burns immediately.</a:t>
            </a:r>
            <a:r>
              <a:rPr lang="en-US" altLang="en-US" smtClean="0"/>
              <a:t> If disciplinary action is to be taken, it must occur immediately so that the individual will understand the reason for it.</a:t>
            </a:r>
          </a:p>
          <a:p>
            <a:r>
              <a:rPr lang="en-US" altLang="en-US" i="1" smtClean="0"/>
              <a:t>Provides warning.</a:t>
            </a:r>
            <a:r>
              <a:rPr lang="en-US" altLang="en-US" smtClean="0"/>
              <a:t> It is also extremely important to provide advance warning that punishment will follow unacceptable behavior. </a:t>
            </a:r>
          </a:p>
          <a:p>
            <a:r>
              <a:rPr lang="en-US" altLang="en-US" i="1" smtClean="0"/>
              <a:t>Gives consistent punishment.</a:t>
            </a:r>
            <a:r>
              <a:rPr lang="en-US" altLang="en-US" smtClean="0"/>
              <a:t> Disciplinary action should also be consistent in that everyone who performs the same act will be punished accordingly. </a:t>
            </a:r>
          </a:p>
          <a:p>
            <a:r>
              <a:rPr lang="en-US" altLang="en-US" i="1" smtClean="0"/>
              <a:t>Burns impersonally.</a:t>
            </a:r>
            <a:r>
              <a:rPr lang="en-US" altLang="en-US" smtClean="0"/>
              <a:t> Disciplinary action should be impersonal. The hot stove burns anyone who touches it, without favoritism.</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292BEE96-C9DC-4905-948C-B75EF216F0E9}" type="slidenum">
              <a:rPr lang="en-US" altLang="en-US">
                <a:solidFill>
                  <a:prstClr val="black"/>
                </a:solidFill>
              </a:rPr>
              <a:pPr eaLnBrk="1" hangingPunct="1"/>
              <a:t>71</a:t>
            </a:fld>
            <a:endParaRPr lang="en-US" altLang="en-US">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Progressive disciplinary action </a:t>
            </a:r>
            <a:r>
              <a:rPr lang="en-US" altLang="en-US" smtClean="0"/>
              <a:t>is intended to ensure that the minimum penalty appropriate to the offense is imposed. The progressive disciplinary model was developed in response to the National Labor Relations Act. The goal of progressive disciplinary action is to formally communicate problem issues to employees in a direct and timely manner so that they can improve their performance. Its use involves answering a series of questions about the severity of the offense that we will cover next.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08CAD1BF-D9D3-4B7E-9D45-543E9502136A}" type="slidenum">
              <a:rPr lang="en-US" altLang="en-US">
                <a:solidFill>
                  <a:prstClr val="black"/>
                </a:solidFill>
              </a:rPr>
              <a:pPr eaLnBrk="1" hangingPunct="1"/>
              <a:t>72</a:t>
            </a:fld>
            <a:endParaRPr lang="en-US" altLang="en-US">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figure illustrates the questions a manager must ask to determine the proper disciplinary action. This process ensures that disciplinary actions are appropriate for the severity of the violation. For repeat violations of a lesser magnitude, there this is usually an escalation of disciplinary action. However, major violations, such as assaulting a supervisor or another worker, may justify immediate termination of the employee.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F931E1BE-A865-45AE-842D-090DC80DDA71}" type="slidenum">
              <a:rPr lang="en-US" altLang="en-US">
                <a:solidFill>
                  <a:prstClr val="black"/>
                </a:solidFill>
              </a:rPr>
              <a:pPr eaLnBrk="1" hangingPunct="1"/>
              <a:t>73</a:t>
            </a:fld>
            <a:endParaRPr lang="en-US" altLang="en-US">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To assist managers in recognizing the proper level of disciplinary action, some firms have established progressive disciplinary action guidelines, such as shown in this table. Specific guidelines should always be developed to meet the unique needs of the organization. For example, the wearing of rings or jewelry for aircraft mechanics is strictly prohibited due to safety concerns. However, there would likely be no such rule in an office environment. Basically, the rules should fit the needs of the work situation.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74</a:t>
            </a:fld>
            <a:endParaRPr lang="en-US" dirty="0">
              <a:solidFill>
                <a:prstClr val="white"/>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43 States have a Public Policy</a:t>
            </a:r>
            <a:r>
              <a:rPr lang="en-US" baseline="0" dirty="0" smtClean="0"/>
              <a:t> exception to the employment-at-will doctrine.</a:t>
            </a:r>
          </a:p>
          <a:p>
            <a:endParaRPr lang="en-US" baseline="0" dirty="0" smtClean="0"/>
          </a:p>
          <a:p>
            <a:pPr algn="l"/>
            <a:r>
              <a:rPr lang="en-US" sz="800" dirty="0">
                <a:latin typeface="Arial"/>
              </a:rPr>
              <a:t>Data are from David J. Walsh and Joshua L. Schwarz,</a:t>
            </a:r>
          </a:p>
          <a:p>
            <a:pPr algn="l"/>
            <a:r>
              <a:rPr lang="en-US" sz="800" dirty="0" smtClean="0">
                <a:latin typeface="Arial"/>
              </a:rPr>
              <a:t>"State </a:t>
            </a:r>
            <a:r>
              <a:rPr lang="en-US" sz="800" dirty="0">
                <a:latin typeface="Arial"/>
              </a:rPr>
              <a:t>Common Law Wrongful Discharge Doctrines: Up-date, Refinement,</a:t>
            </a:r>
          </a:p>
          <a:p>
            <a:pPr algn="l"/>
            <a:r>
              <a:rPr lang="en-US" sz="800" dirty="0">
                <a:latin typeface="Arial"/>
              </a:rPr>
              <a:t>and Rationales</a:t>
            </a:r>
            <a:r>
              <a:rPr lang="en-US" sz="800" dirty="0" smtClean="0">
                <a:latin typeface="Arial"/>
              </a:rPr>
              <a:t>," </a:t>
            </a:r>
            <a:r>
              <a:rPr lang="en-US" sz="800" dirty="0">
                <a:latin typeface="Arial"/>
              </a:rPr>
              <a:t>33 Am. Bus. L.J. 645 (summer 1996). Case law</a:t>
            </a:r>
          </a:p>
          <a:p>
            <a:pPr algn="l"/>
            <a:r>
              <a:rPr lang="en-US" sz="800" dirty="0">
                <a:latin typeface="Arial"/>
              </a:rPr>
              <a:t>was </a:t>
            </a:r>
            <a:r>
              <a:rPr lang="en-US" sz="800" dirty="0" err="1">
                <a:latin typeface="Arial"/>
              </a:rPr>
              <a:t>shepardized</a:t>
            </a:r>
            <a:r>
              <a:rPr lang="en-US" sz="800" dirty="0">
                <a:latin typeface="Arial"/>
              </a:rPr>
              <a:t> (verified) to update the recognition of exceptions through</a:t>
            </a:r>
          </a:p>
          <a:p>
            <a:pPr algn="l"/>
            <a:r>
              <a:rPr lang="en-US" sz="800" dirty="0">
                <a:latin typeface="Arial"/>
              </a:rPr>
              <a:t>Oct. 1, 2000.</a:t>
            </a:r>
            <a:endParaRPr lang="en-US" dirty="0"/>
          </a:p>
        </p:txBody>
      </p:sp>
      <p:sp>
        <p:nvSpPr>
          <p:cNvPr id="4" name="Slide Number Placeholder 3"/>
          <p:cNvSpPr>
            <a:spLocks noGrp="1"/>
          </p:cNvSpPr>
          <p:nvPr>
            <p:ph type="sldNum" sz="quarter" idx="10"/>
          </p:nvPr>
        </p:nvSpPr>
        <p:spPr/>
        <p:txBody>
          <a:bodyPr/>
          <a:lstStyle/>
          <a:p>
            <a:fld id="{FC90E132-38EC-4D10-947E-E19E2C921443}"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1866909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3860911B-94F8-482B-9B5A-9B0E8FB0078B}" type="slidenum">
              <a:rPr lang="en-US" altLang="en-US" smtClean="0"/>
              <a:pPr eaLnBrk="1" hangingPunct="1"/>
              <a:t>75</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process of giving a worker time off with pay to think about whether he or she wants to follow the rules and continue working for the company is called </a:t>
            </a:r>
            <a:r>
              <a:rPr lang="en-US" altLang="en-US" b="1" dirty="0" smtClean="0"/>
              <a:t>positive disciplinary action without punishment</a:t>
            </a:r>
            <a:r>
              <a:rPr lang="en-US" altLang="en-US" dirty="0" smtClean="0"/>
              <a:t>. The approach throws out formal punitive disciplinary action policies for situations such as chronic tardiness or a bad attitude in favor of procedures that make employees want to take personal responsibility for their actions. It works something like this:</a:t>
            </a:r>
          </a:p>
          <a:p>
            <a:pPr eaLnBrk="1" hangingPunct="1"/>
            <a:r>
              <a:rPr lang="en-US" altLang="en-US" dirty="0" smtClean="0"/>
              <a:t>When an employee violates a rule, the manager issues an oral reminder. </a:t>
            </a:r>
          </a:p>
          <a:p>
            <a:pPr eaLnBrk="1" hangingPunct="1"/>
            <a:r>
              <a:rPr lang="en-US" altLang="en-US" dirty="0" smtClean="0"/>
              <a:t>A repeat violation brings a written reminder, and </a:t>
            </a:r>
          </a:p>
          <a:p>
            <a:pPr eaLnBrk="1" hangingPunct="1"/>
            <a:r>
              <a:rPr lang="en-US" altLang="en-US" dirty="0" smtClean="0"/>
              <a:t>A third violation results in the worker having to take one to three days off, with pay, to think about the situation. </a:t>
            </a:r>
          </a:p>
          <a:p>
            <a:pPr eaLnBrk="1" hangingPunct="1"/>
            <a:r>
              <a:rPr lang="en-US" altLang="en-US" dirty="0" smtClean="0"/>
              <a:t>If the third step is taken, upon the worker’s return, the worker and the supervisor meet to either agree that the employee will not violate the rule again or that the employee will leave the firm.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76</a:t>
            </a:fld>
            <a:endParaRPr lang="en-US" dirty="0">
              <a:solidFill>
                <a:prstClr val="white"/>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E154B4D0-3FCC-474E-A832-8B1E86433F8F}" type="slidenum">
              <a:rPr lang="en-US" altLang="en-US" smtClean="0"/>
              <a:pPr eaLnBrk="1" hangingPunct="1"/>
              <a:t>77</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Although the manager is usually in the best position to take disciplinary action, many would rather avoid it. This is partly human nature, but it may also stem from the fact that the manager may have previously overlooked similar performance issues. Many supervisors are too lenient early in the disciplinary action process and then too strict later on, when they don’t want to deal with the problem anymore. There should be consistency throughout the process to help the worker understand expectations and the consequences of inappropriate actions. The goal should always be to change behavior in a positive direction. Finally, when the decision to take disciplinary action against a worker has been made, there is a proper time and place for the meeting, and it should almost always occur in private.</a:t>
            </a:r>
          </a:p>
          <a:p>
            <a:pPr eaLnBrk="1" hangingPunct="1"/>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4782CA-1200-4F5A-A041-A978366A24E6}" type="slidenum">
              <a:rPr lang="en-US" altLang="en-US">
                <a:solidFill>
                  <a:prstClr val="black"/>
                </a:solidFill>
              </a:rPr>
              <a:pPr/>
              <a:t>78</a:t>
            </a:fld>
            <a:endParaRPr lang="en-US" altLang="en-US">
              <a:solidFill>
                <a:prstClr val="black"/>
              </a:solidFill>
            </a:endParaRPr>
          </a:p>
        </p:txBody>
      </p:sp>
      <p:sp>
        <p:nvSpPr>
          <p:cNvPr id="997378" name="Rectangle 2"/>
          <p:cNvSpPr>
            <a:spLocks noGrp="1" noRot="1" noChangeAspect="1" noChangeArrowheads="1" noTextEdit="1"/>
          </p:cNvSpPr>
          <p:nvPr>
            <p:ph type="sldImg"/>
          </p:nvPr>
        </p:nvSpPr>
        <p:spPr>
          <a:ln/>
        </p:spPr>
      </p:sp>
      <p:sp>
        <p:nvSpPr>
          <p:cNvPr id="9973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B1020A-A1C3-49BB-99B2-9A71D0D23EF2}" type="slidenum">
              <a:rPr lang="en-US" smtClean="0">
                <a:solidFill>
                  <a:prstClr val="white"/>
                </a:solidFill>
              </a:rPr>
              <a:pPr/>
              <a:t>79</a:t>
            </a:fld>
            <a:endParaRPr lang="en-US" dirty="0">
              <a:solidFill>
                <a:prstClr val="white"/>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charset="0"/>
                <a:cs typeface="Tahoma" pitchFamily="34" charset="0"/>
              </a:defRPr>
            </a:lvl1pPr>
            <a:lvl2pPr marL="742950" indent="-285750" defTabSz="927100" eaLnBrk="0" hangingPunct="0">
              <a:defRPr sz="1000">
                <a:solidFill>
                  <a:schemeClr val="tx1"/>
                </a:solidFill>
                <a:latin typeface="Arial" charset="0"/>
                <a:cs typeface="Tahoma" pitchFamily="34" charset="0"/>
              </a:defRPr>
            </a:lvl2pPr>
            <a:lvl3pPr marL="1143000" indent="-228600" defTabSz="927100" eaLnBrk="0" hangingPunct="0">
              <a:defRPr sz="1000">
                <a:solidFill>
                  <a:schemeClr val="tx1"/>
                </a:solidFill>
                <a:latin typeface="Arial" charset="0"/>
                <a:cs typeface="Tahoma" pitchFamily="34" charset="0"/>
              </a:defRPr>
            </a:lvl3pPr>
            <a:lvl4pPr marL="1600200" indent="-228600" defTabSz="927100" eaLnBrk="0" hangingPunct="0">
              <a:defRPr sz="1000">
                <a:solidFill>
                  <a:schemeClr val="tx1"/>
                </a:solidFill>
                <a:latin typeface="Arial" charset="0"/>
                <a:cs typeface="Tahoma" pitchFamily="34" charset="0"/>
              </a:defRPr>
            </a:lvl4pPr>
            <a:lvl5pPr marL="2057400" indent="-228600" defTabSz="927100" eaLnBrk="0" hangingPunct="0">
              <a:defRPr sz="1000">
                <a:solidFill>
                  <a:schemeClr val="tx1"/>
                </a:solidFill>
                <a:latin typeface="Arial"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91139"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charset="0"/>
                <a:cs typeface="Tahoma" pitchFamily="34" charset="0"/>
              </a:defRPr>
            </a:lvl1pPr>
            <a:lvl2pPr marL="742950" indent="-285750" defTabSz="927100" eaLnBrk="0" hangingPunct="0">
              <a:defRPr sz="1000">
                <a:solidFill>
                  <a:schemeClr val="tx1"/>
                </a:solidFill>
                <a:latin typeface="Arial" charset="0"/>
                <a:cs typeface="Tahoma" pitchFamily="34" charset="0"/>
              </a:defRPr>
            </a:lvl2pPr>
            <a:lvl3pPr marL="1143000" indent="-228600" defTabSz="927100" eaLnBrk="0" hangingPunct="0">
              <a:defRPr sz="1000">
                <a:solidFill>
                  <a:schemeClr val="tx1"/>
                </a:solidFill>
                <a:latin typeface="Arial" charset="0"/>
                <a:cs typeface="Tahoma" pitchFamily="34" charset="0"/>
              </a:defRPr>
            </a:lvl3pPr>
            <a:lvl4pPr marL="1600200" indent="-228600" defTabSz="927100" eaLnBrk="0" hangingPunct="0">
              <a:defRPr sz="1000">
                <a:solidFill>
                  <a:schemeClr val="tx1"/>
                </a:solidFill>
                <a:latin typeface="Arial" charset="0"/>
                <a:cs typeface="Tahoma" pitchFamily="34" charset="0"/>
              </a:defRPr>
            </a:lvl4pPr>
            <a:lvl5pPr marL="2057400" indent="-228600" defTabSz="927100" eaLnBrk="0" hangingPunct="0">
              <a:defRPr sz="1000">
                <a:solidFill>
                  <a:schemeClr val="tx1"/>
                </a:solidFill>
                <a:latin typeface="Arial"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91140"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charset="0"/>
                <a:cs typeface="Tahoma" pitchFamily="34" charset="0"/>
              </a:defRPr>
            </a:lvl1pPr>
            <a:lvl2pPr marL="742950" indent="-285750" defTabSz="927100" eaLnBrk="0" hangingPunct="0">
              <a:defRPr sz="1000">
                <a:solidFill>
                  <a:schemeClr val="tx1"/>
                </a:solidFill>
                <a:latin typeface="Arial" charset="0"/>
                <a:cs typeface="Tahoma" pitchFamily="34" charset="0"/>
              </a:defRPr>
            </a:lvl2pPr>
            <a:lvl3pPr marL="1143000" indent="-228600" defTabSz="927100" eaLnBrk="0" hangingPunct="0">
              <a:defRPr sz="1000">
                <a:solidFill>
                  <a:schemeClr val="tx1"/>
                </a:solidFill>
                <a:latin typeface="Arial" charset="0"/>
                <a:cs typeface="Tahoma" pitchFamily="34" charset="0"/>
              </a:defRPr>
            </a:lvl3pPr>
            <a:lvl4pPr marL="1600200" indent="-228600" defTabSz="927100" eaLnBrk="0" hangingPunct="0">
              <a:defRPr sz="1000">
                <a:solidFill>
                  <a:schemeClr val="tx1"/>
                </a:solidFill>
                <a:latin typeface="Arial" charset="0"/>
                <a:cs typeface="Tahoma" pitchFamily="34" charset="0"/>
              </a:defRPr>
            </a:lvl4pPr>
            <a:lvl5pPr marL="2057400" indent="-228600" defTabSz="927100" eaLnBrk="0" hangingPunct="0">
              <a:defRPr sz="1000">
                <a:solidFill>
                  <a:schemeClr val="tx1"/>
                </a:solidFill>
                <a:latin typeface="Arial"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sz="900">
                <a:solidFill>
                  <a:prstClr val="black"/>
                </a:solidFill>
              </a:rPr>
              <a:t>14</a:t>
            </a:r>
            <a:r>
              <a:rPr lang="en-US" altLang="en-US" sz="900">
                <a:solidFill>
                  <a:prstClr val="black"/>
                </a:solidFill>
                <a:cs typeface="Arial" charset="0"/>
              </a:rPr>
              <a:t>–</a:t>
            </a:r>
            <a:fld id="{DD081E58-B1EE-4BAD-96E0-83CB99568368}" type="slidenum">
              <a:rPr lang="en-US" altLang="en-US" sz="900">
                <a:solidFill>
                  <a:prstClr val="black"/>
                </a:solidFill>
              </a:rPr>
              <a:pPr eaLnBrk="1" hangingPunct="1"/>
              <a:t>80</a:t>
            </a:fld>
            <a:endParaRPr lang="en-US" altLang="en-US" sz="900">
              <a:solidFill>
                <a:prstClr val="black"/>
              </a:solidFill>
            </a:endParaRPr>
          </a:p>
        </p:txBody>
      </p:sp>
      <p:sp>
        <p:nvSpPr>
          <p:cNvPr id="91141" name="Rectangle 2"/>
          <p:cNvSpPr>
            <a:spLocks noGrp="1" noRot="1" noChangeAspect="1" noChangeArrowheads="1" noTextEdit="1"/>
          </p:cNvSpPr>
          <p:nvPr>
            <p:ph type="sldImg"/>
          </p:nvPr>
        </p:nvSpPr>
        <p:spPr>
          <a:solidFill>
            <a:srgbClr val="FFFFFF"/>
          </a:solidFill>
          <a:ln/>
        </p:spPr>
      </p:sp>
      <p:sp>
        <p:nvSpPr>
          <p:cNvPr id="9114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t>This</a:t>
            </a:r>
            <a:r>
              <a:rPr lang="en-US" altLang="en-US" baseline="0" dirty="0" smtClean="0"/>
              <a:t> figure</a:t>
            </a:r>
            <a:r>
              <a:rPr lang="en-US" altLang="en-US" dirty="0" smtClean="0"/>
              <a:t> summarizes some useful fair discipline guidelines.</a:t>
            </a:r>
          </a:p>
          <a:p>
            <a:pPr eaLnBrk="1" hangingPunct="1"/>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charset="0"/>
                <a:cs typeface="Tahoma" pitchFamily="34" charset="0"/>
              </a:defRPr>
            </a:lvl1pPr>
            <a:lvl2pPr marL="742950" indent="-285750" defTabSz="927100" eaLnBrk="0" hangingPunct="0">
              <a:defRPr sz="1000">
                <a:solidFill>
                  <a:schemeClr val="tx1"/>
                </a:solidFill>
                <a:latin typeface="Arial" charset="0"/>
                <a:cs typeface="Tahoma" pitchFamily="34" charset="0"/>
              </a:defRPr>
            </a:lvl2pPr>
            <a:lvl3pPr marL="1143000" indent="-228600" defTabSz="927100" eaLnBrk="0" hangingPunct="0">
              <a:defRPr sz="1000">
                <a:solidFill>
                  <a:schemeClr val="tx1"/>
                </a:solidFill>
                <a:latin typeface="Arial" charset="0"/>
                <a:cs typeface="Tahoma" pitchFamily="34" charset="0"/>
              </a:defRPr>
            </a:lvl3pPr>
            <a:lvl4pPr marL="1600200" indent="-228600" defTabSz="927100" eaLnBrk="0" hangingPunct="0">
              <a:defRPr sz="1000">
                <a:solidFill>
                  <a:schemeClr val="tx1"/>
                </a:solidFill>
                <a:latin typeface="Arial" charset="0"/>
                <a:cs typeface="Tahoma" pitchFamily="34" charset="0"/>
              </a:defRPr>
            </a:lvl4pPr>
            <a:lvl5pPr marL="2057400" indent="-228600" defTabSz="927100" eaLnBrk="0" hangingPunct="0">
              <a:defRPr sz="1000">
                <a:solidFill>
                  <a:schemeClr val="tx1"/>
                </a:solidFill>
                <a:latin typeface="Arial"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87043"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charset="0"/>
                <a:cs typeface="Tahoma" pitchFamily="34" charset="0"/>
              </a:defRPr>
            </a:lvl1pPr>
            <a:lvl2pPr marL="742950" indent="-285750" defTabSz="927100" eaLnBrk="0" hangingPunct="0">
              <a:defRPr sz="1000">
                <a:solidFill>
                  <a:schemeClr val="tx1"/>
                </a:solidFill>
                <a:latin typeface="Arial" charset="0"/>
                <a:cs typeface="Tahoma" pitchFamily="34" charset="0"/>
              </a:defRPr>
            </a:lvl2pPr>
            <a:lvl3pPr marL="1143000" indent="-228600" defTabSz="927100" eaLnBrk="0" hangingPunct="0">
              <a:defRPr sz="1000">
                <a:solidFill>
                  <a:schemeClr val="tx1"/>
                </a:solidFill>
                <a:latin typeface="Arial" charset="0"/>
                <a:cs typeface="Tahoma" pitchFamily="34" charset="0"/>
              </a:defRPr>
            </a:lvl3pPr>
            <a:lvl4pPr marL="1600200" indent="-228600" defTabSz="927100" eaLnBrk="0" hangingPunct="0">
              <a:defRPr sz="1000">
                <a:solidFill>
                  <a:schemeClr val="tx1"/>
                </a:solidFill>
                <a:latin typeface="Arial" charset="0"/>
                <a:cs typeface="Tahoma" pitchFamily="34" charset="0"/>
              </a:defRPr>
            </a:lvl4pPr>
            <a:lvl5pPr marL="2057400" indent="-228600" defTabSz="927100" eaLnBrk="0" hangingPunct="0">
              <a:defRPr sz="1000">
                <a:solidFill>
                  <a:schemeClr val="tx1"/>
                </a:solidFill>
                <a:latin typeface="Arial"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87044"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charset="0"/>
                <a:cs typeface="Tahoma" pitchFamily="34" charset="0"/>
              </a:defRPr>
            </a:lvl1pPr>
            <a:lvl2pPr marL="742950" indent="-285750" defTabSz="927100" eaLnBrk="0" hangingPunct="0">
              <a:defRPr sz="1000">
                <a:solidFill>
                  <a:schemeClr val="tx1"/>
                </a:solidFill>
                <a:latin typeface="Arial" charset="0"/>
                <a:cs typeface="Tahoma" pitchFamily="34" charset="0"/>
              </a:defRPr>
            </a:lvl2pPr>
            <a:lvl3pPr marL="1143000" indent="-228600" defTabSz="927100" eaLnBrk="0" hangingPunct="0">
              <a:defRPr sz="1000">
                <a:solidFill>
                  <a:schemeClr val="tx1"/>
                </a:solidFill>
                <a:latin typeface="Arial" charset="0"/>
                <a:cs typeface="Tahoma" pitchFamily="34" charset="0"/>
              </a:defRPr>
            </a:lvl3pPr>
            <a:lvl4pPr marL="1600200" indent="-228600" defTabSz="927100" eaLnBrk="0" hangingPunct="0">
              <a:defRPr sz="1000">
                <a:solidFill>
                  <a:schemeClr val="tx1"/>
                </a:solidFill>
                <a:latin typeface="Arial" charset="0"/>
                <a:cs typeface="Tahoma" pitchFamily="34" charset="0"/>
              </a:defRPr>
            </a:lvl4pPr>
            <a:lvl5pPr marL="2057400" indent="-228600" defTabSz="927100" eaLnBrk="0" hangingPunct="0">
              <a:defRPr sz="1000">
                <a:solidFill>
                  <a:schemeClr val="tx1"/>
                </a:solidFill>
                <a:latin typeface="Arial"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sz="900">
                <a:solidFill>
                  <a:prstClr val="black"/>
                </a:solidFill>
              </a:rPr>
              <a:t>14</a:t>
            </a:r>
            <a:r>
              <a:rPr lang="en-US" altLang="en-US" sz="900">
                <a:solidFill>
                  <a:prstClr val="black"/>
                </a:solidFill>
                <a:cs typeface="Arial" charset="0"/>
              </a:rPr>
              <a:t>–</a:t>
            </a:r>
            <a:fld id="{6ED4FD1F-87CB-4A29-91E2-7881DB5279EB}" type="slidenum">
              <a:rPr lang="en-US" altLang="en-US" sz="900">
                <a:solidFill>
                  <a:prstClr val="black"/>
                </a:solidFill>
              </a:rPr>
              <a:pPr eaLnBrk="1" hangingPunct="1"/>
              <a:t>81</a:t>
            </a:fld>
            <a:endParaRPr lang="en-US" altLang="en-US" sz="900">
              <a:solidFill>
                <a:prstClr val="black"/>
              </a:solidFill>
            </a:endParaRPr>
          </a:p>
        </p:txBody>
      </p:sp>
      <p:sp>
        <p:nvSpPr>
          <p:cNvPr id="87045" name="Rectangle 2"/>
          <p:cNvSpPr>
            <a:spLocks noGrp="1" noRot="1" noChangeAspect="1" noChangeArrowheads="1" noTextEdit="1"/>
          </p:cNvSpPr>
          <p:nvPr>
            <p:ph type="sldImg"/>
          </p:nvPr>
        </p:nvSpPr>
        <p:spPr>
          <a:solidFill>
            <a:srgbClr val="FFFFFF"/>
          </a:solidFill>
          <a:ln/>
        </p:spPr>
      </p:sp>
      <p:sp>
        <p:nvSpPr>
          <p:cNvPr id="8704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0" dirty="0" smtClean="0"/>
              <a:t>This</a:t>
            </a:r>
            <a:r>
              <a:rPr lang="en-US" altLang="en-US" b="0" baseline="0" dirty="0" smtClean="0"/>
              <a:t> figure</a:t>
            </a:r>
            <a:r>
              <a:rPr lang="en-US" altLang="en-US" dirty="0" smtClean="0"/>
              <a:t> is a sample form that a firm would use to issue a disciplinary warning to an employee.</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charset="0"/>
                <a:cs typeface="Tahoma" pitchFamily="34" charset="0"/>
              </a:defRPr>
            </a:lvl1pPr>
            <a:lvl2pPr marL="742950" indent="-285750" defTabSz="927100" eaLnBrk="0" hangingPunct="0">
              <a:defRPr sz="1000">
                <a:solidFill>
                  <a:schemeClr val="tx1"/>
                </a:solidFill>
                <a:latin typeface="Arial" charset="0"/>
                <a:cs typeface="Tahoma" pitchFamily="34" charset="0"/>
              </a:defRPr>
            </a:lvl2pPr>
            <a:lvl3pPr marL="1143000" indent="-228600" defTabSz="927100" eaLnBrk="0" hangingPunct="0">
              <a:defRPr sz="1000">
                <a:solidFill>
                  <a:schemeClr val="tx1"/>
                </a:solidFill>
                <a:latin typeface="Arial" charset="0"/>
                <a:cs typeface="Tahoma" pitchFamily="34" charset="0"/>
              </a:defRPr>
            </a:lvl3pPr>
            <a:lvl4pPr marL="1600200" indent="-228600" defTabSz="927100" eaLnBrk="0" hangingPunct="0">
              <a:defRPr sz="1000">
                <a:solidFill>
                  <a:schemeClr val="tx1"/>
                </a:solidFill>
                <a:latin typeface="Arial" charset="0"/>
                <a:cs typeface="Tahoma" pitchFamily="34" charset="0"/>
              </a:defRPr>
            </a:lvl4pPr>
            <a:lvl5pPr marL="2057400" indent="-228600" defTabSz="927100" eaLnBrk="0" hangingPunct="0">
              <a:defRPr sz="1000">
                <a:solidFill>
                  <a:schemeClr val="tx1"/>
                </a:solidFill>
                <a:latin typeface="Arial"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a:solidFill>
                  <a:prstClr val="black"/>
                </a:solidFill>
              </a:rPr>
              <a:t>Human Resources Management 12e</a:t>
            </a:r>
            <a:br>
              <a:rPr lang="en-US" altLang="en-US">
                <a:solidFill>
                  <a:prstClr val="black"/>
                </a:solidFill>
              </a:rPr>
            </a:br>
            <a:r>
              <a:rPr lang="en-US" altLang="en-US">
                <a:solidFill>
                  <a:prstClr val="black"/>
                </a:solidFill>
              </a:rPr>
              <a:t>Gary Dessler</a:t>
            </a:r>
          </a:p>
        </p:txBody>
      </p:sp>
      <p:sp>
        <p:nvSpPr>
          <p:cNvPr id="88067"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charset="0"/>
                <a:cs typeface="Tahoma" pitchFamily="34" charset="0"/>
              </a:defRPr>
            </a:lvl1pPr>
            <a:lvl2pPr marL="742950" indent="-285750" defTabSz="927100" eaLnBrk="0" hangingPunct="0">
              <a:defRPr sz="1000">
                <a:solidFill>
                  <a:schemeClr val="tx1"/>
                </a:solidFill>
                <a:latin typeface="Arial" charset="0"/>
                <a:cs typeface="Tahoma" pitchFamily="34" charset="0"/>
              </a:defRPr>
            </a:lvl2pPr>
            <a:lvl3pPr marL="1143000" indent="-228600" defTabSz="927100" eaLnBrk="0" hangingPunct="0">
              <a:defRPr sz="1000">
                <a:solidFill>
                  <a:schemeClr val="tx1"/>
                </a:solidFill>
                <a:latin typeface="Arial" charset="0"/>
                <a:cs typeface="Tahoma" pitchFamily="34" charset="0"/>
              </a:defRPr>
            </a:lvl3pPr>
            <a:lvl4pPr marL="1600200" indent="-228600" defTabSz="927100" eaLnBrk="0" hangingPunct="0">
              <a:defRPr sz="1000">
                <a:solidFill>
                  <a:schemeClr val="tx1"/>
                </a:solidFill>
                <a:latin typeface="Arial" charset="0"/>
                <a:cs typeface="Tahoma" pitchFamily="34" charset="0"/>
              </a:defRPr>
            </a:lvl4pPr>
            <a:lvl5pPr marL="2057400" indent="-228600" defTabSz="927100" eaLnBrk="0" hangingPunct="0">
              <a:defRPr sz="1000">
                <a:solidFill>
                  <a:schemeClr val="tx1"/>
                </a:solidFill>
                <a:latin typeface="Arial"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sz="900">
                <a:solidFill>
                  <a:prstClr val="black"/>
                </a:solidFill>
              </a:rPr>
              <a:t>Copyright © 2011 Pearson Education, Inc. publishing as Prentice Hall</a:t>
            </a:r>
            <a:endParaRPr lang="en-US" altLang="en-US" sz="1200">
              <a:solidFill>
                <a:prstClr val="black"/>
              </a:solidFill>
              <a:latin typeface="Times New Roman" pitchFamily="18" charset="0"/>
            </a:endParaRPr>
          </a:p>
        </p:txBody>
      </p:sp>
      <p:sp>
        <p:nvSpPr>
          <p:cNvPr id="88068"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1000">
                <a:solidFill>
                  <a:schemeClr val="tx1"/>
                </a:solidFill>
                <a:latin typeface="Arial" charset="0"/>
                <a:cs typeface="Tahoma" pitchFamily="34" charset="0"/>
              </a:defRPr>
            </a:lvl1pPr>
            <a:lvl2pPr marL="742950" indent="-285750" defTabSz="927100" eaLnBrk="0" hangingPunct="0">
              <a:defRPr sz="1000">
                <a:solidFill>
                  <a:schemeClr val="tx1"/>
                </a:solidFill>
                <a:latin typeface="Arial" charset="0"/>
                <a:cs typeface="Tahoma" pitchFamily="34" charset="0"/>
              </a:defRPr>
            </a:lvl2pPr>
            <a:lvl3pPr marL="1143000" indent="-228600" defTabSz="927100" eaLnBrk="0" hangingPunct="0">
              <a:defRPr sz="1000">
                <a:solidFill>
                  <a:schemeClr val="tx1"/>
                </a:solidFill>
                <a:latin typeface="Arial" charset="0"/>
                <a:cs typeface="Tahoma" pitchFamily="34" charset="0"/>
              </a:defRPr>
            </a:lvl3pPr>
            <a:lvl4pPr marL="1600200" indent="-228600" defTabSz="927100" eaLnBrk="0" hangingPunct="0">
              <a:defRPr sz="1000">
                <a:solidFill>
                  <a:schemeClr val="tx1"/>
                </a:solidFill>
                <a:latin typeface="Arial" charset="0"/>
                <a:cs typeface="Tahoma" pitchFamily="34" charset="0"/>
              </a:defRPr>
            </a:lvl4pPr>
            <a:lvl5pPr marL="2057400" indent="-228600" defTabSz="927100" eaLnBrk="0" hangingPunct="0">
              <a:defRPr sz="1000">
                <a:solidFill>
                  <a:schemeClr val="tx1"/>
                </a:solidFill>
                <a:latin typeface="Arial" charset="0"/>
                <a:cs typeface="Tahoma" pitchFamily="34" charset="0"/>
              </a:defRPr>
            </a:lvl5pPr>
            <a:lvl6pPr marL="2514600" indent="-228600" defTabSz="927100" eaLnBrk="0" fontAlgn="base" hangingPunct="0">
              <a:spcBef>
                <a:spcPct val="0"/>
              </a:spcBef>
              <a:spcAft>
                <a:spcPct val="0"/>
              </a:spcAft>
              <a:defRPr sz="1000">
                <a:solidFill>
                  <a:schemeClr val="tx1"/>
                </a:solidFill>
                <a:latin typeface="Arial" charset="0"/>
                <a:cs typeface="Tahoma" pitchFamily="34" charset="0"/>
              </a:defRPr>
            </a:lvl6pPr>
            <a:lvl7pPr marL="2971800" indent="-228600" defTabSz="927100" eaLnBrk="0" fontAlgn="base" hangingPunct="0">
              <a:spcBef>
                <a:spcPct val="0"/>
              </a:spcBef>
              <a:spcAft>
                <a:spcPct val="0"/>
              </a:spcAft>
              <a:defRPr sz="1000">
                <a:solidFill>
                  <a:schemeClr val="tx1"/>
                </a:solidFill>
                <a:latin typeface="Arial" charset="0"/>
                <a:cs typeface="Tahoma" pitchFamily="34" charset="0"/>
              </a:defRPr>
            </a:lvl7pPr>
            <a:lvl8pPr marL="3429000" indent="-228600" defTabSz="927100" eaLnBrk="0" fontAlgn="base" hangingPunct="0">
              <a:spcBef>
                <a:spcPct val="0"/>
              </a:spcBef>
              <a:spcAft>
                <a:spcPct val="0"/>
              </a:spcAft>
              <a:defRPr sz="1000">
                <a:solidFill>
                  <a:schemeClr val="tx1"/>
                </a:solidFill>
                <a:latin typeface="Arial" charset="0"/>
                <a:cs typeface="Tahoma" pitchFamily="34" charset="0"/>
              </a:defRPr>
            </a:lvl8pPr>
            <a:lvl9pPr marL="3886200" indent="-228600" defTabSz="9271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sz="900">
                <a:solidFill>
                  <a:prstClr val="black"/>
                </a:solidFill>
              </a:rPr>
              <a:t>14</a:t>
            </a:r>
            <a:r>
              <a:rPr lang="en-US" altLang="en-US" sz="900">
                <a:solidFill>
                  <a:prstClr val="black"/>
                </a:solidFill>
                <a:cs typeface="Arial" charset="0"/>
              </a:rPr>
              <a:t>–</a:t>
            </a:r>
            <a:fld id="{2A4CF2DE-C273-4186-BF78-47D2EA6D4028}" type="slidenum">
              <a:rPr lang="en-US" altLang="en-US" sz="900">
                <a:solidFill>
                  <a:prstClr val="black"/>
                </a:solidFill>
              </a:rPr>
              <a:pPr eaLnBrk="1" hangingPunct="1"/>
              <a:t>82</a:t>
            </a:fld>
            <a:endParaRPr lang="en-US" altLang="en-US" sz="900">
              <a:solidFill>
                <a:prstClr val="black"/>
              </a:solidFill>
            </a:endParaRPr>
          </a:p>
        </p:txBody>
      </p:sp>
      <p:sp>
        <p:nvSpPr>
          <p:cNvPr id="88069" name="Rectangle 2"/>
          <p:cNvSpPr>
            <a:spLocks noGrp="1" noRot="1" noChangeAspect="1" noChangeArrowheads="1" noTextEdit="1"/>
          </p:cNvSpPr>
          <p:nvPr>
            <p:ph type="sldImg"/>
          </p:nvPr>
        </p:nvSpPr>
        <p:spPr>
          <a:solidFill>
            <a:srgbClr val="FFFFFF"/>
          </a:solidFill>
          <a:ln/>
        </p:spPr>
      </p:sp>
      <p:sp>
        <p:nvSpPr>
          <p:cNvPr id="8807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t>This figure is a grievance form that is used in the appeals procedure for a disciplinary process.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7CC228E9-711C-4FD8-B68C-7084CD97AE19}" type="slidenum">
              <a:rPr lang="en-US" altLang="en-US">
                <a:solidFill>
                  <a:prstClr val="black"/>
                </a:solidFill>
              </a:rPr>
              <a:pPr eaLnBrk="1" hangingPunct="1"/>
              <a:t>83</a:t>
            </a:fld>
            <a:endParaRPr lang="en-US" altLang="en-US">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Termination</a:t>
            </a:r>
            <a:r>
              <a:rPr lang="en-US" altLang="en-US" smtClean="0"/>
              <a:t> is the most severe penalty that an organization can impose on an employee; therefore, it should be the most carefully considered form of disciplinary action. The experience of being terminated is traumatic for employees, regardless of their position in the organization. Not knowing how the terminated employee will react may also create considerable anxiety for the manager. An individual who is terminated may respond with violence or be unemotional in the matter. We will next review termination for different levels of employees.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70F23A2E-F855-4C41-B57A-F6CB7997C5A1}" type="slidenum">
              <a:rPr lang="en-US" altLang="en-US">
                <a:solidFill>
                  <a:prstClr val="black"/>
                </a:solidFill>
              </a:rPr>
              <a:pPr eaLnBrk="1" hangingPunct="1"/>
              <a:t>84</a:t>
            </a:fld>
            <a:endParaRPr lang="en-US" altLang="en-US">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Individuals in this category are neither managers nor professionally trained individuals, such as engineers or accountants. They generally include employees such as steelworkers, truck drivers, salesclerks, and wait staff. If the firm is unionized, the termination procedure is typically well defined in the labor–management agreement. When the firm is not unionized, these workers can generally be terminated more easily because they are most likely at-will employees. In most nonunion organizations, violations justifying termination are included in the firm’s employee handbook.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38 states have an Implied Contract exception.</a:t>
            </a:r>
          </a:p>
          <a:p>
            <a:endParaRPr lang="en-US" dirty="0" smtClean="0"/>
          </a:p>
          <a:p>
            <a:r>
              <a:rPr lang="en-US" dirty="0">
                <a:latin typeface="+mn-lt"/>
              </a:rPr>
              <a:t>Data are from David J. Walsh and Joshua L. Schwarz,</a:t>
            </a:r>
          </a:p>
          <a:p>
            <a:r>
              <a:rPr lang="en-US" dirty="0" smtClean="0">
                <a:latin typeface="+mn-lt"/>
              </a:rPr>
              <a:t>"State </a:t>
            </a:r>
            <a:r>
              <a:rPr lang="en-US" dirty="0">
                <a:latin typeface="+mn-lt"/>
              </a:rPr>
              <a:t>Common Law Wrongful Discharge Doctrines: Up-date, Refinement,</a:t>
            </a:r>
          </a:p>
          <a:p>
            <a:r>
              <a:rPr lang="en-US" dirty="0">
                <a:latin typeface="+mn-lt"/>
              </a:rPr>
              <a:t>and Rationales</a:t>
            </a:r>
            <a:r>
              <a:rPr lang="en-US" dirty="0" smtClean="0">
                <a:latin typeface="+mn-lt"/>
              </a:rPr>
              <a:t>," </a:t>
            </a:r>
            <a:r>
              <a:rPr lang="en-US" dirty="0">
                <a:latin typeface="+mn-lt"/>
              </a:rPr>
              <a:t>33 Am. Bus. L.J. 645 (summer 1996). Case law</a:t>
            </a:r>
          </a:p>
          <a:p>
            <a:r>
              <a:rPr lang="en-US" dirty="0">
                <a:latin typeface="+mn-lt"/>
              </a:rPr>
              <a:t>was </a:t>
            </a:r>
            <a:r>
              <a:rPr lang="en-US" dirty="0" err="1">
                <a:latin typeface="+mn-lt"/>
              </a:rPr>
              <a:t>shepardized</a:t>
            </a:r>
            <a:r>
              <a:rPr lang="en-US" dirty="0">
                <a:latin typeface="+mn-lt"/>
              </a:rPr>
              <a:t> (verified) to update the recognition of exceptions through</a:t>
            </a:r>
          </a:p>
          <a:p>
            <a:r>
              <a:rPr lang="en-US" dirty="0">
                <a:latin typeface="+mn-lt"/>
              </a:rPr>
              <a:t>Oct. 1, 2000.</a:t>
            </a:r>
            <a:endParaRPr lang="en-US" dirty="0"/>
          </a:p>
        </p:txBody>
      </p:sp>
      <p:sp>
        <p:nvSpPr>
          <p:cNvPr id="4" name="Slide Number Placeholder 3"/>
          <p:cNvSpPr>
            <a:spLocks noGrp="1"/>
          </p:cNvSpPr>
          <p:nvPr>
            <p:ph type="sldNum" sz="quarter" idx="10"/>
          </p:nvPr>
        </p:nvSpPr>
        <p:spPr/>
        <p:txBody>
          <a:bodyPr/>
          <a:lstStyle/>
          <a:p>
            <a:fld id="{FC90E132-38EC-4D10-947E-E19E2C921443}"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171132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80FC8812-4353-4D6D-9C49-56CED2B44652}" type="slidenum">
              <a:rPr lang="en-US" altLang="en-US">
                <a:solidFill>
                  <a:prstClr val="black"/>
                </a:solidFill>
              </a:rPr>
              <a:pPr eaLnBrk="1" hangingPunct="1"/>
              <a:t>85</a:t>
            </a:fld>
            <a:endParaRPr lang="en-US" altLang="en-US">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Unlike workers at lower level positions, CEOs do not have to worry about their positions being eliminated. Their main concern is pleasing the board of directors, because hiring and firing the CEO is a board’s main responsibility. Often the reason for terminating a CEO is that the board of directors lost confidence in him or her. The reasons and process for termination of executives are usually not as clear as those for lower-level employees.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43F32DA0-6586-472B-AFB0-45355930B70F}" type="slidenum">
              <a:rPr lang="en-US" altLang="en-US">
                <a:solidFill>
                  <a:prstClr val="black"/>
                </a:solidFill>
              </a:rPr>
              <a:pPr eaLnBrk="1" hangingPunct="1"/>
              <a:t>86</a:t>
            </a:fld>
            <a:endParaRPr lang="en-US" altLang="en-US">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Typically, the most vulnerable and perhaps the most neglected groups of employees with regard to termination have been middle and lower-level managers and professionals. Employees in these jobs may lack the political clout that a terminated executive has. Although certainly not recommended, termination may have been based on something as simple as the attitude or feelings of an immediate superior on a given day.</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938C78A9-E165-4FA8-A8D1-651B34244E7C}" type="slidenum">
              <a:rPr lang="en-US" altLang="en-US">
                <a:solidFill>
                  <a:prstClr val="black"/>
                </a:solidFill>
              </a:rPr>
              <a:pPr eaLnBrk="1" hangingPunct="1"/>
              <a:t>87</a:t>
            </a:fld>
            <a:endParaRPr lang="en-US" altLang="en-US">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a:t>
            </a:r>
            <a:r>
              <a:rPr lang="en-US" altLang="en-US" b="1" smtClean="0"/>
              <a:t>outplacement</a:t>
            </a:r>
            <a:r>
              <a:rPr lang="en-US" altLang="en-US" smtClean="0"/>
              <a:t>, laid-off employees are given assistance in finding employment elsewhere. Some of the services provided by outplacement include a discussion of pension options, Social Security benefits, expenses for interviews, and wage/salary negotiations. Usually career guidance is provided as well as instructions on how to conduct a self-appraisal directed toward recognizing skills, knowledge, experience, and other qualities recruiters may required in a new job. Tutoring in how to search for a job is usually available, and there is often help available in how to interview in the new employment environment.</a:t>
            </a:r>
          </a:p>
          <a:p>
            <a:endParaRPr lang="en-US" altLang="en-US" smtClean="0">
              <a:sym typeface="Symbol" pitchFamily="18" charset="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192E9381-135C-411F-8974-8925232B7FB0}" type="slidenum">
              <a:rPr lang="en-US" altLang="en-US">
                <a:solidFill>
                  <a:prstClr val="black"/>
                </a:solidFill>
              </a:rPr>
              <a:pPr eaLnBrk="1" hangingPunct="1"/>
              <a:t>88</a:t>
            </a:fld>
            <a:endParaRPr lang="en-US" altLang="en-US">
              <a:solidFill>
                <a:prstClr val="black"/>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Severance pay </a:t>
            </a:r>
            <a:r>
              <a:rPr lang="en-US" altLang="en-US" smtClean="0"/>
              <a:t>is compensation designed to assist laid-off employees as they search for new employment. Although no federal law requires U.S. companies to pay severance, between 70 and 80 percent of employers say that they offer severance to terminated employees. When offered, it typically provides one to two weeks of severance pay for every year of service, up to some predetermined maximum. </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384FD933-45F6-430B-BECD-B7DD5C4AF57F}" type="slidenum">
              <a:rPr lang="en-US" altLang="en-US">
                <a:solidFill>
                  <a:prstClr val="black"/>
                </a:solidFill>
              </a:rPr>
              <a:pPr eaLnBrk="1" hangingPunct="1"/>
              <a:t>89</a:t>
            </a:fld>
            <a:endParaRPr lang="en-US" alt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WARN Act requires covered employers to give 60 days advance notice before a plant closing or mass layoff that will affect a substantial number of workers. Covered employers generally include those with at least 100 full-time employees. There are severe monetary sanctions for failing to comply with the requirements of WARN, unless an unforeseeable business circumstance causes the business to close suddenly.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states have a Covenant of Good Faith and Fair Dealing exception</a:t>
            </a:r>
          </a:p>
          <a:p>
            <a:endParaRPr lang="en-US" dirty="0" smtClean="0"/>
          </a:p>
          <a:p>
            <a:pPr algn="l"/>
            <a:r>
              <a:rPr lang="en-US" sz="800" dirty="0">
                <a:latin typeface="Arial"/>
              </a:rPr>
              <a:t>Data are from David J. Walsh and Joshua L. Schwarz,</a:t>
            </a:r>
          </a:p>
          <a:p>
            <a:pPr algn="l"/>
            <a:r>
              <a:rPr lang="en-US" sz="800" dirty="0" smtClean="0">
                <a:latin typeface="Arial"/>
              </a:rPr>
              <a:t>"State </a:t>
            </a:r>
            <a:r>
              <a:rPr lang="en-US" sz="800" dirty="0">
                <a:latin typeface="Arial"/>
              </a:rPr>
              <a:t>Common Law Wrongful Discharge Doctrines: Up-date, Refinement,</a:t>
            </a:r>
          </a:p>
          <a:p>
            <a:pPr algn="l"/>
            <a:r>
              <a:rPr lang="en-US" sz="800" dirty="0">
                <a:latin typeface="Arial"/>
              </a:rPr>
              <a:t>and Rationales</a:t>
            </a:r>
            <a:r>
              <a:rPr lang="en-US" sz="800" dirty="0" smtClean="0">
                <a:latin typeface="Arial"/>
              </a:rPr>
              <a:t>," </a:t>
            </a:r>
            <a:r>
              <a:rPr lang="en-US" sz="800" dirty="0">
                <a:latin typeface="Arial"/>
              </a:rPr>
              <a:t>33 Am. Bus. L.J. 645 (summer 1996). Case law</a:t>
            </a:r>
          </a:p>
          <a:p>
            <a:pPr algn="l"/>
            <a:r>
              <a:rPr lang="en-US" sz="800" dirty="0">
                <a:latin typeface="Arial"/>
              </a:rPr>
              <a:t>was </a:t>
            </a:r>
            <a:r>
              <a:rPr lang="en-US" sz="800" dirty="0" err="1">
                <a:latin typeface="Arial"/>
              </a:rPr>
              <a:t>shepardized</a:t>
            </a:r>
            <a:r>
              <a:rPr lang="en-US" sz="800" dirty="0">
                <a:latin typeface="Arial"/>
              </a:rPr>
              <a:t> (verified) to update the recognition of exceptions through</a:t>
            </a:r>
          </a:p>
          <a:p>
            <a:pPr algn="l"/>
            <a:r>
              <a:rPr lang="en-US" sz="800" dirty="0">
                <a:latin typeface="Arial"/>
              </a:rPr>
              <a:t>Oct. 1, 2000.</a:t>
            </a:r>
            <a:endParaRPr lang="en-US" dirty="0"/>
          </a:p>
        </p:txBody>
      </p:sp>
      <p:sp>
        <p:nvSpPr>
          <p:cNvPr id="4" name="Slide Number Placeholder 3"/>
          <p:cNvSpPr>
            <a:spLocks noGrp="1"/>
          </p:cNvSpPr>
          <p:nvPr>
            <p:ph type="sldNum" sz="quarter" idx="10"/>
          </p:nvPr>
        </p:nvSpPr>
        <p:spPr/>
        <p:txBody>
          <a:bodyPr/>
          <a:lstStyle/>
          <a:p>
            <a:fld id="{FC90E132-38EC-4D10-947E-E19E2C921443}"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80287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3AF94-6690-4574-92D0-1D6F0765E878}" type="slidenum">
              <a:rPr lang="en-US" altLang="en-US">
                <a:solidFill>
                  <a:prstClr val="black"/>
                </a:solidFill>
              </a:rPr>
              <a:pPr/>
              <a:t>16</a:t>
            </a:fld>
            <a:endParaRPr lang="en-US" altLang="en-US">
              <a:solidFill>
                <a:prstClr val="black"/>
              </a:solidFill>
            </a:endParaRPr>
          </a:p>
        </p:txBody>
      </p:sp>
      <p:sp>
        <p:nvSpPr>
          <p:cNvPr id="939010" name="Rectangle 2"/>
          <p:cNvSpPr>
            <a:spLocks noGrp="1" noRot="1" noChangeAspect="1" noChangeArrowheads="1" noTextEdit="1"/>
          </p:cNvSpPr>
          <p:nvPr>
            <p:ph type="sldImg"/>
          </p:nvPr>
        </p:nvSpPr>
        <p:spPr>
          <a:ln/>
        </p:spPr>
      </p:sp>
      <p:sp>
        <p:nvSpPr>
          <p:cNvPr id="939011" name="Rectangle 3"/>
          <p:cNvSpPr>
            <a:spLocks noGrp="1" noChangeArrowheads="1"/>
          </p:cNvSpPr>
          <p:nvPr>
            <p:ph type="body" idx="1"/>
          </p:nvPr>
        </p:nvSpPr>
        <p:spPr>
          <a:xfrm>
            <a:off x="701362" y="4387452"/>
            <a:ext cx="5607678" cy="4155287"/>
          </a:xfrm>
        </p:spPr>
        <p:txBody>
          <a:bodyPr/>
          <a:lstStyle/>
          <a:p>
            <a:r>
              <a:rPr lang="en-US" b="1" i="1" dirty="0" smtClean="0"/>
              <a:t>Fortune v. National Cash Register</a:t>
            </a:r>
          </a:p>
          <a:p>
            <a:r>
              <a:rPr lang="en-US" b="1" dirty="0" smtClean="0"/>
              <a:t>Facts:</a:t>
            </a:r>
          </a:p>
          <a:p>
            <a:r>
              <a:rPr lang="en-US" dirty="0" smtClean="0"/>
              <a:t>P was employed as a salesman for D for 25 years on an at-will contract. </a:t>
            </a:r>
          </a:p>
          <a:p>
            <a:endParaRPr lang="en-US" dirty="0" smtClean="0"/>
          </a:p>
          <a:p>
            <a:r>
              <a:rPr lang="en-US" dirty="0" smtClean="0"/>
              <a:t>P was paid salary and commission based on what he sold and who he sold it to. </a:t>
            </a:r>
          </a:p>
          <a:p>
            <a:endParaRPr lang="en-US" dirty="0" smtClean="0"/>
          </a:p>
          <a:p>
            <a:r>
              <a:rPr lang="en-US" dirty="0" smtClean="0"/>
              <a:t>D introduced a new cash register and wanted to sell it to P's customer First National. P helped with the transaction and was awarded commission on the eventual sale. </a:t>
            </a:r>
          </a:p>
          <a:p>
            <a:endParaRPr lang="en-US" dirty="0" smtClean="0"/>
          </a:p>
          <a:p>
            <a:r>
              <a:rPr lang="en-US" dirty="0" smtClean="0"/>
              <a:t>The day after the order from First National was placed, a termination notice was written to P. He did not receive the notice until a month later. </a:t>
            </a:r>
          </a:p>
          <a:p>
            <a:endParaRPr lang="en-US" dirty="0" smtClean="0"/>
          </a:p>
          <a:p>
            <a:r>
              <a:rPr lang="en-US" dirty="0" smtClean="0"/>
              <a:t>P's boss told him that P was indeed fired but asked P to stay on to help smooth out the operation of the sale with First National. </a:t>
            </a:r>
          </a:p>
          <a:p>
            <a:endParaRPr lang="en-US" dirty="0" smtClean="0"/>
          </a:p>
          <a:p>
            <a:r>
              <a:rPr lang="en-US" dirty="0" smtClean="0"/>
              <a:t>P received 75% commission while he stayed on. When P inquired about receiving 100%, he was told to forget about it. </a:t>
            </a:r>
          </a:p>
          <a:p>
            <a:endParaRPr lang="en-US" dirty="0" smtClean="0"/>
          </a:p>
          <a:p>
            <a:r>
              <a:rPr lang="en-US" dirty="0" smtClean="0"/>
              <a:t>P was asked to retire; P refused and was fired. P did not receive any bonus payments on machines delivered to First National after that date. </a:t>
            </a:r>
            <a:endParaRPr lang="en-US" altLang="en-US" dirty="0" smtClean="0"/>
          </a:p>
          <a:p>
            <a:endParaRPr lang="en-US" altLang="en-US" dirty="0" smtClean="0"/>
          </a:p>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image" Target="../media/image3.wmf"/><Relationship Id="rId1" Type="http://schemas.openxmlformats.org/officeDocument/2006/relationships/slideMaster" Target="../slideMasters/slideMaster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4"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14–</a:t>
            </a:r>
            <a:fld id="{8E864FDB-44A8-4FE7-A425-CF83D2DA95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7003544"/>
      </p:ext>
    </p:extLst>
  </p:cSld>
  <p:clrMapOvr>
    <a:masterClrMapping/>
  </p:clrMapOvr>
  <p:transition>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638924511"/>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996B5C-1902-42F2-AD7F-8495EBC99CF5}" type="datetimeFigureOut">
              <a:rPr lang="en-US" smtClean="0">
                <a:solidFill>
                  <a:prstClr val="white"/>
                </a:solidFill>
              </a:rPr>
              <a:pPr/>
              <a:t>12/5/2013</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EE892-6ACE-45BD-8797-8BA4202798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245579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6877CC-F5C6-4F20-B9F1-5C3F5309C128}" type="datetimeFigureOut">
              <a:rPr lang="en-US">
                <a:solidFill>
                  <a:prstClr val="black">
                    <a:tint val="75000"/>
                  </a:prstClr>
                </a:solidFill>
              </a:rPr>
              <a:pPr/>
              <a:t>12/5/2013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7C1974-7BA9-4A41-82DA-21B7DCF9691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7717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877CC-F5C6-4F20-B9F1-5C3F5309C128}" type="datetimeFigureOut">
              <a:rPr lang="en-US">
                <a:solidFill>
                  <a:prstClr val="black">
                    <a:tint val="75000"/>
                  </a:prstClr>
                </a:solidFill>
              </a:rPr>
              <a:pPr/>
              <a:t>12/5/2013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7C1974-7BA9-4A41-82DA-21B7DCF9691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9818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877CC-F5C6-4F20-B9F1-5C3F5309C128}" type="datetimeFigureOut">
              <a:rPr lang="en-US">
                <a:solidFill>
                  <a:prstClr val="black">
                    <a:tint val="75000"/>
                  </a:prstClr>
                </a:solidFill>
              </a:rPr>
              <a:pPr/>
              <a:t>12/5/2013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7C1974-7BA9-4A41-82DA-21B7DCF9691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2555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6877CC-F5C6-4F20-B9F1-5C3F5309C128}" type="datetimeFigureOut">
              <a:rPr lang="en-US">
                <a:solidFill>
                  <a:prstClr val="black">
                    <a:tint val="75000"/>
                  </a:prstClr>
                </a:solidFill>
              </a:rPr>
              <a:pPr/>
              <a:t>12/5/2013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7C1974-7BA9-4A41-82DA-21B7DCF9691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3156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6877CC-F5C6-4F20-B9F1-5C3F5309C128}" type="datetimeFigureOut">
              <a:rPr lang="en-US">
                <a:solidFill>
                  <a:prstClr val="black">
                    <a:tint val="75000"/>
                  </a:prstClr>
                </a:solidFill>
              </a:rPr>
              <a:pPr/>
              <a:t>12/5/2013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7C1974-7BA9-4A41-82DA-21B7DCF9691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9400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6877CC-F5C6-4F20-B9F1-5C3F5309C128}" type="datetimeFigureOut">
              <a:rPr lang="en-US">
                <a:solidFill>
                  <a:prstClr val="black">
                    <a:tint val="75000"/>
                  </a:prstClr>
                </a:solidFill>
              </a:rPr>
              <a:pPr/>
              <a:t>12/5/2013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7C1974-7BA9-4A41-82DA-21B7DCF9691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3899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877CC-F5C6-4F20-B9F1-5C3F5309C128}" type="datetimeFigureOut">
              <a:rPr lang="en-US">
                <a:solidFill>
                  <a:prstClr val="black">
                    <a:tint val="75000"/>
                  </a:prstClr>
                </a:solidFill>
              </a:rPr>
              <a:pPr/>
              <a:t>12/5/2013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7C1974-7BA9-4A41-82DA-21B7DCF9691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1677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877CC-F5C6-4F20-B9F1-5C3F5309C128}" type="datetimeFigureOut">
              <a:rPr lang="en-US">
                <a:solidFill>
                  <a:prstClr val="black">
                    <a:tint val="75000"/>
                  </a:prstClr>
                </a:solidFill>
              </a:rPr>
              <a:pPr/>
              <a:t>12/5/2013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7C1974-7BA9-4A41-82DA-21B7DCF9691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3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3"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14–</a:t>
            </a:r>
            <a:fld id="{3CFB441E-B282-4C2D-8107-D129F024B7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094313"/>
      </p:ext>
    </p:extLst>
  </p:cSld>
  <p:clrMapOvr>
    <a:masterClrMapping/>
  </p:clrMapOvr>
  <p:transition>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877CC-F5C6-4F20-B9F1-5C3F5309C128}" type="datetimeFigureOut">
              <a:rPr lang="en-US">
                <a:solidFill>
                  <a:prstClr val="black">
                    <a:tint val="75000"/>
                  </a:prstClr>
                </a:solidFill>
              </a:rPr>
              <a:pPr/>
              <a:t>12/5/2013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7C1974-7BA9-4A41-82DA-21B7DCF9691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1257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877CC-F5C6-4F20-B9F1-5C3F5309C128}" type="datetimeFigureOut">
              <a:rPr lang="en-US">
                <a:solidFill>
                  <a:prstClr val="black">
                    <a:tint val="75000"/>
                  </a:prstClr>
                </a:solidFill>
              </a:rPr>
              <a:pPr/>
              <a:t>12/5/2013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7C1974-7BA9-4A41-82DA-21B7DCF9691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7810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877CC-F5C6-4F20-B9F1-5C3F5309C128}" type="datetimeFigureOut">
              <a:rPr lang="en-US">
                <a:solidFill>
                  <a:prstClr val="black">
                    <a:tint val="75000"/>
                  </a:prstClr>
                </a:solidFill>
              </a:rPr>
              <a:pPr/>
              <a:t>12/5/2013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7C1974-7BA9-4A41-82DA-21B7DCF9691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6299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t>13-</a:t>
            </a:r>
            <a:fld id="{C9AC6EC2-43FE-4790-A990-6256363D509E}" type="slidenum">
              <a:rPr lang="en-US"/>
              <a:pPr>
                <a:defRPr/>
              </a:pPr>
              <a:t>‹#›</a:t>
            </a:fld>
            <a:endParaRPr lang="en-US"/>
          </a:p>
        </p:txBody>
      </p:sp>
    </p:spTree>
    <p:extLst>
      <p:ext uri="{BB962C8B-B14F-4D97-AF65-F5344CB8AC3E}">
        <p14:creationId xmlns:p14="http://schemas.microsoft.com/office/powerpoint/2010/main" val="23393516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B940D376-D45E-4636-AED5-15FE09875D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61157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D24522D5-2812-48AA-A9F5-B660DFB481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09429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B2EB5DD2-1EC8-433F-A6F6-126FEA2520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418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03B97D19-DA0B-4061-9849-249A831FF1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63418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40D0261C-237E-4B2E-9BF7-FE3039C113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14781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17D1D2FF-5F93-4199-A33F-A860EF777E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6335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14–</a:t>
            </a:r>
            <a:fld id="{31521EAD-266D-4EF8-9807-36E471B1CD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4994817"/>
      </p:ext>
    </p:extLst>
  </p:cSld>
  <p:clrMapOvr>
    <a:masterClrMapping/>
  </p:clrMapOvr>
  <p:transition>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8D914F90-2700-49AB-9587-D80765EBE8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09180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219738C7-38FF-442F-8E7D-17C107C13D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59592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10CFDCA1-81CA-4243-80C4-87DD282666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93177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39B837A5-4D92-4849-A065-541CEF1709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84113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CC855CDB-AEA7-47B4-B248-E70D8B66D5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21416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C9AC6EC2-43FE-4790-A990-6256363D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94782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smtClean="0"/>
              <a:t>Click icon to add clip art</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1066CBDD-4F8A-445E-B16C-6713900A0B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2933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C66CE04A-A21F-4D96-80E7-9BD0648647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95899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36413CE9-EC90-4CC6-A1E1-25A3934C0E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58295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B940D376-D45E-4636-AED5-15FE09875D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3471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14–</a:t>
            </a:r>
            <a:fld id="{7FD9CD44-FA8E-49DD-A41E-4304675F8E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8616995"/>
      </p:ext>
    </p:extLst>
  </p:cSld>
  <p:clrMapOvr>
    <a:masterClrMapping/>
  </p:clrMapOvr>
  <p:transition>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D24522D5-2812-48AA-A9F5-B660DFB481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87758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B2EB5DD2-1EC8-433F-A6F6-126FEA2520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21741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03B97D19-DA0B-4061-9849-249A831FF1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1122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40D0261C-237E-4B2E-9BF7-FE3039C113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86233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17D1D2FF-5F93-4199-A33F-A860EF777E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6148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8D914F90-2700-49AB-9587-D80765EBE8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79438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219738C7-38FF-442F-8E7D-17C107C13D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41221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10CFDCA1-81CA-4243-80C4-87DD282666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26933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39B837A5-4D92-4849-A065-541CEF1709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58477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CC855CDB-AEA7-47B4-B248-E70D8B66D5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5765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14–</a:t>
            </a:r>
            <a:fld id="{2BDEAA86-5581-4B1E-ACF4-C9FE663EDB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4143176"/>
      </p:ext>
    </p:extLst>
  </p:cSld>
  <p:clrMapOvr>
    <a:masterClrMapping/>
  </p:clrMapOvr>
  <p:transition>
    <p:rand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C9AC6EC2-43FE-4790-A990-6256363D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3940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smtClean="0"/>
              <a:t>Click icon to add clip art</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1066CBDD-4F8A-445E-B16C-6713900A0B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73423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C66CE04A-A21F-4D96-80E7-9BD0648647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69634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36413CE9-EC90-4CC6-A1E1-25A3934C0E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86681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B940D376-D45E-4636-AED5-15FE09875D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13711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D24522D5-2812-48AA-A9F5-B660DFB481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32277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B2EB5DD2-1EC8-433F-A6F6-126FEA2520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36683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03B97D19-DA0B-4061-9849-249A831FF1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64065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40D0261C-237E-4B2E-9BF7-FE3039C113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28018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17D1D2FF-5F93-4199-A33F-A860EF777E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3396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366713"/>
            <a:ext cx="2103437" cy="5895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125" y="366713"/>
            <a:ext cx="6157913" cy="5895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14–</a:t>
            </a:r>
            <a:fld id="{4315373D-023D-48DF-B273-1B96E691A6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2298271"/>
      </p:ext>
    </p:extLst>
  </p:cSld>
  <p:clrMapOvr>
    <a:masterClrMapping/>
  </p:clrMapOvr>
  <p:transition>
    <p:random/>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8D914F90-2700-49AB-9587-D80765EBE8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823265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219738C7-38FF-442F-8E7D-17C107C13D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96183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10CFDCA1-81CA-4243-80C4-87DD282666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55494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39B837A5-4D92-4849-A065-541CEF1709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0883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CC855CDB-AEA7-47B4-B248-E70D8B66D5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09813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C9AC6EC2-43FE-4790-A990-6256363D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08944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smtClean="0"/>
              <a:t>Click icon to add clip art</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1066CBDD-4F8A-445E-B16C-6713900A0B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72827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C66CE04A-A21F-4D96-80E7-9BD0648647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05412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36413CE9-EC90-4CC6-A1E1-25A3934C0E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62398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B940D376-D45E-4636-AED5-15FE09875D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928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t>13-</a:t>
            </a:r>
            <a:fld id="{C66CE04A-A21F-4D96-80E7-9BD064864707}" type="slidenum">
              <a:rPr lang="en-US"/>
              <a:pPr>
                <a:defRPr/>
              </a:pPr>
              <a:t>‹#›</a:t>
            </a:fld>
            <a:endParaRPr lang="en-US"/>
          </a:p>
        </p:txBody>
      </p:sp>
    </p:spTree>
    <p:extLst>
      <p:ext uri="{BB962C8B-B14F-4D97-AF65-F5344CB8AC3E}">
        <p14:creationId xmlns:p14="http://schemas.microsoft.com/office/powerpoint/2010/main" val="298329508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D24522D5-2812-48AA-A9F5-B660DFB481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2068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B2EB5DD2-1EC8-433F-A6F6-126FEA2520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15735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03B97D19-DA0B-4061-9849-249A831FF1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93585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40D0261C-237E-4B2E-9BF7-FE3039C113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515819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17D1D2FF-5F93-4199-A33F-A860EF777E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867500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8D914F90-2700-49AB-9587-D80765EBE8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77331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219738C7-38FF-442F-8E7D-17C107C13D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439824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10CFDCA1-81CA-4243-80C4-87DD282666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251522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39B837A5-4D92-4849-A065-541CEF1709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422406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CC855CDB-AEA7-47B4-B248-E70D8B66D5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603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008642" name="Group 2"/>
          <p:cNvGrpSpPr>
            <a:grpSpLocks/>
          </p:cNvGrpSpPr>
          <p:nvPr/>
        </p:nvGrpSpPr>
        <p:grpSpPr bwMode="auto">
          <a:xfrm>
            <a:off x="0" y="0"/>
            <a:ext cx="9159875" cy="6870700"/>
            <a:chOff x="0" y="0"/>
            <a:chExt cx="5770" cy="4328"/>
          </a:xfrm>
        </p:grpSpPr>
        <p:sp>
          <p:nvSpPr>
            <p:cNvPr id="1008643"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800" smtClean="0">
                <a:solidFill>
                  <a:srgbClr val="2F1311"/>
                </a:solidFill>
              </a:endParaRPr>
            </a:p>
          </p:txBody>
        </p:sp>
        <p:sp>
          <p:nvSpPr>
            <p:cNvPr id="1008644"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800" smtClean="0">
                <a:solidFill>
                  <a:srgbClr val="2F1311"/>
                </a:solidFill>
              </a:endParaRPr>
            </a:p>
          </p:txBody>
        </p:sp>
        <p:sp>
          <p:nvSpPr>
            <p:cNvPr id="1008645"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800" smtClean="0">
                <a:solidFill>
                  <a:srgbClr val="2F1311"/>
                </a:solidFill>
              </a:endParaRPr>
            </a:p>
          </p:txBody>
        </p:sp>
        <p:grpSp>
          <p:nvGrpSpPr>
            <p:cNvPr id="1008646" name="Group 6"/>
            <p:cNvGrpSpPr>
              <a:grpSpLocks/>
            </p:cNvGrpSpPr>
            <p:nvPr/>
          </p:nvGrpSpPr>
          <p:grpSpPr bwMode="auto">
            <a:xfrm>
              <a:off x="4944" y="1"/>
              <a:ext cx="816" cy="3974"/>
              <a:chOff x="4944" y="1"/>
              <a:chExt cx="816" cy="3974"/>
            </a:xfrm>
          </p:grpSpPr>
          <p:grpSp>
            <p:nvGrpSpPr>
              <p:cNvPr id="1008647" name="Group 7"/>
              <p:cNvGrpSpPr>
                <a:grpSpLocks/>
              </p:cNvGrpSpPr>
              <p:nvPr userDrawn="1"/>
            </p:nvGrpSpPr>
            <p:grpSpPr bwMode="auto">
              <a:xfrm>
                <a:off x="5280" y="1"/>
                <a:ext cx="480" cy="1430"/>
                <a:chOff x="5280" y="1"/>
                <a:chExt cx="480" cy="1430"/>
              </a:xfrm>
            </p:grpSpPr>
            <p:grpSp>
              <p:nvGrpSpPr>
                <p:cNvPr id="1008648" name="Group 8"/>
                <p:cNvGrpSpPr>
                  <a:grpSpLocks/>
                </p:cNvGrpSpPr>
                <p:nvPr userDrawn="1"/>
              </p:nvGrpSpPr>
              <p:grpSpPr bwMode="auto">
                <a:xfrm rot="-5400000">
                  <a:off x="5484" y="0"/>
                  <a:ext cx="174" cy="176"/>
                  <a:chOff x="1657" y="323"/>
                  <a:chExt cx="1691" cy="2560"/>
                </a:xfrm>
              </p:grpSpPr>
              <p:grpSp>
                <p:nvGrpSpPr>
                  <p:cNvPr id="1008649" name="Group 9"/>
                  <p:cNvGrpSpPr>
                    <a:grpSpLocks/>
                  </p:cNvGrpSpPr>
                  <p:nvPr/>
                </p:nvGrpSpPr>
                <p:grpSpPr bwMode="auto">
                  <a:xfrm>
                    <a:off x="1657" y="323"/>
                    <a:ext cx="1691" cy="2560"/>
                    <a:chOff x="1657" y="323"/>
                    <a:chExt cx="1691" cy="2560"/>
                  </a:xfrm>
                </p:grpSpPr>
                <p:sp>
                  <p:nvSpPr>
                    <p:cNvPr id="1008650"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8651"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grpSp>
              <p:sp>
                <p:nvSpPr>
                  <p:cNvPr id="1008652"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8653"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8654"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8655"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8656"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8657"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grpSp>
            <p:pic>
              <p:nvPicPr>
                <p:cNvPr id="1008658" name="Picture 1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59"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60" name="Picture 2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61" name="Picture 2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62" name="Picture 2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63" name="Picture 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64" name="Picture 2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65" name="Picture 2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08666" name="Group 26"/>
              <p:cNvGrpSpPr>
                <a:grpSpLocks/>
              </p:cNvGrpSpPr>
              <p:nvPr userDrawn="1"/>
            </p:nvGrpSpPr>
            <p:grpSpPr bwMode="auto">
              <a:xfrm>
                <a:off x="4944" y="1008"/>
                <a:ext cx="522" cy="2967"/>
                <a:chOff x="4944" y="1008"/>
                <a:chExt cx="522" cy="2967"/>
              </a:xfrm>
            </p:grpSpPr>
            <p:pic>
              <p:nvPicPr>
                <p:cNvPr id="1008667"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68" name="Picture 2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69" name="Picture 2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70" name="Picture 3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71" name="Picture 3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72" name="Picture 3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73" name="Picture 3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74" name="Picture 3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75" name="Picture 3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76" name="Picture 3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77" name="Picture 3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78" name="Picture 3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79" name="Picture 3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80" name="Picture 4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81" name="Picture 4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82" name="Picture 4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83" name="Picture 4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84" name="Picture 4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8685" name="Picture 4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008686"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8687"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8688"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8689"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8690"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8691"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8692"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8693"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869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800" smtClean="0">
                <a:solidFill>
                  <a:srgbClr val="2F1311"/>
                </a:solidFill>
              </a:endParaRPr>
            </a:p>
          </p:txBody>
        </p:sp>
        <p:sp>
          <p:nvSpPr>
            <p:cNvPr id="1008695"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8696"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kumimoji="1" lang="en-US" altLang="en-US" sz="1800" smtClean="0">
                <a:solidFill>
                  <a:srgbClr val="2F1311"/>
                </a:solidFill>
              </a:endParaRPr>
            </a:p>
          </p:txBody>
        </p:sp>
      </p:grpSp>
      <p:sp>
        <p:nvSpPr>
          <p:cNvPr id="1008697" name="Rectangle 57"/>
          <p:cNvSpPr>
            <a:spLocks noGrp="1" noChangeArrowheads="1"/>
          </p:cNvSpPr>
          <p:nvPr>
            <p:ph type="ctrTitle" sz="quarter"/>
          </p:nvPr>
        </p:nvSpPr>
        <p:spPr>
          <a:xfrm>
            <a:off x="685800" y="1370013"/>
            <a:ext cx="6965950" cy="2057400"/>
          </a:xfrm>
        </p:spPr>
        <p:txBody>
          <a:bodyPr/>
          <a:lstStyle>
            <a:lvl1pPr>
              <a:defRPr/>
            </a:lvl1pPr>
          </a:lstStyle>
          <a:p>
            <a:pPr lvl="0"/>
            <a:r>
              <a:rPr lang="en-US" altLang="en-US" noProof="0" smtClean="0"/>
              <a:t>Click to edit Master title style</a:t>
            </a:r>
          </a:p>
        </p:txBody>
      </p:sp>
      <p:sp>
        <p:nvSpPr>
          <p:cNvPr id="1008698"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pPr lvl="0"/>
            <a:r>
              <a:rPr lang="en-US" altLang="en-US" noProof="0" smtClean="0"/>
              <a:t>Click to edit Master subtitle style</a:t>
            </a:r>
          </a:p>
        </p:txBody>
      </p:sp>
      <p:sp>
        <p:nvSpPr>
          <p:cNvPr id="1008699" name="Rectangle 59"/>
          <p:cNvSpPr>
            <a:spLocks noGrp="1" noChangeArrowheads="1"/>
          </p:cNvSpPr>
          <p:nvPr>
            <p:ph type="dt" sz="quarter" idx="2"/>
          </p:nvPr>
        </p:nvSpPr>
        <p:spPr/>
        <p:txBody>
          <a:bodyPr/>
          <a:lstStyle>
            <a:lvl1pPr>
              <a:defRPr/>
            </a:lvl1pPr>
          </a:lstStyle>
          <a:p>
            <a:endParaRPr lang="en-US" altLang="en-US">
              <a:solidFill>
                <a:srgbClr val="2F1311"/>
              </a:solidFill>
            </a:endParaRPr>
          </a:p>
        </p:txBody>
      </p:sp>
      <p:sp>
        <p:nvSpPr>
          <p:cNvPr id="1008700" name="Rectangle 60"/>
          <p:cNvSpPr>
            <a:spLocks noGrp="1" noChangeArrowheads="1"/>
          </p:cNvSpPr>
          <p:nvPr>
            <p:ph type="ftr" sz="quarter" idx="3"/>
          </p:nvPr>
        </p:nvSpPr>
        <p:spPr/>
        <p:txBody>
          <a:bodyPr/>
          <a:lstStyle>
            <a:lvl1pPr>
              <a:defRPr/>
            </a:lvl1pPr>
          </a:lstStyle>
          <a:p>
            <a:endParaRPr lang="en-US" altLang="en-US">
              <a:solidFill>
                <a:srgbClr val="2F1311"/>
              </a:solidFill>
            </a:endParaRPr>
          </a:p>
        </p:txBody>
      </p:sp>
      <p:sp>
        <p:nvSpPr>
          <p:cNvPr id="1008701" name="Rectangle 61"/>
          <p:cNvSpPr>
            <a:spLocks noGrp="1" noChangeArrowheads="1"/>
          </p:cNvSpPr>
          <p:nvPr>
            <p:ph type="sldNum" sz="quarter" idx="4"/>
          </p:nvPr>
        </p:nvSpPr>
        <p:spPr/>
        <p:txBody>
          <a:bodyPr/>
          <a:lstStyle>
            <a:lvl1pPr>
              <a:defRPr/>
            </a:lvl1pPr>
          </a:lstStyle>
          <a:p>
            <a:fld id="{26CE6448-4E2D-4E77-A692-A70B21EC3EDB}" type="slidenum">
              <a:rPr lang="en-US" altLang="en-US">
                <a:solidFill>
                  <a:srgbClr val="2F1311"/>
                </a:solidFill>
              </a:rPr>
              <a:pPr/>
              <a:t>‹#›</a:t>
            </a:fld>
            <a:endParaRPr lang="en-US" altLang="en-US">
              <a:solidFill>
                <a:srgbClr val="2F1311"/>
              </a:solidFill>
            </a:endParaRPr>
          </a:p>
        </p:txBody>
      </p:sp>
      <p:pic>
        <p:nvPicPr>
          <p:cNvPr id="1008702" name="Picture 62" descr="LObar0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80125"/>
            <a:ext cx="9144000" cy="800100"/>
          </a:xfrm>
          <a:prstGeom prst="rect">
            <a:avLst/>
          </a:prstGeom>
          <a:noFill/>
          <a:extLst>
            <a:ext uri="{909E8E84-426E-40DD-AFC4-6F175D3DCCD1}">
              <a14:hiddenFill xmlns:a14="http://schemas.microsoft.com/office/drawing/2010/main">
                <a:solidFill>
                  <a:srgbClr val="FFFFFF"/>
                </a:solidFill>
              </a14:hiddenFill>
            </a:ext>
          </a:extLst>
        </p:spPr>
      </p:pic>
      <p:sp>
        <p:nvSpPr>
          <p:cNvPr id="1008703" name="Text Box 63"/>
          <p:cNvSpPr txBox="1">
            <a:spLocks noChangeArrowheads="1"/>
          </p:cNvSpPr>
          <p:nvPr userDrawn="1"/>
        </p:nvSpPr>
        <p:spPr bwMode="auto">
          <a:xfrm>
            <a:off x="5130800" y="6356350"/>
            <a:ext cx="3475038" cy="365125"/>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nchor="b"/>
          <a:lstStyle/>
          <a:p>
            <a:pPr algn="r"/>
            <a:r>
              <a:rPr lang="en-US" altLang="en-US" sz="900" smtClean="0">
                <a:solidFill>
                  <a:srgbClr val="C16059"/>
                </a:solidFill>
              </a:rPr>
              <a:t>PowerPoint Presentation by Charlie Cook</a:t>
            </a:r>
            <a:br>
              <a:rPr lang="en-US" altLang="en-US" sz="900" smtClean="0">
                <a:solidFill>
                  <a:srgbClr val="C16059"/>
                </a:solidFill>
              </a:rPr>
            </a:br>
            <a:r>
              <a:rPr lang="en-US" altLang="en-US" sz="900" smtClean="0">
                <a:solidFill>
                  <a:srgbClr val="C16059"/>
                </a:solidFill>
              </a:rPr>
              <a:t>The University of West Alabama</a:t>
            </a:r>
          </a:p>
        </p:txBody>
      </p:sp>
      <p:pic>
        <p:nvPicPr>
          <p:cNvPr id="1008704" name="Picture 64" descr="LObar01"/>
          <p:cNvPicPr>
            <a:picLocks noChangeAspect="1" noChangeArrowheads="1"/>
          </p:cNvPicPr>
          <p:nvPr userDrawn="1"/>
        </p:nvPicPr>
        <p:blipFill>
          <a:blip r:embed="rId5">
            <a:extLst>
              <a:ext uri="{28A0092B-C50C-407E-A947-70E740481C1C}">
                <a14:useLocalDpi xmlns:a14="http://schemas.microsoft.com/office/drawing/2010/main" val="0"/>
              </a:ext>
            </a:extLst>
          </a:blip>
          <a:srcRect l="1010" r="1010"/>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1008705" name="Group 65"/>
          <p:cNvGrpSpPr>
            <a:grpSpLocks/>
          </p:cNvGrpSpPr>
          <p:nvPr userDrawn="1"/>
        </p:nvGrpSpPr>
        <p:grpSpPr bwMode="auto">
          <a:xfrm>
            <a:off x="1463675" y="1106488"/>
            <a:ext cx="6191250" cy="2065337"/>
            <a:chOff x="922" y="697"/>
            <a:chExt cx="3900" cy="1301"/>
          </a:xfrm>
        </p:grpSpPr>
        <p:pic>
          <p:nvPicPr>
            <p:cNvPr id="1008706" name="Picture 66" descr="Title0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22" y="697"/>
              <a:ext cx="3900" cy="1074"/>
            </a:xfrm>
            <a:prstGeom prst="rect">
              <a:avLst/>
            </a:prstGeom>
            <a:noFill/>
            <a:extLst>
              <a:ext uri="{909E8E84-426E-40DD-AFC4-6F175D3DCCD1}">
                <a14:hiddenFill xmlns:a14="http://schemas.microsoft.com/office/drawing/2010/main">
                  <a:solidFill>
                    <a:srgbClr val="FFFFFF"/>
                  </a:solidFill>
                </a14:hiddenFill>
              </a:ext>
            </a:extLst>
          </p:spPr>
        </p:pic>
        <p:pic>
          <p:nvPicPr>
            <p:cNvPr id="1008707" name="Picture 67" descr="Authors0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74" y="1840"/>
              <a:ext cx="2971" cy="1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6875333"/>
      </p:ext>
    </p:extLst>
  </p:cSld>
  <p:clrMapOvr>
    <a:masterClrMapping/>
  </p:clrMapOvr>
  <p:transition>
    <p:random/>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C9AC6EC2-43FE-4790-A990-6256363D5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14547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r>
              <a:rPr lang="en-US" noProof="0" smtClean="0"/>
              <a:t>Click icon to add clip art</a:t>
            </a:r>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1066CBDD-4F8A-445E-B16C-6713900A0B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232508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C66CE04A-A21F-4D96-80E7-9BD0648647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392732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r>
              <a:rPr lang="en-US">
                <a:solidFill>
                  <a:srgbClr val="000000"/>
                </a:solidFill>
              </a:rPr>
              <a:t>13-</a:t>
            </a:r>
            <a:fld id="{36413CE9-EC90-4CC6-A1E1-25A3934C0E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9139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2F1311"/>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2F1311"/>
              </a:solidFill>
            </a:endParaRPr>
          </a:p>
        </p:txBody>
      </p:sp>
      <p:sp>
        <p:nvSpPr>
          <p:cNvPr id="6" name="Slide Number Placeholder 5"/>
          <p:cNvSpPr>
            <a:spLocks noGrp="1"/>
          </p:cNvSpPr>
          <p:nvPr>
            <p:ph type="sldNum" sz="quarter" idx="12"/>
          </p:nvPr>
        </p:nvSpPr>
        <p:spPr/>
        <p:txBody>
          <a:bodyPr/>
          <a:lstStyle>
            <a:lvl1pPr>
              <a:defRPr/>
            </a:lvl1pPr>
          </a:lstStyle>
          <a:p>
            <a:fld id="{6A1F2F9F-67DA-4110-B889-CB126D9C4AC8}" type="slidenum">
              <a:rPr lang="en-US" altLang="en-US">
                <a:solidFill>
                  <a:srgbClr val="2F1311"/>
                </a:solidFill>
              </a:rPr>
              <a:pPr/>
              <a:t>‹#›</a:t>
            </a:fld>
            <a:endParaRPr lang="en-US" altLang="en-US">
              <a:solidFill>
                <a:srgbClr val="2F1311"/>
              </a:solidFill>
            </a:endParaRPr>
          </a:p>
        </p:txBody>
      </p:sp>
    </p:spTree>
    <p:extLst>
      <p:ext uri="{BB962C8B-B14F-4D97-AF65-F5344CB8AC3E}">
        <p14:creationId xmlns:p14="http://schemas.microsoft.com/office/powerpoint/2010/main" val="3232399491"/>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2F1311"/>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2F1311"/>
              </a:solidFill>
            </a:endParaRPr>
          </a:p>
        </p:txBody>
      </p:sp>
      <p:sp>
        <p:nvSpPr>
          <p:cNvPr id="6" name="Slide Number Placeholder 5"/>
          <p:cNvSpPr>
            <a:spLocks noGrp="1"/>
          </p:cNvSpPr>
          <p:nvPr>
            <p:ph type="sldNum" sz="quarter" idx="12"/>
          </p:nvPr>
        </p:nvSpPr>
        <p:spPr/>
        <p:txBody>
          <a:bodyPr/>
          <a:lstStyle>
            <a:lvl1pPr>
              <a:defRPr/>
            </a:lvl1pPr>
          </a:lstStyle>
          <a:p>
            <a:fld id="{A26EEFE7-537F-4113-9885-DE3B81691B5C}" type="slidenum">
              <a:rPr lang="en-US" altLang="en-US">
                <a:solidFill>
                  <a:srgbClr val="2F1311"/>
                </a:solidFill>
              </a:rPr>
              <a:pPr/>
              <a:t>‹#›</a:t>
            </a:fld>
            <a:endParaRPr lang="en-US" altLang="en-US">
              <a:solidFill>
                <a:srgbClr val="2F1311"/>
              </a:solidFill>
            </a:endParaRPr>
          </a:p>
        </p:txBody>
      </p:sp>
    </p:spTree>
    <p:extLst>
      <p:ext uri="{BB962C8B-B14F-4D97-AF65-F5344CB8AC3E}">
        <p14:creationId xmlns:p14="http://schemas.microsoft.com/office/powerpoint/2010/main" val="162078960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charset="0"/>
                <a:ea typeface="+mn-ea"/>
                <a:cs typeface="+mn-cs"/>
              </a:rPr>
              <a:t>© </a:t>
            </a:r>
            <a:r>
              <a:rPr kumimoji="0" lang="en-US" sz="900" b="0" i="0" u="none" strike="noStrike" kern="1200" cap="none" spc="0" normalizeH="0" baseline="0" noProof="0" dirty="0" smtClean="0">
                <a:ln>
                  <a:noFill/>
                </a:ln>
                <a:solidFill>
                  <a:schemeClr val="tx1">
                    <a:lumMod val="50000"/>
                    <a:lumOff val="50000"/>
                  </a:schemeClr>
                </a:solidFill>
                <a:effectLst/>
                <a:uLnTx/>
                <a:uFillTx/>
                <a:latin typeface="Arial" charset="0"/>
                <a:ea typeface="+mn-ea"/>
                <a:cs typeface="+mn-cs"/>
              </a:rPr>
              <a:t>2012 Cengage Learning. All Rights Reserved. May not be copied, scanned, or duplicated, in whole or in part, except for use as permitted in a license distributed with a certain product or service or otherwise on a password-protected website for classroom use.</a:t>
            </a:r>
            <a:endParaRPr kumimoji="0" lang="en-US" sz="900" b="0" i="0" u="none" strike="noStrike" kern="1200" cap="none" spc="0" normalizeH="0" baseline="0" noProof="0" dirty="0">
              <a:ln>
                <a:noFill/>
              </a:ln>
              <a:solidFill>
                <a:schemeClr val="tx1">
                  <a:lumMod val="50000"/>
                  <a:lumOff val="50000"/>
                </a:schemeClr>
              </a:solidFill>
              <a:effectLst/>
              <a:uLnTx/>
              <a:uFillTx/>
              <a:latin typeface="Arial" charset="0"/>
              <a:ea typeface="+mn-ea"/>
              <a:cs typeface="+mn-cs"/>
            </a:endParaRP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charset="0"/>
                <a:ea typeface="+mn-ea"/>
                <a:cs typeface="+mn-cs"/>
              </a:rPr>
              <a:t>© </a:t>
            </a:r>
            <a:r>
              <a:rPr kumimoji="0" lang="en-US" sz="900" b="0" i="0" u="none" strike="noStrike" kern="1200" cap="none" spc="0" normalizeH="0" baseline="0" noProof="0" dirty="0" smtClean="0">
                <a:ln>
                  <a:noFill/>
                </a:ln>
                <a:solidFill>
                  <a:schemeClr val="tx1">
                    <a:lumMod val="50000"/>
                    <a:lumOff val="50000"/>
                  </a:schemeClr>
                </a:solidFill>
                <a:effectLst/>
                <a:uLnTx/>
                <a:uFillTx/>
                <a:latin typeface="Arial" charset="0"/>
                <a:ea typeface="+mn-ea"/>
                <a:cs typeface="+mn-cs"/>
              </a:rPr>
              <a:t>2012 Cengage Learning. All Rights Reserved. May not be copied, scanned, or duplicated, in whole or in part, except for use as permitted in a license distributed with a certain product or service or otherwise on a password-protected website for classroom use.</a:t>
            </a:r>
            <a:endParaRPr kumimoji="0" lang="en-US" sz="900" b="0" i="0" u="none" strike="noStrike" kern="1200" cap="none" spc="0" normalizeH="0" baseline="0" noProof="0" dirty="0">
              <a:ln>
                <a:noFill/>
              </a:ln>
              <a:solidFill>
                <a:schemeClr val="tx1">
                  <a:lumMod val="50000"/>
                  <a:lumOff val="50000"/>
                </a:schemeClr>
              </a:solidFill>
              <a:effectLst/>
              <a:uLnTx/>
              <a:uFillTx/>
              <a:latin typeface="Arial" charset="0"/>
              <a:ea typeface="+mn-ea"/>
              <a:cs typeface="+mn-cs"/>
            </a:endParaRP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2F1311"/>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2F1311"/>
              </a:solidFill>
            </a:endParaRPr>
          </a:p>
        </p:txBody>
      </p:sp>
      <p:sp>
        <p:nvSpPr>
          <p:cNvPr id="7" name="Slide Number Placeholder 6"/>
          <p:cNvSpPr>
            <a:spLocks noGrp="1"/>
          </p:cNvSpPr>
          <p:nvPr>
            <p:ph type="sldNum" sz="quarter" idx="12"/>
          </p:nvPr>
        </p:nvSpPr>
        <p:spPr/>
        <p:txBody>
          <a:bodyPr/>
          <a:lstStyle>
            <a:lvl1pPr>
              <a:defRPr/>
            </a:lvl1pPr>
          </a:lstStyle>
          <a:p>
            <a:fld id="{B20BD8B1-031B-4245-9670-F0AA0800BEB8}" type="slidenum">
              <a:rPr lang="en-US" altLang="en-US">
                <a:solidFill>
                  <a:srgbClr val="2F1311"/>
                </a:solidFill>
              </a:rPr>
              <a:pPr/>
              <a:t>‹#›</a:t>
            </a:fld>
            <a:endParaRPr lang="en-US" altLang="en-US">
              <a:solidFill>
                <a:srgbClr val="2F1311"/>
              </a:solidFill>
            </a:endParaRPr>
          </a:p>
        </p:txBody>
      </p:sp>
    </p:spTree>
    <p:extLst>
      <p:ext uri="{BB962C8B-B14F-4D97-AF65-F5344CB8AC3E}">
        <p14:creationId xmlns:p14="http://schemas.microsoft.com/office/powerpoint/2010/main" val="199352193"/>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2F1311"/>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2F1311"/>
              </a:solidFill>
            </a:endParaRPr>
          </a:p>
        </p:txBody>
      </p:sp>
      <p:sp>
        <p:nvSpPr>
          <p:cNvPr id="9" name="Slide Number Placeholder 8"/>
          <p:cNvSpPr>
            <a:spLocks noGrp="1"/>
          </p:cNvSpPr>
          <p:nvPr>
            <p:ph type="sldNum" sz="quarter" idx="12"/>
          </p:nvPr>
        </p:nvSpPr>
        <p:spPr/>
        <p:txBody>
          <a:bodyPr/>
          <a:lstStyle>
            <a:lvl1pPr>
              <a:defRPr/>
            </a:lvl1pPr>
          </a:lstStyle>
          <a:p>
            <a:fld id="{95890ACB-B549-4EC9-8F62-87AAC7D01867}" type="slidenum">
              <a:rPr lang="en-US" altLang="en-US">
                <a:solidFill>
                  <a:srgbClr val="2F1311"/>
                </a:solidFill>
              </a:rPr>
              <a:pPr/>
              <a:t>‹#›</a:t>
            </a:fld>
            <a:endParaRPr lang="en-US" altLang="en-US">
              <a:solidFill>
                <a:srgbClr val="2F1311"/>
              </a:solidFill>
            </a:endParaRPr>
          </a:p>
        </p:txBody>
      </p:sp>
    </p:spTree>
    <p:extLst>
      <p:ext uri="{BB962C8B-B14F-4D97-AF65-F5344CB8AC3E}">
        <p14:creationId xmlns:p14="http://schemas.microsoft.com/office/powerpoint/2010/main" val="2742155819"/>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2F1311"/>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2F1311"/>
              </a:solidFill>
            </a:endParaRPr>
          </a:p>
        </p:txBody>
      </p:sp>
      <p:sp>
        <p:nvSpPr>
          <p:cNvPr id="5" name="Slide Number Placeholder 4"/>
          <p:cNvSpPr>
            <a:spLocks noGrp="1"/>
          </p:cNvSpPr>
          <p:nvPr>
            <p:ph type="sldNum" sz="quarter" idx="12"/>
          </p:nvPr>
        </p:nvSpPr>
        <p:spPr/>
        <p:txBody>
          <a:bodyPr/>
          <a:lstStyle>
            <a:lvl1pPr>
              <a:defRPr/>
            </a:lvl1pPr>
          </a:lstStyle>
          <a:p>
            <a:fld id="{3FC4FA93-1D06-4617-A13C-D9F19A88C73C}" type="slidenum">
              <a:rPr lang="en-US" altLang="en-US">
                <a:solidFill>
                  <a:srgbClr val="2F1311"/>
                </a:solidFill>
              </a:rPr>
              <a:pPr/>
              <a:t>‹#›</a:t>
            </a:fld>
            <a:endParaRPr lang="en-US" altLang="en-US">
              <a:solidFill>
                <a:srgbClr val="2F1311"/>
              </a:solidFill>
            </a:endParaRPr>
          </a:p>
        </p:txBody>
      </p:sp>
    </p:spTree>
    <p:extLst>
      <p:ext uri="{BB962C8B-B14F-4D97-AF65-F5344CB8AC3E}">
        <p14:creationId xmlns:p14="http://schemas.microsoft.com/office/powerpoint/2010/main" val="3797265625"/>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2F1311"/>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2F1311"/>
              </a:solidFill>
            </a:endParaRPr>
          </a:p>
        </p:txBody>
      </p:sp>
      <p:sp>
        <p:nvSpPr>
          <p:cNvPr id="4" name="Slide Number Placeholder 3"/>
          <p:cNvSpPr>
            <a:spLocks noGrp="1"/>
          </p:cNvSpPr>
          <p:nvPr>
            <p:ph type="sldNum" sz="quarter" idx="12"/>
          </p:nvPr>
        </p:nvSpPr>
        <p:spPr/>
        <p:txBody>
          <a:bodyPr/>
          <a:lstStyle>
            <a:lvl1pPr>
              <a:defRPr/>
            </a:lvl1pPr>
          </a:lstStyle>
          <a:p>
            <a:fld id="{1B818C12-4AF2-4892-99BC-2BB1B055AC0A}" type="slidenum">
              <a:rPr lang="en-US" altLang="en-US">
                <a:solidFill>
                  <a:srgbClr val="2F1311"/>
                </a:solidFill>
              </a:rPr>
              <a:pPr/>
              <a:t>‹#›</a:t>
            </a:fld>
            <a:endParaRPr lang="en-US" altLang="en-US">
              <a:solidFill>
                <a:srgbClr val="2F1311"/>
              </a:solidFill>
            </a:endParaRPr>
          </a:p>
        </p:txBody>
      </p:sp>
    </p:spTree>
    <p:extLst>
      <p:ext uri="{BB962C8B-B14F-4D97-AF65-F5344CB8AC3E}">
        <p14:creationId xmlns:p14="http://schemas.microsoft.com/office/powerpoint/2010/main" val="3544955617"/>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2F1311"/>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2F1311"/>
              </a:solidFill>
            </a:endParaRPr>
          </a:p>
        </p:txBody>
      </p:sp>
      <p:sp>
        <p:nvSpPr>
          <p:cNvPr id="7" name="Slide Number Placeholder 6"/>
          <p:cNvSpPr>
            <a:spLocks noGrp="1"/>
          </p:cNvSpPr>
          <p:nvPr>
            <p:ph type="sldNum" sz="quarter" idx="12"/>
          </p:nvPr>
        </p:nvSpPr>
        <p:spPr/>
        <p:txBody>
          <a:bodyPr/>
          <a:lstStyle>
            <a:lvl1pPr>
              <a:defRPr/>
            </a:lvl1pPr>
          </a:lstStyle>
          <a:p>
            <a:fld id="{03335571-1C92-4C4F-AD91-D68D9B94D864}" type="slidenum">
              <a:rPr lang="en-US" altLang="en-US">
                <a:solidFill>
                  <a:srgbClr val="2F1311"/>
                </a:solidFill>
              </a:rPr>
              <a:pPr/>
              <a:t>‹#›</a:t>
            </a:fld>
            <a:endParaRPr lang="en-US" altLang="en-US">
              <a:solidFill>
                <a:srgbClr val="2F1311"/>
              </a:solidFill>
            </a:endParaRPr>
          </a:p>
        </p:txBody>
      </p:sp>
    </p:spTree>
    <p:extLst>
      <p:ext uri="{BB962C8B-B14F-4D97-AF65-F5344CB8AC3E}">
        <p14:creationId xmlns:p14="http://schemas.microsoft.com/office/powerpoint/2010/main" val="3864675281"/>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2F1311"/>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2F1311"/>
              </a:solidFill>
            </a:endParaRPr>
          </a:p>
        </p:txBody>
      </p:sp>
      <p:sp>
        <p:nvSpPr>
          <p:cNvPr id="7" name="Slide Number Placeholder 6"/>
          <p:cNvSpPr>
            <a:spLocks noGrp="1"/>
          </p:cNvSpPr>
          <p:nvPr>
            <p:ph type="sldNum" sz="quarter" idx="12"/>
          </p:nvPr>
        </p:nvSpPr>
        <p:spPr/>
        <p:txBody>
          <a:bodyPr/>
          <a:lstStyle>
            <a:lvl1pPr>
              <a:defRPr/>
            </a:lvl1pPr>
          </a:lstStyle>
          <a:p>
            <a:fld id="{BD3B70C4-078E-4347-B57A-8B53613ECDB0}" type="slidenum">
              <a:rPr lang="en-US" altLang="en-US">
                <a:solidFill>
                  <a:srgbClr val="2F1311"/>
                </a:solidFill>
              </a:rPr>
              <a:pPr/>
              <a:t>‹#›</a:t>
            </a:fld>
            <a:endParaRPr lang="en-US" altLang="en-US">
              <a:solidFill>
                <a:srgbClr val="2F1311"/>
              </a:solidFill>
            </a:endParaRPr>
          </a:p>
        </p:txBody>
      </p:sp>
    </p:spTree>
    <p:extLst>
      <p:ext uri="{BB962C8B-B14F-4D97-AF65-F5344CB8AC3E}">
        <p14:creationId xmlns:p14="http://schemas.microsoft.com/office/powerpoint/2010/main" val="4040709472"/>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2F1311"/>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2F1311"/>
              </a:solidFill>
            </a:endParaRPr>
          </a:p>
        </p:txBody>
      </p:sp>
      <p:sp>
        <p:nvSpPr>
          <p:cNvPr id="6" name="Slide Number Placeholder 5"/>
          <p:cNvSpPr>
            <a:spLocks noGrp="1"/>
          </p:cNvSpPr>
          <p:nvPr>
            <p:ph type="sldNum" sz="quarter" idx="12"/>
          </p:nvPr>
        </p:nvSpPr>
        <p:spPr/>
        <p:txBody>
          <a:bodyPr/>
          <a:lstStyle>
            <a:lvl1pPr>
              <a:defRPr/>
            </a:lvl1pPr>
          </a:lstStyle>
          <a:p>
            <a:fld id="{7EA69785-652B-4372-9811-23FDB28EB2AD}" type="slidenum">
              <a:rPr lang="en-US" altLang="en-US">
                <a:solidFill>
                  <a:srgbClr val="2F1311"/>
                </a:solidFill>
              </a:rPr>
              <a:pPr/>
              <a:t>‹#›</a:t>
            </a:fld>
            <a:endParaRPr lang="en-US" altLang="en-US">
              <a:solidFill>
                <a:srgbClr val="2F1311"/>
              </a:solidFill>
            </a:endParaRPr>
          </a:p>
        </p:txBody>
      </p:sp>
    </p:spTree>
    <p:extLst>
      <p:ext uri="{BB962C8B-B14F-4D97-AF65-F5344CB8AC3E}">
        <p14:creationId xmlns:p14="http://schemas.microsoft.com/office/powerpoint/2010/main" val="450753781"/>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2F1311"/>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2F1311"/>
              </a:solidFill>
            </a:endParaRPr>
          </a:p>
        </p:txBody>
      </p:sp>
      <p:sp>
        <p:nvSpPr>
          <p:cNvPr id="6" name="Slide Number Placeholder 5"/>
          <p:cNvSpPr>
            <a:spLocks noGrp="1"/>
          </p:cNvSpPr>
          <p:nvPr>
            <p:ph type="sldNum" sz="quarter" idx="12"/>
          </p:nvPr>
        </p:nvSpPr>
        <p:spPr/>
        <p:txBody>
          <a:bodyPr/>
          <a:lstStyle>
            <a:lvl1pPr>
              <a:defRPr/>
            </a:lvl1pPr>
          </a:lstStyle>
          <a:p>
            <a:fld id="{B9212F20-A224-4E2F-AA53-8F8300814748}" type="slidenum">
              <a:rPr lang="en-US" altLang="en-US">
                <a:solidFill>
                  <a:srgbClr val="2F1311"/>
                </a:solidFill>
              </a:rPr>
              <a:pPr/>
              <a:t>‹#›</a:t>
            </a:fld>
            <a:endParaRPr lang="en-US" altLang="en-US">
              <a:solidFill>
                <a:srgbClr val="2F1311"/>
              </a:solidFill>
            </a:endParaRPr>
          </a:p>
        </p:txBody>
      </p:sp>
    </p:spTree>
    <p:extLst>
      <p:ext uri="{BB962C8B-B14F-4D97-AF65-F5344CB8AC3E}">
        <p14:creationId xmlns:p14="http://schemas.microsoft.com/office/powerpoint/2010/main" val="2583966297"/>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1713884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4931106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727419756"/>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996B5C-1902-42F2-AD7F-8495EBC99CF5}" type="datetimeFigureOut">
              <a:rPr lang="en-US" smtClean="0">
                <a:solidFill>
                  <a:prstClr val="white"/>
                </a:solidFill>
              </a:rPr>
              <a:pPr/>
              <a:t>12/5/2013</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EE892-6ACE-45BD-8797-8BA4202798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60163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52046625"/>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949911456"/>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91483157"/>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996B5C-1902-42F2-AD7F-8495EBC99CF5}" type="datetimeFigureOut">
              <a:rPr lang="en-US" smtClean="0">
                <a:solidFill>
                  <a:prstClr val="white"/>
                </a:solidFill>
              </a:rPr>
              <a:pPr/>
              <a:t>12/5/2013</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EE892-6ACE-45BD-8797-8BA4202798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87322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0485428"/>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407975038"/>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26533865"/>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996B5C-1902-42F2-AD7F-8495EBC99CF5}" type="datetimeFigureOut">
              <a:rPr lang="en-US" smtClean="0">
                <a:solidFill>
                  <a:prstClr val="white"/>
                </a:solidFill>
              </a:rPr>
              <a:pPr/>
              <a:t>12/5/2013</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EE892-6ACE-45BD-8797-8BA4202798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8514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996B5C-1902-42F2-AD7F-8495EBC99CF5}" type="datetimeFigureOut">
              <a:rPr lang="en-US" smtClean="0">
                <a:solidFill>
                  <a:prstClr val="white"/>
                </a:solidFill>
              </a:rPr>
              <a:pPr/>
              <a:t>12/5/2013</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EE892-6ACE-45BD-8797-8BA4202798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923413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9591046"/>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090004281"/>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174853870"/>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93333494"/>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29437720"/>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524507642"/>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3656329"/>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45669905"/>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522571374"/>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3573871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206"/>
          <p:cNvSpPr txBox="1">
            <a:spLocks noChangeArrowheads="1"/>
          </p:cNvSpPr>
          <p:nvPr userDrawn="1"/>
        </p:nvSpPr>
        <p:spPr bwMode="auto">
          <a:xfrm>
            <a:off x="6446838" y="6492875"/>
            <a:ext cx="2378075" cy="319088"/>
          </a:xfrm>
          <a:prstGeom prst="rect">
            <a:avLst/>
          </a:prstGeom>
          <a:noFill/>
          <a:ln w="9525" algn="ctr">
            <a:noFill/>
            <a:miter lim="800000"/>
            <a:headEnd/>
            <a:tailEnd/>
          </a:ln>
          <a:effectLst>
            <a:outerShdw dist="17971" dir="2686744" algn="ctr" rotWithShape="0">
              <a:srgbClr val="000000"/>
            </a:outerShdw>
          </a:effectLst>
        </p:spPr>
        <p:txBody>
          <a:bodyPr anchor="b"/>
          <a:lstStyle/>
          <a:p>
            <a:pPr algn="r">
              <a:spcBef>
                <a:spcPct val="20000"/>
              </a:spcBef>
              <a:defRPr/>
            </a:pPr>
            <a:r>
              <a:rPr lang="en-US" sz="900" dirty="0">
                <a:solidFill>
                  <a:srgbClr val="FFFFFF"/>
                </a:solidFill>
              </a:rPr>
              <a:t>PowerPoint Presentation by Charlie Cook</a:t>
            </a:r>
            <a:br>
              <a:rPr lang="en-US" sz="900" dirty="0">
                <a:solidFill>
                  <a:srgbClr val="FFFFFF"/>
                </a:solidFill>
              </a:rPr>
            </a:br>
            <a:r>
              <a:rPr lang="en-US" sz="900" dirty="0">
                <a:solidFill>
                  <a:srgbClr val="FFFFFF"/>
                </a:solidFill>
              </a:rPr>
              <a:t>The University of West Alabama</a:t>
            </a:r>
          </a:p>
        </p:txBody>
      </p:sp>
      <p:sp>
        <p:nvSpPr>
          <p:cNvPr id="3" name="Text Box 207"/>
          <p:cNvSpPr txBox="1">
            <a:spLocks noChangeArrowheads="1"/>
          </p:cNvSpPr>
          <p:nvPr userDrawn="1"/>
        </p:nvSpPr>
        <p:spPr bwMode="auto">
          <a:xfrm>
            <a:off x="4479925" y="2586038"/>
            <a:ext cx="4572000" cy="2214562"/>
          </a:xfrm>
          <a:prstGeom prst="rect">
            <a:avLst/>
          </a:prstGeom>
          <a:noFill/>
          <a:ln w="9525">
            <a:noFill/>
            <a:miter lim="800000"/>
            <a:headEnd/>
            <a:tailEnd/>
          </a:ln>
          <a:effectLst>
            <a:outerShdw dist="35921" dir="2700000" algn="ctr" rotWithShape="0">
              <a:srgbClr val="292929">
                <a:alpha val="50000"/>
              </a:srgbClr>
            </a:outerShdw>
          </a:effectLst>
        </p:spPr>
        <p:txBody>
          <a:bodyPr>
            <a:spAutoFit/>
          </a:bodyPr>
          <a:lstStyle/>
          <a:p>
            <a:pPr>
              <a:spcBef>
                <a:spcPct val="20000"/>
              </a:spcBef>
              <a:defRPr/>
            </a:pPr>
            <a:r>
              <a:rPr lang="en-US" sz="2400" b="1" dirty="0">
                <a:solidFill>
                  <a:srgbClr val="FFFF99"/>
                </a:solidFill>
              </a:rPr>
              <a:t>Chapter 14</a:t>
            </a:r>
          </a:p>
          <a:p>
            <a:pPr>
              <a:spcBef>
                <a:spcPct val="20000"/>
              </a:spcBef>
              <a:defRPr/>
            </a:pPr>
            <a:r>
              <a:rPr lang="en-US" sz="3600" dirty="0">
                <a:solidFill>
                  <a:srgbClr val="FFFFFF"/>
                </a:solidFill>
              </a:rPr>
              <a:t>Ethics, Justice, </a:t>
            </a:r>
            <a:br>
              <a:rPr lang="en-US" sz="3600" dirty="0">
                <a:solidFill>
                  <a:srgbClr val="FFFFFF"/>
                </a:solidFill>
              </a:rPr>
            </a:br>
            <a:r>
              <a:rPr lang="en-US" sz="3600" dirty="0">
                <a:solidFill>
                  <a:srgbClr val="FFFFFF"/>
                </a:solidFill>
              </a:rPr>
              <a:t>and Fair Treatment </a:t>
            </a:r>
            <a:br>
              <a:rPr lang="en-US" sz="3600" dirty="0">
                <a:solidFill>
                  <a:srgbClr val="FFFFFF"/>
                </a:solidFill>
              </a:rPr>
            </a:br>
            <a:r>
              <a:rPr lang="en-US" sz="3600" dirty="0">
                <a:solidFill>
                  <a:srgbClr val="FFFFFF"/>
                </a:solidFill>
              </a:rPr>
              <a:t>in HR Management</a:t>
            </a:r>
          </a:p>
        </p:txBody>
      </p:sp>
      <p:sp>
        <p:nvSpPr>
          <p:cNvPr id="4" name="Text Box 208"/>
          <p:cNvSpPr txBox="1">
            <a:spLocks noChangeArrowheads="1"/>
          </p:cNvSpPr>
          <p:nvPr userDrawn="1"/>
        </p:nvSpPr>
        <p:spPr bwMode="auto">
          <a:xfrm>
            <a:off x="6035675" y="6019800"/>
            <a:ext cx="2792413" cy="274638"/>
          </a:xfrm>
          <a:prstGeom prst="rect">
            <a:avLst/>
          </a:prstGeom>
          <a:noFill/>
          <a:ln w="9525">
            <a:noFill/>
            <a:miter lim="800000"/>
            <a:headEnd/>
            <a:tailEnd/>
          </a:ln>
          <a:effectLst>
            <a:outerShdw dist="17961" dir="2700000" algn="ctr" rotWithShape="0">
              <a:srgbClr val="000000"/>
            </a:outerShdw>
          </a:effectLst>
        </p:spPr>
        <p:txBody>
          <a:bodyPr>
            <a:spAutoFit/>
          </a:bodyPr>
          <a:lstStyle/>
          <a:p>
            <a:pPr algn="r">
              <a:spcBef>
                <a:spcPct val="50000"/>
              </a:spcBef>
              <a:defRPr/>
            </a:pPr>
            <a:r>
              <a:rPr lang="en-US" sz="1200" b="1" dirty="0">
                <a:solidFill>
                  <a:srgbClr val="FFFFFF"/>
                </a:solidFill>
              </a:rPr>
              <a:t>Part Five  |  Employee Relations</a:t>
            </a:r>
          </a:p>
        </p:txBody>
      </p:sp>
      <p:sp>
        <p:nvSpPr>
          <p:cNvPr id="5" name="Rectangle 205"/>
          <p:cNvSpPr>
            <a:spLocks noGrp="1" noChangeArrowheads="1"/>
          </p:cNvSpPr>
          <p:nvPr>
            <p:ph type="ftr" sz="quarter" idx="10"/>
          </p:nvPr>
        </p:nvSpPr>
        <p:spPr>
          <a:xfrm>
            <a:off x="182563" y="6492875"/>
            <a:ext cx="2378075" cy="319088"/>
          </a:xfrm>
          <a:ln algn="ctr"/>
          <a:effectLst>
            <a:outerShdw dist="17971" dir="2686744" algn="ctr" rotWithShape="0">
              <a:srgbClr val="000000"/>
            </a:outerShdw>
          </a:effectLst>
        </p:spPr>
        <p:txBody>
          <a:bodyPr lIns="91440" rIns="91440"/>
          <a:lstStyle>
            <a:lvl1pPr>
              <a:spcBef>
                <a:spcPct val="20000"/>
              </a:spcBef>
              <a:defRPr b="0">
                <a:solidFill>
                  <a:schemeClr val="bg1"/>
                </a:solidFill>
              </a:defRPr>
            </a:lvl1pPr>
          </a:lstStyle>
          <a:p>
            <a:pPr>
              <a:defRPr/>
            </a:pPr>
            <a:r>
              <a:rPr lang="en-US">
                <a:solidFill>
                  <a:srgbClr val="FFFFFF"/>
                </a:solidFill>
              </a:rPr>
              <a:t>Copyright © 2011 Pearson Education, Inc. publishing as Prentice Hall</a:t>
            </a:r>
          </a:p>
        </p:txBody>
      </p:sp>
    </p:spTree>
    <p:extLst>
      <p:ext uri="{BB962C8B-B14F-4D97-AF65-F5344CB8AC3E}">
        <p14:creationId xmlns:p14="http://schemas.microsoft.com/office/powerpoint/2010/main" val="619989407"/>
      </p:ext>
    </p:extLst>
  </p:cSld>
  <p:clrMapOvr>
    <a:masterClrMapping/>
  </p:clrMapOvr>
  <p:transition>
    <p:random/>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233725369"/>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3175535"/>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96296296"/>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955036565"/>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192319745"/>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smtClean="0">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
        <p:nvSpPr>
          <p:cNvPr id="108546"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10854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8DEEC12A-3F00-4F9D-8744-0BBCB5BCC00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2527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CFD9C5-BE81-414C-9F41-64672485BD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44640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BF12E0-DEE8-4376-B606-BEBA0763545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85014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BE40E5-0B6B-4FEA-B90F-80FC67852C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54267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C4FF470-3CDE-42C9-9E11-20BDBFB4E31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5797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14–</a:t>
            </a:r>
            <a:fld id="{3C27C8E8-BE65-4EF5-9832-AE0450982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9601492"/>
      </p:ext>
    </p:extLst>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63F6B6-6B9D-424B-BE99-6BA62A7AC5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912690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9302B8-BDBF-4E85-959F-D3FE292B031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21693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38C6BE-7869-4C75-9EBD-017FA67696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862477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ADE8AE-2F4C-4248-A957-0D2ADBF702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580170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2AC7E2-8849-4C38-A7DE-A0F3985EF45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24327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5FE7C6-2731-4582-9C28-A2C4D71C7F6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500546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0562186"/>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229920242"/>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986954326"/>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996B5C-1902-42F2-AD7F-8495EBC99CF5}" type="datetimeFigureOut">
              <a:rPr lang="en-US" smtClean="0">
                <a:solidFill>
                  <a:prstClr val="white"/>
                </a:solidFill>
              </a:rPr>
              <a:pPr/>
              <a:t>12/5/2013</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EE892-6ACE-45BD-8797-8BA4202798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7881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14–</a:t>
            </a:r>
            <a:fld id="{3E98BC41-8DD6-4143-9E31-23E3B98353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38055"/>
      </p:ext>
    </p:extLst>
  </p:cSld>
  <p:clrMapOvr>
    <a:masterClrMapping/>
  </p:clrMapOvr>
  <p:transition>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43632387"/>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166273866"/>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530626757"/>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996B5C-1902-42F2-AD7F-8495EBC99CF5}" type="datetimeFigureOut">
              <a:rPr lang="en-US" smtClean="0">
                <a:solidFill>
                  <a:prstClr val="white"/>
                </a:solidFill>
              </a:rPr>
              <a:pPr/>
              <a:t>12/5/2013</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EE892-6ACE-45BD-8797-8BA4202798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777169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1971700"/>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01898307"/>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70141204"/>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996B5C-1902-42F2-AD7F-8495EBC99CF5}" type="datetimeFigureOut">
              <a:rPr lang="en-US" smtClean="0">
                <a:solidFill>
                  <a:prstClr val="white"/>
                </a:solidFill>
              </a:rPr>
              <a:pPr/>
              <a:t>12/5/2013</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EE892-6ACE-45BD-8797-8BA4202798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802072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0246329"/>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7541871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5463" y="1050925"/>
            <a:ext cx="39751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050925"/>
            <a:ext cx="39751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14–</a:t>
            </a:r>
            <a:fld id="{C8BB1F3E-D6A6-42CB-8F8E-62D69BFC5E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3963630"/>
      </p:ext>
    </p:extLst>
  </p:cSld>
  <p:clrMapOvr>
    <a:masterClrMapping/>
  </p:clrMapOvr>
  <p:transition>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739563295"/>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996B5C-1902-42F2-AD7F-8495EBC99CF5}" type="datetimeFigureOut">
              <a:rPr lang="en-US" smtClean="0">
                <a:solidFill>
                  <a:prstClr val="white"/>
                </a:solidFill>
              </a:rPr>
              <a:pPr/>
              <a:t>12/5/2013</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EE892-6ACE-45BD-8797-8BA4202798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056252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59993307"/>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235269601"/>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436467754"/>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996B5C-1902-42F2-AD7F-8495EBC99CF5}" type="datetimeFigureOut">
              <a:rPr lang="en-US" smtClean="0">
                <a:solidFill>
                  <a:prstClr val="white"/>
                </a:solidFill>
              </a:rPr>
              <a:pPr/>
              <a:t>12/5/2013</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EE892-6ACE-45BD-8797-8BA4202798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551030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38820893"/>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26383431"/>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670267296"/>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996B5C-1902-42F2-AD7F-8495EBC99CF5}" type="datetimeFigureOut">
              <a:rPr lang="en-US" smtClean="0">
                <a:solidFill>
                  <a:prstClr val="white"/>
                </a:solidFill>
              </a:rPr>
              <a:pPr/>
              <a:t>12/5/2013</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EE892-6ACE-45BD-8797-8BA4202798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6239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solidFill>
                  <a:srgbClr val="000000"/>
                </a:solidFill>
              </a:rPr>
              <a:t>Copyright © 2011 Pearson Education, Inc. publishing as Prentice Hall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solidFill>
                  <a:srgbClr val="000000"/>
                </a:solidFill>
              </a:rPr>
              <a:t>14–</a:t>
            </a:r>
            <a:fld id="{2FB866AA-007C-4E84-8E32-3472B465AB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87253"/>
      </p:ext>
    </p:extLst>
  </p:cSld>
  <p:clrMapOvr>
    <a:masterClrMapping/>
  </p:clrMapOvr>
  <p:transition>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9496527"/>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188889038"/>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996610765"/>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996B5C-1902-42F2-AD7F-8495EBC99CF5}" type="datetimeFigureOut">
              <a:rPr lang="en-US" smtClean="0">
                <a:solidFill>
                  <a:prstClr val="white"/>
                </a:solidFill>
              </a:rPr>
              <a:pPr/>
              <a:t>12/5/2013</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06EE892-6ACE-45BD-8797-8BA4202798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319340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22733334"/>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78718639"/>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342"/>
            <a:ext cx="9144000" cy="1143000"/>
          </a:xfrm>
        </p:spPr>
        <p:txBody>
          <a:bodyPr>
            <a:normAutofit/>
          </a:bodyPr>
          <a:lstStyle>
            <a:lvl1pPr>
              <a:defRPr sz="2800">
                <a:latin typeface="Arial Black" pitchFamily="34" charset="0"/>
              </a:defRPr>
            </a:lvl1pPr>
          </a:lstStyle>
          <a:p>
            <a:r>
              <a:rPr lang="en-US" dirty="0" smtClean="0"/>
              <a:t>Chapter Objectives</a:t>
            </a:r>
            <a:br>
              <a:rPr lang="en-US" dirty="0" smtClean="0"/>
            </a:br>
            <a:r>
              <a:rPr lang="en-US" sz="1600" dirty="0" smtClean="0">
                <a:solidFill>
                  <a:schemeClr val="bg1"/>
                </a:solidFill>
              </a:rPr>
              <a:t> After studying this chapter, you should be able to</a:t>
            </a:r>
            <a:endParaRPr lang="en-US" dirty="0"/>
          </a:p>
        </p:txBody>
      </p:sp>
      <p:sp>
        <p:nvSpPr>
          <p:cNvPr id="4" name="Rectangle 3"/>
          <p:cNvSpPr/>
          <p:nvPr/>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0"/>
          </p:nvPr>
        </p:nvSpPr>
        <p:spPr>
          <a:xfrm>
            <a:off x="2103147" y="1692275"/>
            <a:ext cx="6675438" cy="4205288"/>
          </a:xfrm>
        </p:spPr>
        <p:txBody>
          <a:bodyPr/>
          <a:lstStyle>
            <a:lvl1pPr marL="0" indent="0">
              <a:spcBef>
                <a:spcPts val="0"/>
              </a:spcBef>
              <a:spcAft>
                <a:spcPts val="0"/>
              </a:spcAft>
              <a:buNone/>
              <a:defRPr sz="1800" b="1">
                <a:latin typeface="Arial" pitchFamily="34" charset="0"/>
                <a:cs typeface="Arial" pitchFamily="34" charset="0"/>
              </a:defRPr>
            </a:lvl1pPr>
            <a:lvl2pPr>
              <a:buNone/>
              <a:defRPr sz="1600" b="1">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65806" y="1508781"/>
            <a:ext cx="1463024" cy="4846268"/>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944486918"/>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511175" y="6354763"/>
            <a:ext cx="4038600" cy="366712"/>
          </a:xfrm>
          <a:prstGeom prst="rect">
            <a:avLst/>
          </a:prstGeom>
          <a:ln/>
        </p:spPr>
        <p:txBody>
          <a:bodyPr/>
          <a:lstStyle>
            <a:lvl1pPr>
              <a:defRPr/>
            </a:lvl1pPr>
          </a:lstStyle>
          <a:p>
            <a:pPr>
              <a:defRPr/>
            </a:pPr>
            <a:r>
              <a:rPr lang="en-US">
                <a:solidFill>
                  <a:srgbClr val="000000"/>
                </a:solidFill>
              </a:rPr>
              <a:t>Copyright © 2011 Pearson Education, Inc. publishing as Prentice Hall</a:t>
            </a:r>
          </a:p>
        </p:txBody>
      </p:sp>
      <p:sp>
        <p:nvSpPr>
          <p:cNvPr id="3" name="Rectangle 5"/>
          <p:cNvSpPr>
            <a:spLocks noGrp="1" noChangeArrowheads="1"/>
          </p:cNvSpPr>
          <p:nvPr>
            <p:ph type="sldNum" sz="quarter" idx="11"/>
          </p:nvPr>
        </p:nvSpPr>
        <p:spPr>
          <a:xfrm>
            <a:off x="6400800" y="6354763"/>
            <a:ext cx="2209800" cy="366712"/>
          </a:xfrm>
          <a:prstGeom prst="rect">
            <a:avLst/>
          </a:prstGeom>
          <a:ln/>
        </p:spPr>
        <p:txBody>
          <a:bodyPr/>
          <a:lstStyle>
            <a:lvl1pPr>
              <a:defRPr/>
            </a:lvl1pPr>
          </a:lstStyle>
          <a:p>
            <a:pPr>
              <a:defRPr/>
            </a:pPr>
            <a:r>
              <a:rPr lang="en-US">
                <a:solidFill>
                  <a:srgbClr val="000000"/>
                </a:solidFill>
              </a:rPr>
              <a:t>14–</a:t>
            </a:r>
            <a:fld id="{3CFB441E-B282-4C2D-8107-D129F024B7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2036976"/>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822911" y="274342"/>
            <a:ext cx="8229600" cy="960122"/>
          </a:xfrm>
        </p:spPr>
        <p:txBody>
          <a:bodyPr>
            <a:normAutofit/>
          </a:bodyPr>
          <a:lstStyle>
            <a:lvl1pPr algn="l">
              <a:lnSpc>
                <a:spcPct val="90000"/>
              </a:lnSpc>
              <a:defRPr sz="2400">
                <a:effectLst>
                  <a:outerShdw blurRad="50800" dist="38100" dir="2700000" algn="tl" rotWithShape="0">
                    <a:prstClr val="black">
                      <a:alpha val="17000"/>
                    </a:prstClr>
                  </a:outerShdw>
                </a:effectLst>
                <a:latin typeface="Arial Black"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457244" y="1600220"/>
            <a:ext cx="8320949" cy="4297633"/>
          </a:xfrm>
          <a:effectLst/>
        </p:spPr>
        <p:txBody>
          <a:bodyPr/>
          <a:lstStyle>
            <a:lvl1pPr>
              <a:lnSpc>
                <a:spcPct val="90000"/>
              </a:lnSpc>
              <a:spcBef>
                <a:spcPts val="0"/>
              </a:spcBef>
              <a:spcAft>
                <a:spcPts val="600"/>
              </a:spcAft>
              <a:buFont typeface="Arial" pitchFamily="34" charset="0"/>
              <a:buChar char="•"/>
              <a:defRPr sz="2800">
                <a:solidFill>
                  <a:srgbClr val="075D24"/>
                </a:solidFill>
                <a:effectLst>
                  <a:outerShdw blurRad="38100" dist="12700" dir="2700000" algn="tl">
                    <a:srgbClr val="000000">
                      <a:alpha val="40000"/>
                    </a:srgbClr>
                  </a:outerShdw>
                </a:effectLst>
                <a:latin typeface="Arial" pitchFamily="34" charset="0"/>
                <a:cs typeface="Arial" pitchFamily="34" charset="0"/>
              </a:defRPr>
            </a:lvl1pPr>
            <a:lvl2pPr>
              <a:lnSpc>
                <a:spcPct val="90000"/>
              </a:lnSpc>
              <a:spcBef>
                <a:spcPts val="0"/>
              </a:spcBef>
              <a:spcAft>
                <a:spcPts val="600"/>
              </a:spcAft>
              <a:buSzPct val="75000"/>
              <a:buFont typeface="Wingdings" pitchFamily="2" charset="2"/>
              <a:buChar char="§"/>
              <a:defRPr sz="2400">
                <a:latin typeface="Arial" pitchFamily="34" charset="0"/>
                <a:cs typeface="Arial" pitchFamily="34" charset="0"/>
              </a:defRPr>
            </a:lvl2pPr>
            <a:lvl3pPr>
              <a:lnSpc>
                <a:spcPct val="90000"/>
              </a:lnSpc>
              <a:spcBef>
                <a:spcPts val="0"/>
              </a:spcBef>
              <a:spcAft>
                <a:spcPts val="600"/>
              </a:spcAft>
              <a:buFont typeface="Calibri" pitchFamily="34" charset="0"/>
              <a:buChar char="–"/>
              <a:defRPr sz="2200">
                <a:latin typeface="Arial" pitchFamily="34" charset="0"/>
                <a:cs typeface="Arial" pitchFamily="34" charset="0"/>
              </a:defRPr>
            </a:lvl3pPr>
            <a:lvl4pPr>
              <a:lnSpc>
                <a:spcPct val="90000"/>
              </a:lnSpc>
              <a:spcBef>
                <a:spcPts val="0"/>
              </a:spcBef>
              <a:spcAft>
                <a:spcPts val="600"/>
              </a:spcAft>
              <a:buSzPct val="90000"/>
              <a:buFont typeface="Arial" pitchFamily="34" charset="0"/>
              <a:buChar char="•"/>
              <a:defRPr>
                <a:latin typeface="Arial" pitchFamily="34" charset="0"/>
                <a:cs typeface="Arial" pitchFamily="34" charset="0"/>
              </a:defRPr>
            </a:lvl4pPr>
            <a:lvl5pPr>
              <a:lnSpc>
                <a:spcPct val="90000"/>
              </a:lnSpc>
              <a:spcBef>
                <a:spcPts val="0"/>
              </a:spcBef>
              <a:spcAft>
                <a:spcPts val="600"/>
              </a:spcAft>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dingbat.png"/>
          <p:cNvPicPr>
            <a:picLocks noChangeAspect="1"/>
          </p:cNvPicPr>
          <p:nvPr/>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pic>
        <p:nvPicPr>
          <p:cNvPr id="5" name="Picture 4" descr="dingbat.png"/>
          <p:cNvPicPr>
            <a:picLocks noChangeAspect="1"/>
          </p:cNvPicPr>
          <p:nvPr userDrawn="1"/>
        </p:nvPicPr>
        <p:blipFill>
          <a:blip r:embed="rId2" cstate="print"/>
          <a:stretch>
            <a:fillRect/>
          </a:stretch>
        </p:blipFill>
        <p:spPr>
          <a:xfrm>
            <a:off x="316313" y="548640"/>
            <a:ext cx="323810" cy="32381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2241048"/>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651781" y="640098"/>
            <a:ext cx="5943535" cy="1143000"/>
          </a:xfrm>
        </p:spPr>
        <p:txBody>
          <a:bodyPr>
            <a:normAutofit/>
          </a:bodyPr>
          <a:lstStyle>
            <a:lvl1pPr>
              <a:defRPr sz="3200">
                <a:solidFill>
                  <a:schemeClr val="bg1"/>
                </a:solidFill>
                <a:latin typeface="Arial Black" pitchFamily="34" charset="0"/>
              </a:defRPr>
            </a:lvl1pPr>
          </a:lstStyle>
          <a:p>
            <a:r>
              <a:rPr lang="en-US" smtClean="0"/>
              <a:t>Click to edit Master title style</a:t>
            </a:r>
            <a:endParaRPr lang="en-US" dirty="0"/>
          </a:p>
        </p:txBody>
      </p:sp>
      <p:sp>
        <p:nvSpPr>
          <p:cNvPr id="7" name="Rectangle 6"/>
          <p:cNvSpPr/>
          <p:nvPr/>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ooter Placeholder 1"/>
          <p:cNvSpPr txBox="1">
            <a:spLocks/>
          </p:cNvSpPr>
          <p:nvPr/>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4" name="Rectangle 3"/>
          <p:cNvSpPr/>
          <p:nvPr/>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Snip Single Corner Rectangle 4"/>
          <p:cNvSpPr/>
          <p:nvPr/>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106877" y="960146"/>
            <a:ext cx="8918369" cy="5832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prstClr val="black">
                    <a:lumMod val="50000"/>
                    <a:lumOff val="50000"/>
                  </a:prstClr>
                </a:solidFill>
              </a:rPr>
              <a:t>© </a:t>
            </a:r>
            <a:r>
              <a:rPr sz="900" dirty="0">
                <a:solidFill>
                  <a:prstClr val="black">
                    <a:lumMod val="50000"/>
                    <a:lumOff val="50000"/>
                  </a:prstClr>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2" name="Rectangle 11"/>
          <p:cNvSpPr/>
          <p:nvPr userDrawn="1"/>
        </p:nvSpPr>
        <p:spPr>
          <a:xfrm>
            <a:off x="2103147" y="137197"/>
            <a:ext cx="6922099" cy="2103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nip Single Corner Rectangle 12"/>
          <p:cNvSpPr/>
          <p:nvPr userDrawn="1"/>
        </p:nvSpPr>
        <p:spPr>
          <a:xfrm flipH="1">
            <a:off x="100584" y="137196"/>
            <a:ext cx="2194536" cy="2103097"/>
          </a:xfrm>
          <a:prstGeom prst="snip1Rect">
            <a:avLst>
              <a:gd name="adj" fmla="val 33607"/>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44903762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12.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5" Type="http://schemas.openxmlformats.org/officeDocument/2006/relationships/theme" Target="../theme/theme13.xml"/><Relationship Id="rId4" Type="http://schemas.openxmlformats.org/officeDocument/2006/relationships/slideLayout" Target="../slideLayouts/slideLayout69.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5" Type="http://schemas.openxmlformats.org/officeDocument/2006/relationships/theme" Target="../theme/theme14.xml"/><Relationship Id="rId4" Type="http://schemas.openxmlformats.org/officeDocument/2006/relationships/slideLayout" Target="../slideLayouts/slideLayout73.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theme" Target="../theme/theme15.xml"/><Relationship Id="rId4" Type="http://schemas.openxmlformats.org/officeDocument/2006/relationships/slideLayout" Target="../slideLayouts/slideLayout77.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5" Type="http://schemas.openxmlformats.org/officeDocument/2006/relationships/theme" Target="../theme/theme16.xml"/><Relationship Id="rId4" Type="http://schemas.openxmlformats.org/officeDocument/2006/relationships/slideLayout" Target="../slideLayouts/slideLayout81.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5" Type="http://schemas.openxmlformats.org/officeDocument/2006/relationships/theme" Target="../theme/theme17.xml"/><Relationship Id="rId4" Type="http://schemas.openxmlformats.org/officeDocument/2006/relationships/slideLayout" Target="../slideLayouts/slideLayout85.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5" Type="http://schemas.openxmlformats.org/officeDocument/2006/relationships/theme" Target="../theme/theme18.xml"/><Relationship Id="rId4" Type="http://schemas.openxmlformats.org/officeDocument/2006/relationships/slideLayout" Target="../slideLayouts/slideLayout89.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92.xml"/><Relationship Id="rId2" Type="http://schemas.openxmlformats.org/officeDocument/2006/relationships/slideLayout" Target="../slideLayouts/slideLayout91.xml"/><Relationship Id="rId1" Type="http://schemas.openxmlformats.org/officeDocument/2006/relationships/slideLayout" Target="../slideLayouts/slideLayout90.xml"/><Relationship Id="rId5" Type="http://schemas.openxmlformats.org/officeDocument/2006/relationships/theme" Target="../theme/theme19.xml"/><Relationship Id="rId4" Type="http://schemas.openxmlformats.org/officeDocument/2006/relationships/slideLayout" Target="../slideLayouts/slideLayout9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slideLayout" Target="../slideLayouts/slideLayout95.xml"/><Relationship Id="rId1" Type="http://schemas.openxmlformats.org/officeDocument/2006/relationships/slideLayout" Target="../slideLayouts/slideLayout94.xml"/><Relationship Id="rId5" Type="http://schemas.openxmlformats.org/officeDocument/2006/relationships/theme" Target="../theme/theme20.xml"/><Relationship Id="rId4" Type="http://schemas.openxmlformats.org/officeDocument/2006/relationships/slideLayout" Target="../slideLayouts/slideLayout97.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5" Type="http://schemas.openxmlformats.org/officeDocument/2006/relationships/theme" Target="../theme/theme21.xml"/><Relationship Id="rId4" Type="http://schemas.openxmlformats.org/officeDocument/2006/relationships/slideLayout" Target="../slideLayouts/slideLayout10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22.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6" Type="http://schemas.openxmlformats.org/officeDocument/2006/relationships/theme" Target="../theme/theme23.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6" Type="http://schemas.openxmlformats.org/officeDocument/2006/relationships/theme" Target="../theme/theme2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6" Type="http://schemas.openxmlformats.org/officeDocument/2006/relationships/theme" Target="../theme/theme2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6" Type="http://schemas.openxmlformats.org/officeDocument/2006/relationships/theme" Target="../theme/theme26.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wmf"/><Relationship Id="rId18" Type="http://schemas.openxmlformats.org/officeDocument/2006/relationships/image" Target="../media/image8.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17" Type="http://schemas.openxmlformats.org/officeDocument/2006/relationships/image" Target="../media/image7.png"/><Relationship Id="rId2" Type="http://schemas.openxmlformats.org/officeDocument/2006/relationships/slideLayout" Target="../slideLayouts/slideLayout18.xml"/><Relationship Id="rId16"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5.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5.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6.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7F7F7F"/>
                </a:solidFill>
                <a:effectLst/>
                <a:uLnTx/>
                <a:uFillTx/>
                <a:latin typeface="Arial" charset="0"/>
                <a:ea typeface="+mn-ea"/>
                <a:cs typeface="+mn-cs"/>
              </a:rPr>
              <a:t>© 2012 Cengage Learning. All Rights Reserved. May not be copied, scanned, or duplicated, in whole or in part, except for use as permitted in a license distributed with a certain product or service or otherwise on a password-protected website for classroom use.</a:t>
            </a:r>
            <a:endParaRPr kumimoji="0" lang="en-US" sz="800" b="0" i="0" u="none" strike="noStrike" kern="1200" cap="none" spc="0" normalizeH="0" baseline="0" noProof="0" dirty="0">
              <a:ln>
                <a:noFill/>
              </a:ln>
              <a:solidFill>
                <a:srgbClr val="7F7F7F"/>
              </a:solidFill>
              <a:effectLst/>
              <a:uLnTx/>
              <a:uFillTx/>
              <a:latin typeface="Arial" charset="0"/>
              <a:ea typeface="+mn-ea"/>
              <a:cs typeface="+mn-cs"/>
            </a:endParaRP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8"/>
          <p:cNvSpPr txBox="1">
            <a:spLocks/>
          </p:cNvSpPr>
          <p:nvPr/>
        </p:nvSpPr>
        <p:spPr>
          <a:xfrm>
            <a:off x="7979064" y="6504890"/>
            <a:ext cx="1097313" cy="27301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80D084-3C0E-4FF8-AF9C-AFA8DF3F4605}"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of  36</a:t>
            </a:r>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7F7F7F"/>
                </a:solidFill>
                <a:effectLst/>
                <a:uLnTx/>
                <a:uFillTx/>
                <a:latin typeface="Arial" charset="0"/>
                <a:ea typeface="+mn-ea"/>
                <a:cs typeface="+mn-cs"/>
              </a:rPr>
              <a:t>© </a:t>
            </a:r>
            <a:r>
              <a:rPr kumimoji="0" lang="en-US" sz="900" b="0" i="0" u="none" strike="noStrike" kern="1200" cap="none" spc="0" normalizeH="0" baseline="0" noProof="0" dirty="0" smtClean="0">
                <a:ln>
                  <a:noFill/>
                </a:ln>
                <a:solidFill>
                  <a:srgbClr val="7F7F7F"/>
                </a:solidFill>
                <a:effectLst/>
                <a:uLnTx/>
                <a:uFillTx/>
                <a:latin typeface="Arial" charset="0"/>
                <a:ea typeface="+mn-ea"/>
                <a:cs typeface="+mn-cs"/>
              </a:rPr>
              <a:t>2012 Cengage Learning. All Rights Reserved. May not be copied, scanned, or duplicated, in whole or in part, except for use as permitted in a license distributed with a certain product or service or otherwise on a password-protected website for classroom use.</a:t>
            </a:r>
            <a:endParaRPr kumimoji="0" lang="en-US" sz="900" b="0" i="0" u="none" strike="noStrike" kern="1200" cap="none" spc="0" normalizeH="0" baseline="0" noProof="0" dirty="0">
              <a:ln>
                <a:noFill/>
              </a:ln>
              <a:solidFill>
                <a:srgbClr val="7F7F7F"/>
              </a:solidFill>
              <a:effectLst/>
              <a:uLnTx/>
              <a:uFillTx/>
              <a:latin typeface="Arial" charset="0"/>
              <a:ea typeface="+mn-ea"/>
              <a:cs typeface="+mn-cs"/>
            </a:endParaRP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8"/>
          <p:cNvSpPr txBox="1">
            <a:spLocks/>
          </p:cNvSpPr>
          <p:nvPr userDrawn="1"/>
        </p:nvSpPr>
        <p:spPr>
          <a:xfrm>
            <a:off x="7979064" y="6504890"/>
            <a:ext cx="1097313" cy="27301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80D084-3C0E-4FF8-AF9C-AFA8DF3F4605}"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of  46</a:t>
            </a:r>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733" r:id="rId4"/>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46</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07839208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46</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9606610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752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a:defRPr/>
            </a:pPr>
            <a:endParaRPr lang="en-US" altLang="en-US">
              <a:solidFill>
                <a:srgbClr val="000000"/>
              </a:solidFill>
            </a:endParaRPr>
          </a:p>
        </p:txBody>
      </p:sp>
      <p:sp>
        <p:nvSpPr>
          <p:cNvPr id="1075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a:defRPr/>
            </a:pPr>
            <a:endParaRPr lang="en-US" altLang="en-US">
              <a:solidFill>
                <a:srgbClr val="000000"/>
              </a:solidFill>
            </a:endParaRPr>
          </a:p>
        </p:txBody>
      </p:sp>
      <p:sp>
        <p:nvSpPr>
          <p:cNvPr id="10752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a:defRPr/>
            </a:pPr>
            <a:fld id="{ED4447DB-F76C-4554-8B03-911BD690E169}" type="slidenum">
              <a:rPr lang="en-US" altLang="en-US">
                <a:solidFill>
                  <a:srgbClr val="000000"/>
                </a:solidFill>
              </a:rPr>
              <a:pPr>
                <a:defRPr/>
              </a:pPr>
              <a:t>‹#›</a:t>
            </a:fld>
            <a:endParaRPr lang="en-US" altLang="en-US">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smtClean="0">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smtClean="0">
              <a:solidFill>
                <a:srgbClr val="000000"/>
              </a:solidFill>
            </a:endParaRPr>
          </a:p>
        </p:txBody>
      </p:sp>
    </p:spTree>
    <p:extLst>
      <p:ext uri="{BB962C8B-B14F-4D97-AF65-F5344CB8AC3E}">
        <p14:creationId xmlns:p14="http://schemas.microsoft.com/office/powerpoint/2010/main" val="310701031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charset="0"/>
        </a:defRPr>
      </a:lvl2pPr>
      <a:lvl3pPr algn="l" rtl="0" eaLnBrk="0" fontAlgn="base" hangingPunct="0">
        <a:spcBef>
          <a:spcPct val="0"/>
        </a:spcBef>
        <a:spcAft>
          <a:spcPct val="0"/>
        </a:spcAft>
        <a:defRPr sz="4200">
          <a:solidFill>
            <a:schemeClr val="tx2"/>
          </a:solidFill>
          <a:latin typeface="Garamond" pitchFamily="18" charset="0"/>
          <a:cs typeface="Arial" charset="0"/>
        </a:defRPr>
      </a:lvl3pPr>
      <a:lvl4pPr algn="l" rtl="0" eaLnBrk="0" fontAlgn="base" hangingPunct="0">
        <a:spcBef>
          <a:spcPct val="0"/>
        </a:spcBef>
        <a:spcAft>
          <a:spcPct val="0"/>
        </a:spcAft>
        <a:defRPr sz="4200">
          <a:solidFill>
            <a:schemeClr val="tx2"/>
          </a:solidFill>
          <a:latin typeface="Garamond" pitchFamily="18" charset="0"/>
          <a:cs typeface="Arial" charset="0"/>
        </a:defRPr>
      </a:lvl4pPr>
      <a:lvl5pPr algn="l" rtl="0" eaLnBrk="0" fontAlgn="base" hangingPunct="0">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46</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01755224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46</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73309405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46</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47815168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46</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0536861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46</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8803864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46</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8169894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46</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71685826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blackWhite">
          <a:xfrm>
            <a:off x="365125" y="366713"/>
            <a:ext cx="8413750" cy="625475"/>
          </a:xfrm>
          <a:prstGeom prst="rect">
            <a:avLst/>
          </a:prstGeom>
          <a:noFill/>
          <a:ln w="12700" algn="ctr">
            <a:noFill/>
            <a:miter lim="800000"/>
            <a:headEnd/>
            <a:tailEnd/>
          </a:ln>
          <a:effectLst/>
        </p:spPr>
        <p:txBody>
          <a:bodyPr vert="horz" wrap="square" lIns="91440" tIns="45720" rIns="91440" bIns="91440" numCol="1" anchor="t" anchorCtr="0" compatLnSpc="1">
            <a:prstTxWarp prst="textNoShape">
              <a:avLst/>
            </a:prstTxWarp>
            <a:spAutoFit/>
          </a:bodyPr>
          <a:lstStyle/>
          <a:p>
            <a:pPr lvl="0"/>
            <a:r>
              <a:rPr lang="en-US" smtClean="0"/>
              <a:t>Click to Edit Master Title Style</a:t>
            </a:r>
          </a:p>
        </p:txBody>
      </p:sp>
      <p:sp>
        <p:nvSpPr>
          <p:cNvPr id="3075" name="Rectangle 3"/>
          <p:cNvSpPr>
            <a:spLocks noGrp="1" noChangeArrowheads="1"/>
          </p:cNvSpPr>
          <p:nvPr>
            <p:ph type="body" idx="1"/>
          </p:nvPr>
        </p:nvSpPr>
        <p:spPr bwMode="auto">
          <a:xfrm>
            <a:off x="525463" y="1050925"/>
            <a:ext cx="8102600" cy="52117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ftr" sz="quarter" idx="3"/>
          </p:nvPr>
        </p:nvSpPr>
        <p:spPr bwMode="auto">
          <a:xfrm>
            <a:off x="511175" y="6354763"/>
            <a:ext cx="4038600" cy="366712"/>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defRPr sz="900" b="1">
                <a:cs typeface="+mn-cs"/>
              </a:defRPr>
            </a:lvl1pPr>
          </a:lstStyle>
          <a:p>
            <a:pPr>
              <a:defRPr/>
            </a:pPr>
            <a:r>
              <a:rPr lang="en-US">
                <a:solidFill>
                  <a:srgbClr val="000000"/>
                </a:solidFill>
              </a:rPr>
              <a:t>Copyright © 2011 Pearson Education, Inc. publishing as Prentice Hall</a:t>
            </a:r>
          </a:p>
        </p:txBody>
      </p:sp>
      <p:sp>
        <p:nvSpPr>
          <p:cNvPr id="3077" name="Rectangle 5"/>
          <p:cNvSpPr>
            <a:spLocks noGrp="1" noChangeArrowheads="1"/>
          </p:cNvSpPr>
          <p:nvPr>
            <p:ph type="sldNum" sz="quarter" idx="4"/>
          </p:nvPr>
        </p:nvSpPr>
        <p:spPr bwMode="auto">
          <a:xfrm>
            <a:off x="6400800" y="6354763"/>
            <a:ext cx="2209800" cy="366712"/>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900" b="1">
                <a:cs typeface="Times New Roman" pitchFamily="18" charset="0"/>
              </a:defRPr>
            </a:lvl1pPr>
          </a:lstStyle>
          <a:p>
            <a:pPr>
              <a:defRPr/>
            </a:pPr>
            <a:r>
              <a:rPr lang="en-US">
                <a:solidFill>
                  <a:srgbClr val="000000"/>
                </a:solidFill>
              </a:rPr>
              <a:t>14–</a:t>
            </a:r>
            <a:fld id="{A7F27FEC-62D3-46CA-8A4F-0477558351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81464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805" r:id="rId12"/>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left)">
                                      <p:cBhvr>
                                        <p:cTn id="7" dur="500"/>
                                        <p:tgtEl>
                                          <p:spTgt spid="307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wipe(left)">
                                      <p:cBhvr>
                                        <p:cTn id="11" dur="500"/>
                                        <p:tgtEl>
                                          <p:spTgt spid="307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wipe(left)">
                                      <p:cBhvr>
                                        <p:cTn id="15" dur="500"/>
                                        <p:tgtEl>
                                          <p:spTgt spid="3075">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Effect transition="in" filter="wipe(left)">
                                      <p:cBhvr>
                                        <p:cTn id="19" dur="500"/>
                                        <p:tgtEl>
                                          <p:spTgt spid="3075">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wipe(left)">
                                      <p:cBhvr>
                                        <p:cTn id="23"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wipe(left)">
                      <p:cBhvr>
                        <p:cTn dur="500"/>
                        <p:tgtEl>
                          <p:spTgt spid="3075"/>
                        </p:tgtEl>
                      </p:cBhvr>
                    </p:animEffect>
                  </p:childTnLst>
                </p:cTn>
              </p:par>
            </p:tnLst>
          </p:tmpl>
        </p:tmplLst>
      </p:bldP>
    </p:bldLst>
  </p:timing>
  <p:hf hdr="0" dt="0"/>
  <p:txStyles>
    <p:titleStyle>
      <a:lvl1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2pPr>
      <a:lvl3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3pPr>
      <a:lvl4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4pPr>
      <a:lvl5pPr algn="l" rtl="0" eaLnBrk="0" fontAlgn="base" hangingPunct="0">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5pPr>
      <a:lvl6pPr marL="4572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6pPr>
      <a:lvl7pPr marL="9144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7pPr>
      <a:lvl8pPr marL="13716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8pPr>
      <a:lvl9pPr marL="1828800" algn="l" rtl="0" fontAlgn="base">
        <a:spcBef>
          <a:spcPct val="0"/>
        </a:spcBef>
        <a:spcAft>
          <a:spcPct val="0"/>
        </a:spcAft>
        <a:defRPr sz="3200" b="1">
          <a:solidFill>
            <a:srgbClr val="3366CC"/>
          </a:solidFill>
          <a:effectLst>
            <a:outerShdw blurRad="38100" dist="38100" dir="2700000" algn="tl">
              <a:srgbClr val="C0C0C0"/>
            </a:outerShdw>
          </a:effectLst>
          <a:latin typeface="Book Antiqua" pitchFamily="18" charset="0"/>
          <a:ea typeface="Arial Unicode MS" pitchFamily="34" charset="-128"/>
          <a:cs typeface="Tahoma" pitchFamily="34" charset="0"/>
        </a:defRPr>
      </a:lvl9pPr>
    </p:titleStyle>
    <p:bodyStyle>
      <a:lvl1pPr marL="222250" indent="-222250" algn="l" rtl="0" eaLnBrk="0" fontAlgn="base" hangingPunct="0">
        <a:spcBef>
          <a:spcPct val="20000"/>
        </a:spcBef>
        <a:spcAft>
          <a:spcPct val="0"/>
        </a:spcAft>
        <a:buClr>
          <a:srgbClr val="666699"/>
        </a:buClr>
        <a:buChar char="•"/>
        <a:defRPr sz="2400">
          <a:solidFill>
            <a:srgbClr val="006699"/>
          </a:solidFill>
          <a:effectLst>
            <a:outerShdw blurRad="38100" dist="38100" dir="2700000" algn="tl">
              <a:srgbClr val="C0C0C0"/>
            </a:outerShdw>
          </a:effectLst>
          <a:latin typeface="+mn-lt"/>
          <a:ea typeface="+mn-ea"/>
          <a:cs typeface="+mn-cs"/>
        </a:defRPr>
      </a:lvl1pPr>
      <a:lvl2pPr marL="625475" indent="-284163" algn="l" rtl="0" eaLnBrk="0" fontAlgn="base" hangingPunct="0">
        <a:spcBef>
          <a:spcPct val="20000"/>
        </a:spcBef>
        <a:spcAft>
          <a:spcPct val="0"/>
        </a:spcAft>
        <a:buClr>
          <a:srgbClr val="336699"/>
        </a:buClr>
        <a:buSzPct val="90000"/>
        <a:buFont typeface="Wingdings" pitchFamily="2" charset="2"/>
        <a:buChar char="Ø"/>
        <a:defRPr sz="2000">
          <a:solidFill>
            <a:srgbClr val="996633"/>
          </a:solidFill>
          <a:effectLst>
            <a:outerShdw blurRad="38100" dist="38100" dir="2700000" algn="tl">
              <a:srgbClr val="C0C0C0"/>
            </a:outerShdw>
          </a:effectLst>
          <a:latin typeface="+mn-lt"/>
          <a:cs typeface="+mn-cs"/>
        </a:defRPr>
      </a:lvl2pPr>
      <a:lvl3pPr marL="1030288" indent="-290513" algn="l" rtl="0" eaLnBrk="0" fontAlgn="base" hangingPunct="0">
        <a:spcBef>
          <a:spcPct val="20000"/>
        </a:spcBef>
        <a:spcAft>
          <a:spcPct val="0"/>
        </a:spcAft>
        <a:buClr>
          <a:srgbClr val="0099CC"/>
        </a:buClr>
        <a:buSzPct val="75000"/>
        <a:buFont typeface="Wingdings" pitchFamily="2" charset="2"/>
        <a:buChar char="v"/>
        <a:defRPr sz="2000">
          <a:solidFill>
            <a:srgbClr val="006699"/>
          </a:solidFill>
          <a:effectLst>
            <a:outerShdw blurRad="38100" dist="38100" dir="2700000" algn="tl">
              <a:srgbClr val="C0C0C0"/>
            </a:outerShdw>
          </a:effectLst>
          <a:latin typeface="+mn-lt"/>
          <a:cs typeface="+mn-cs"/>
        </a:defRPr>
      </a:lvl3pPr>
      <a:lvl4pPr marL="1366838" indent="-222250" algn="l" rtl="0" eaLnBrk="0" fontAlgn="base" hangingPunct="0">
        <a:spcBef>
          <a:spcPct val="20000"/>
        </a:spcBef>
        <a:spcAft>
          <a:spcPct val="0"/>
        </a:spcAft>
        <a:buClr>
          <a:schemeClr val="bg2"/>
        </a:buClr>
        <a:buChar char="–"/>
        <a:defRPr sz="1600">
          <a:solidFill>
            <a:schemeClr val="tx1"/>
          </a:solidFill>
          <a:effectLst>
            <a:outerShdw blurRad="38100" dist="38100" dir="2700000" algn="tl">
              <a:srgbClr val="C0C0C0"/>
            </a:outerShdw>
          </a:effectLst>
          <a:latin typeface="+mn-lt"/>
          <a:cs typeface="+mn-cs"/>
        </a:defRPr>
      </a:lvl4pPr>
      <a:lvl5pPr marL="1657350" indent="-173038" algn="l" rtl="0" eaLnBrk="0" fontAlgn="base" hangingPunct="0">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5pPr>
      <a:lvl6pPr marL="21145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6pPr>
      <a:lvl7pPr marL="25717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7pPr>
      <a:lvl8pPr marL="30289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8pPr>
      <a:lvl9pPr marL="3486150" indent="-173038" algn="l" rtl="0" fontAlgn="base">
        <a:spcBef>
          <a:spcPct val="20000"/>
        </a:spcBef>
        <a:spcAft>
          <a:spcPct val="0"/>
        </a:spcAft>
        <a:buClr>
          <a:schemeClr val="bg2"/>
        </a:buClr>
        <a:buChar char="•"/>
        <a:defRPr sz="1400">
          <a:solidFill>
            <a:srgbClr val="993300"/>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46</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7666888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7" r:id="rId4"/>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46</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7230441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86877CC-F5C6-4F20-B9F1-5C3F5309C128}" type="datetimeFigureOut">
              <a:rPr lang="en-US" smtClean="0">
                <a:solidFill>
                  <a:prstClr val="black">
                    <a:tint val="75000"/>
                  </a:prstClr>
                </a:solidFill>
                <a:latin typeface="Calibri"/>
              </a:rPr>
              <a:pPr fontAlgn="auto">
                <a:spcBef>
                  <a:spcPts val="0"/>
                </a:spcBef>
                <a:spcAft>
                  <a:spcPts val="0"/>
                </a:spcAft>
              </a:pPr>
              <a:t>12/5/2013</a:t>
            </a:fld>
            <a:endParaRPr lang="en-US"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87C1974-7BA9-4A41-82DA-21B7DCF96915}" type="slidenum">
              <a:rPr lang="en-US" smtClean="0">
                <a:solidFill>
                  <a:prstClr val="black">
                    <a:tint val="75000"/>
                  </a:prstClr>
                </a:solidFill>
                <a:latin typeface="Calibri"/>
              </a:rPr>
              <a:pPr fontAlgn="auto">
                <a:spcBef>
                  <a:spcPts val="0"/>
                </a:spcBef>
                <a:spcAft>
                  <a:spcPts val="0"/>
                </a:spcAft>
              </a:pPr>
              <a:t>‹#›</a:t>
            </a:fld>
            <a:endParaRPr lang="en-US" smtClean="0">
              <a:solidFill>
                <a:prstClr val="black">
                  <a:tint val="75000"/>
                </a:prstClr>
              </a:solidFill>
              <a:latin typeface="Calibri"/>
            </a:endParaRPr>
          </a:p>
        </p:txBody>
      </p:sp>
    </p:spTree>
    <p:extLst>
      <p:ext uri="{BB962C8B-B14F-4D97-AF65-F5344CB8AC3E}">
        <p14:creationId xmlns:p14="http://schemas.microsoft.com/office/powerpoint/2010/main" val="37976849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DDF2FF">
            <a:alpha val="81960"/>
          </a:srgb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r>
              <a:rPr lang="en-US">
                <a:solidFill>
                  <a:srgbClr val="000000"/>
                </a:solidFill>
              </a:rPr>
              <a:t>13-</a:t>
            </a:r>
            <a:fld id="{948C67AA-01FB-4799-B1BF-0174B8F4E845}" type="slidenum">
              <a:rPr lang="en-US">
                <a:solidFill>
                  <a:srgbClr val="000000"/>
                </a:solidFill>
              </a:rPr>
              <a:pPr>
                <a:defRPr/>
              </a:pPr>
              <a:t>‹#›</a:t>
            </a:fld>
            <a:endParaRPr lang="en-US">
              <a:solidFill>
                <a:srgbClr val="000000"/>
              </a:solidFill>
            </a:endParaRPr>
          </a:p>
        </p:txBody>
      </p:sp>
      <p:sp>
        <p:nvSpPr>
          <p:cNvPr id="2053" name="Rectangle 5"/>
          <p:cNvSpPr txBox="1">
            <a:spLocks noGrp="1" noChangeArrowheads="1"/>
          </p:cNvSpPr>
          <p:nvPr userDrawn="1"/>
        </p:nvSpPr>
        <p:spPr bwMode="auto">
          <a:xfrm>
            <a:off x="1524000" y="6400800"/>
            <a:ext cx="640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smtClean="0">
                <a:solidFill>
                  <a:srgbClr val="000000"/>
                </a:solidFill>
              </a:rPr>
              <a:t>Copyright © 2014 Pearson Education, Inc.</a:t>
            </a:r>
            <a:endParaRPr lang="en-US" altLang="en-US" sz="1800" smtClean="0">
              <a:solidFill>
                <a:srgbClr val="000000"/>
              </a:solidFill>
            </a:endParaRPr>
          </a:p>
        </p:txBody>
      </p:sp>
    </p:spTree>
    <p:extLst>
      <p:ext uri="{BB962C8B-B14F-4D97-AF65-F5344CB8AC3E}">
        <p14:creationId xmlns:p14="http://schemas.microsoft.com/office/powerpoint/2010/main" val="241960577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Lst>
  <p:hf hd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DDF2FF">
            <a:alpha val="81960"/>
          </a:srgb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r>
              <a:rPr lang="en-US">
                <a:solidFill>
                  <a:srgbClr val="000000"/>
                </a:solidFill>
              </a:rPr>
              <a:t>13-</a:t>
            </a:r>
            <a:fld id="{948C67AA-01FB-4799-B1BF-0174B8F4E845}" type="slidenum">
              <a:rPr lang="en-US">
                <a:solidFill>
                  <a:srgbClr val="000000"/>
                </a:solidFill>
              </a:rPr>
              <a:pPr>
                <a:defRPr/>
              </a:pPr>
              <a:t>‹#›</a:t>
            </a:fld>
            <a:endParaRPr lang="en-US">
              <a:solidFill>
                <a:srgbClr val="000000"/>
              </a:solidFill>
            </a:endParaRPr>
          </a:p>
        </p:txBody>
      </p:sp>
      <p:sp>
        <p:nvSpPr>
          <p:cNvPr id="2053" name="Rectangle 5"/>
          <p:cNvSpPr txBox="1">
            <a:spLocks noGrp="1" noChangeArrowheads="1"/>
          </p:cNvSpPr>
          <p:nvPr userDrawn="1"/>
        </p:nvSpPr>
        <p:spPr bwMode="auto">
          <a:xfrm>
            <a:off x="1524000" y="6400800"/>
            <a:ext cx="640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smtClean="0">
                <a:solidFill>
                  <a:srgbClr val="000000"/>
                </a:solidFill>
              </a:rPr>
              <a:t>Copyright © 2014 Pearson Education, Inc.</a:t>
            </a:r>
            <a:endParaRPr lang="en-US" altLang="en-US" sz="1800" smtClean="0">
              <a:solidFill>
                <a:srgbClr val="000000"/>
              </a:solidFill>
            </a:endParaRPr>
          </a:p>
        </p:txBody>
      </p:sp>
    </p:spTree>
    <p:extLst>
      <p:ext uri="{BB962C8B-B14F-4D97-AF65-F5344CB8AC3E}">
        <p14:creationId xmlns:p14="http://schemas.microsoft.com/office/powerpoint/2010/main" val="4232562646"/>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Lst>
  <p:hf hd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DDF2FF">
            <a:alpha val="81960"/>
          </a:srgb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r>
              <a:rPr lang="en-US">
                <a:solidFill>
                  <a:srgbClr val="000000"/>
                </a:solidFill>
              </a:rPr>
              <a:t>13-</a:t>
            </a:r>
            <a:fld id="{948C67AA-01FB-4799-B1BF-0174B8F4E845}" type="slidenum">
              <a:rPr lang="en-US">
                <a:solidFill>
                  <a:srgbClr val="000000"/>
                </a:solidFill>
              </a:rPr>
              <a:pPr>
                <a:defRPr/>
              </a:pPr>
              <a:t>‹#›</a:t>
            </a:fld>
            <a:endParaRPr lang="en-US">
              <a:solidFill>
                <a:srgbClr val="000000"/>
              </a:solidFill>
            </a:endParaRPr>
          </a:p>
        </p:txBody>
      </p:sp>
      <p:sp>
        <p:nvSpPr>
          <p:cNvPr id="2053" name="Rectangle 5"/>
          <p:cNvSpPr txBox="1">
            <a:spLocks noGrp="1" noChangeArrowheads="1"/>
          </p:cNvSpPr>
          <p:nvPr userDrawn="1"/>
        </p:nvSpPr>
        <p:spPr bwMode="auto">
          <a:xfrm>
            <a:off x="1524000" y="6400800"/>
            <a:ext cx="640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smtClean="0">
                <a:solidFill>
                  <a:srgbClr val="000000"/>
                </a:solidFill>
              </a:rPr>
              <a:t>Copyright © 2014 Pearson Education, Inc.</a:t>
            </a:r>
            <a:endParaRPr lang="en-US" altLang="en-US" sz="1800" smtClean="0">
              <a:solidFill>
                <a:srgbClr val="000000"/>
              </a:solidFill>
            </a:endParaRPr>
          </a:p>
        </p:txBody>
      </p:sp>
    </p:spTree>
    <p:extLst>
      <p:ext uri="{BB962C8B-B14F-4D97-AF65-F5344CB8AC3E}">
        <p14:creationId xmlns:p14="http://schemas.microsoft.com/office/powerpoint/2010/main" val="54584688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Lst>
  <p:hf hd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DDF2FF">
            <a:alpha val="81960"/>
          </a:srgb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r>
              <a:rPr lang="en-US">
                <a:solidFill>
                  <a:srgbClr val="000000"/>
                </a:solidFill>
              </a:rPr>
              <a:t>13-</a:t>
            </a:r>
            <a:fld id="{948C67AA-01FB-4799-B1BF-0174B8F4E845}" type="slidenum">
              <a:rPr lang="en-US">
                <a:solidFill>
                  <a:srgbClr val="000000"/>
                </a:solidFill>
              </a:rPr>
              <a:pPr>
                <a:defRPr/>
              </a:pPr>
              <a:t>‹#›</a:t>
            </a:fld>
            <a:endParaRPr lang="en-US">
              <a:solidFill>
                <a:srgbClr val="000000"/>
              </a:solidFill>
            </a:endParaRPr>
          </a:p>
        </p:txBody>
      </p:sp>
      <p:sp>
        <p:nvSpPr>
          <p:cNvPr id="2053" name="Rectangle 5"/>
          <p:cNvSpPr txBox="1">
            <a:spLocks noGrp="1" noChangeArrowheads="1"/>
          </p:cNvSpPr>
          <p:nvPr userDrawn="1"/>
        </p:nvSpPr>
        <p:spPr bwMode="auto">
          <a:xfrm>
            <a:off x="1524000" y="6400800"/>
            <a:ext cx="640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smtClean="0">
                <a:solidFill>
                  <a:srgbClr val="000000"/>
                </a:solidFill>
              </a:rPr>
              <a:t>Copyright © 2014 Pearson Education, Inc.</a:t>
            </a:r>
            <a:endParaRPr lang="en-US" altLang="en-US" sz="1800" smtClean="0">
              <a:solidFill>
                <a:srgbClr val="000000"/>
              </a:solidFill>
            </a:endParaRPr>
          </a:p>
        </p:txBody>
      </p:sp>
    </p:spTree>
    <p:extLst>
      <p:ext uri="{BB962C8B-B14F-4D97-AF65-F5344CB8AC3E}">
        <p14:creationId xmlns:p14="http://schemas.microsoft.com/office/powerpoint/2010/main" val="361254617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Lst>
  <p:hf hd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07618" name="Group 2"/>
          <p:cNvGrpSpPr>
            <a:grpSpLocks/>
          </p:cNvGrpSpPr>
          <p:nvPr/>
        </p:nvGrpSpPr>
        <p:grpSpPr bwMode="auto">
          <a:xfrm>
            <a:off x="0" y="0"/>
            <a:ext cx="9159875" cy="6870700"/>
            <a:chOff x="0" y="0"/>
            <a:chExt cx="5770" cy="4328"/>
          </a:xfrm>
        </p:grpSpPr>
        <p:sp>
          <p:nvSpPr>
            <p:cNvPr id="1007619"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800" smtClean="0">
                <a:solidFill>
                  <a:srgbClr val="2F1311"/>
                </a:solidFill>
              </a:endParaRPr>
            </a:p>
          </p:txBody>
        </p:sp>
        <p:sp>
          <p:nvSpPr>
            <p:cNvPr id="1007620"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800" smtClean="0">
                <a:solidFill>
                  <a:srgbClr val="2F1311"/>
                </a:solidFill>
              </a:endParaRPr>
            </a:p>
          </p:txBody>
        </p:sp>
        <p:sp>
          <p:nvSpPr>
            <p:cNvPr id="100762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800" smtClean="0">
                <a:solidFill>
                  <a:srgbClr val="2F1311"/>
                </a:solidFill>
              </a:endParaRPr>
            </a:p>
          </p:txBody>
        </p:sp>
        <p:grpSp>
          <p:nvGrpSpPr>
            <p:cNvPr id="1007622" name="Group 6"/>
            <p:cNvGrpSpPr>
              <a:grpSpLocks/>
            </p:cNvGrpSpPr>
            <p:nvPr/>
          </p:nvGrpSpPr>
          <p:grpSpPr bwMode="auto">
            <a:xfrm>
              <a:off x="4944" y="1"/>
              <a:ext cx="816" cy="3974"/>
              <a:chOff x="4944" y="1"/>
              <a:chExt cx="816" cy="3974"/>
            </a:xfrm>
          </p:grpSpPr>
          <p:grpSp>
            <p:nvGrpSpPr>
              <p:cNvPr id="1007623" name="Group 7"/>
              <p:cNvGrpSpPr>
                <a:grpSpLocks/>
              </p:cNvGrpSpPr>
              <p:nvPr userDrawn="1"/>
            </p:nvGrpSpPr>
            <p:grpSpPr bwMode="auto">
              <a:xfrm>
                <a:off x="5280" y="1"/>
                <a:ext cx="480" cy="1430"/>
                <a:chOff x="5280" y="1"/>
                <a:chExt cx="480" cy="1430"/>
              </a:xfrm>
            </p:grpSpPr>
            <p:grpSp>
              <p:nvGrpSpPr>
                <p:cNvPr id="1007624" name="Group 8"/>
                <p:cNvGrpSpPr>
                  <a:grpSpLocks/>
                </p:cNvGrpSpPr>
                <p:nvPr userDrawn="1"/>
              </p:nvGrpSpPr>
              <p:grpSpPr bwMode="auto">
                <a:xfrm rot="-5400000">
                  <a:off x="5484" y="0"/>
                  <a:ext cx="174" cy="176"/>
                  <a:chOff x="1657" y="323"/>
                  <a:chExt cx="1691" cy="2560"/>
                </a:xfrm>
              </p:grpSpPr>
              <p:grpSp>
                <p:nvGrpSpPr>
                  <p:cNvPr id="1007625" name="Group 9"/>
                  <p:cNvGrpSpPr>
                    <a:grpSpLocks/>
                  </p:cNvGrpSpPr>
                  <p:nvPr/>
                </p:nvGrpSpPr>
                <p:grpSpPr bwMode="auto">
                  <a:xfrm>
                    <a:off x="1657" y="323"/>
                    <a:ext cx="1691" cy="2560"/>
                    <a:chOff x="1657" y="323"/>
                    <a:chExt cx="1691" cy="2560"/>
                  </a:xfrm>
                </p:grpSpPr>
                <p:sp>
                  <p:nvSpPr>
                    <p:cNvPr id="1007626"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7627"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grpSp>
              <p:sp>
                <p:nvSpPr>
                  <p:cNvPr id="1007628"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7629"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7630"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7631"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7632"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7633"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grpSp>
            <p:pic>
              <p:nvPicPr>
                <p:cNvPr id="1007634" name="Picture 1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35" name="Picture 1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36" name="Picture 2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37"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38" name="Picture 2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39" name="Picture 2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40" name="Picture 2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41" name="Picture 2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07642" name="Group 26"/>
              <p:cNvGrpSpPr>
                <a:grpSpLocks/>
              </p:cNvGrpSpPr>
              <p:nvPr userDrawn="1"/>
            </p:nvGrpSpPr>
            <p:grpSpPr bwMode="auto">
              <a:xfrm>
                <a:off x="4944" y="1008"/>
                <a:ext cx="522" cy="2967"/>
                <a:chOff x="4944" y="1008"/>
                <a:chExt cx="522" cy="2967"/>
              </a:xfrm>
            </p:grpSpPr>
            <p:pic>
              <p:nvPicPr>
                <p:cNvPr id="1007643" name="Picture 2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44" name="Picture 2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45" name="Picture 2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46" name="Picture 3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47" name="Picture 3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48" name="Picture 3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49" name="Picture 3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50" name="Picture 3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51" name="Picture 3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52" name="Picture 36"/>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53" name="Picture 3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54" name="Picture 3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55" name="Picture 3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56" name="Picture 4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57" name="Picture 4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58" name="Picture 4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59" name="Picture 4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60" name="Picture 4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7661" name="Picture 4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007662"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7663"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7664"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7665"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7666"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7667"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7668"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7669"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7670"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sz="1800" smtClean="0">
                <a:solidFill>
                  <a:srgbClr val="2F1311"/>
                </a:solidFill>
              </a:endParaRPr>
            </a:p>
          </p:txBody>
        </p:sp>
        <p:sp>
          <p:nvSpPr>
            <p:cNvPr id="1007671"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smtClean="0">
                <a:solidFill>
                  <a:srgbClr val="2F1311"/>
                </a:solidFill>
              </a:endParaRPr>
            </a:p>
          </p:txBody>
        </p:sp>
        <p:sp>
          <p:nvSpPr>
            <p:cNvPr id="1007672"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kumimoji="1" lang="en-US" altLang="en-US" sz="1800" smtClean="0">
                <a:solidFill>
                  <a:srgbClr val="2F1311"/>
                </a:solidFill>
              </a:endParaRPr>
            </a:p>
          </p:txBody>
        </p:sp>
      </p:grpSp>
      <p:sp>
        <p:nvSpPr>
          <p:cNvPr id="1007673" name="Rectangle 57"/>
          <p:cNvSpPr>
            <a:spLocks noGrp="1" noChangeArrowheads="1"/>
          </p:cNvSpPr>
          <p:nvPr>
            <p:ph type="title"/>
          </p:nvPr>
        </p:nvSpPr>
        <p:spPr bwMode="auto">
          <a:xfrm>
            <a:off x="219075" y="227013"/>
            <a:ext cx="7477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07674" name="Rectangle 58"/>
          <p:cNvSpPr>
            <a:spLocks noGrp="1" noChangeArrowheads="1"/>
          </p:cNvSpPr>
          <p:nvPr>
            <p:ph type="body" idx="1"/>
          </p:nvPr>
        </p:nvSpPr>
        <p:spPr bwMode="auto">
          <a:xfrm>
            <a:off x="263525" y="1598613"/>
            <a:ext cx="7386638"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7675" name="Rectangle 59"/>
          <p:cNvSpPr>
            <a:spLocks noGrp="1" noChangeArrowheads="1"/>
          </p:cNvSpPr>
          <p:nvPr>
            <p:ph type="dt" sz="half" idx="2"/>
          </p:nvPr>
        </p:nvSpPr>
        <p:spPr bwMode="auto">
          <a:xfrm>
            <a:off x="301625" y="6242050"/>
            <a:ext cx="17827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smtClean="0">
              <a:solidFill>
                <a:srgbClr val="2F1311"/>
              </a:solidFill>
            </a:endParaRPr>
          </a:p>
        </p:txBody>
      </p:sp>
      <p:sp>
        <p:nvSpPr>
          <p:cNvPr id="1007676" name="Rectangle 60"/>
          <p:cNvSpPr>
            <a:spLocks noGrp="1" noChangeArrowheads="1"/>
          </p:cNvSpPr>
          <p:nvPr>
            <p:ph type="ftr" sz="quarter" idx="3"/>
          </p:nvPr>
        </p:nvSpPr>
        <p:spPr bwMode="auto">
          <a:xfrm>
            <a:off x="2257425" y="6248400"/>
            <a:ext cx="34559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smtClean="0">
              <a:solidFill>
                <a:srgbClr val="2F1311"/>
              </a:solidFill>
            </a:endParaRPr>
          </a:p>
        </p:txBody>
      </p:sp>
      <p:sp>
        <p:nvSpPr>
          <p:cNvPr id="1007677" name="Rectangle 61"/>
          <p:cNvSpPr>
            <a:spLocks noGrp="1" noChangeArrowheads="1"/>
          </p:cNvSpPr>
          <p:nvPr>
            <p:ph type="sldNum" sz="quarter" idx="4"/>
          </p:nvPr>
        </p:nvSpPr>
        <p:spPr bwMode="auto">
          <a:xfrm>
            <a:off x="5867400" y="6248400"/>
            <a:ext cx="175577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33DA12F7-5631-4AE0-9659-9E427F912AD5}" type="slidenum">
              <a:rPr lang="en-US" altLang="en-US" smtClean="0">
                <a:solidFill>
                  <a:srgbClr val="2F1311"/>
                </a:solidFill>
              </a:rPr>
              <a:pPr/>
              <a:t>‹#›</a:t>
            </a:fld>
            <a:endParaRPr lang="en-US" altLang="en-US" smtClean="0">
              <a:solidFill>
                <a:srgbClr val="2F1311"/>
              </a:solidFill>
            </a:endParaRPr>
          </a:p>
        </p:txBody>
      </p:sp>
      <p:pic>
        <p:nvPicPr>
          <p:cNvPr id="1007678" name="Picture 62" descr="SW sta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80325" y="6537325"/>
            <a:ext cx="552450" cy="16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3785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7674">
                                            <p:txEl>
                                              <p:pRg st="0" end="0"/>
                                            </p:txEl>
                                          </p:spTgt>
                                        </p:tgtEl>
                                        <p:attrNameLst>
                                          <p:attrName>style.visibility</p:attrName>
                                        </p:attrNameLst>
                                      </p:cBhvr>
                                      <p:to>
                                        <p:strVal val="visible"/>
                                      </p:to>
                                    </p:set>
                                    <p:animEffect transition="in" filter="wipe(left)">
                                      <p:cBhvr>
                                        <p:cTn id="7" dur="500"/>
                                        <p:tgtEl>
                                          <p:spTgt spid="10076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7674">
                                            <p:txEl>
                                              <p:pRg st="1" end="1"/>
                                            </p:txEl>
                                          </p:spTgt>
                                        </p:tgtEl>
                                        <p:attrNameLst>
                                          <p:attrName>style.visibility</p:attrName>
                                        </p:attrNameLst>
                                      </p:cBhvr>
                                      <p:to>
                                        <p:strVal val="visible"/>
                                      </p:to>
                                    </p:set>
                                    <p:animEffect transition="in" filter="wipe(left)">
                                      <p:cBhvr>
                                        <p:cTn id="12" dur="500"/>
                                        <p:tgtEl>
                                          <p:spTgt spid="1007674">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07674">
                                            <p:txEl>
                                              <p:pRg st="2" end="2"/>
                                            </p:txEl>
                                          </p:spTgt>
                                        </p:tgtEl>
                                        <p:attrNameLst>
                                          <p:attrName>style.visibility</p:attrName>
                                        </p:attrNameLst>
                                      </p:cBhvr>
                                      <p:to>
                                        <p:strVal val="visible"/>
                                      </p:to>
                                    </p:set>
                                    <p:animEffect transition="in" filter="wipe(left)">
                                      <p:cBhvr>
                                        <p:cTn id="15" dur="500"/>
                                        <p:tgtEl>
                                          <p:spTgt spid="1007674">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07674">
                                            <p:txEl>
                                              <p:pRg st="3" end="3"/>
                                            </p:txEl>
                                          </p:spTgt>
                                        </p:tgtEl>
                                        <p:attrNameLst>
                                          <p:attrName>style.visibility</p:attrName>
                                        </p:attrNameLst>
                                      </p:cBhvr>
                                      <p:to>
                                        <p:strVal val="visible"/>
                                      </p:to>
                                    </p:set>
                                    <p:animEffect transition="in" filter="wipe(left)">
                                      <p:cBhvr>
                                        <p:cTn id="18" dur="500"/>
                                        <p:tgtEl>
                                          <p:spTgt spid="1007674">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07674">
                                            <p:txEl>
                                              <p:pRg st="4" end="4"/>
                                            </p:txEl>
                                          </p:spTgt>
                                        </p:tgtEl>
                                        <p:attrNameLst>
                                          <p:attrName>style.visibility</p:attrName>
                                        </p:attrNameLst>
                                      </p:cBhvr>
                                      <p:to>
                                        <p:strVal val="visible"/>
                                      </p:to>
                                    </p:set>
                                    <p:animEffect transition="in" filter="wipe(left)">
                                      <p:cBhvr>
                                        <p:cTn id="21" dur="500"/>
                                        <p:tgtEl>
                                          <p:spTgt spid="10076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74"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1007674"/>
                        </p:tgtEl>
                        <p:attrNameLst>
                          <p:attrName>style.visibility</p:attrName>
                        </p:attrNameLst>
                      </p:cBhvr>
                      <p:to>
                        <p:strVal val="visible"/>
                      </p:to>
                    </p:set>
                    <p:animEffect transition="in" filter="wipe(left)">
                      <p:cBhvr>
                        <p:cTn dur="500"/>
                        <p:tgtEl>
                          <p:spTgt spid="100767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07674"/>
                        </p:tgtEl>
                        <p:attrNameLst>
                          <p:attrName>style.visibility</p:attrName>
                        </p:attrNameLst>
                      </p:cBhvr>
                      <p:to>
                        <p:strVal val="visible"/>
                      </p:to>
                    </p:set>
                    <p:animEffect transition="in" filter="wipe(left)">
                      <p:cBhvr>
                        <p:cTn dur="500"/>
                        <p:tgtEl>
                          <p:spTgt spid="1007674"/>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07674"/>
                        </p:tgtEl>
                        <p:attrNameLst>
                          <p:attrName>style.visibility</p:attrName>
                        </p:attrNameLst>
                      </p:cBhvr>
                      <p:to>
                        <p:strVal val="visible"/>
                      </p:to>
                    </p:set>
                    <p:animEffect transition="in" filter="wipe(left)">
                      <p:cBhvr>
                        <p:cTn dur="500"/>
                        <p:tgtEl>
                          <p:spTgt spid="1007674"/>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07674"/>
                        </p:tgtEl>
                        <p:attrNameLst>
                          <p:attrName>style.visibility</p:attrName>
                        </p:attrNameLst>
                      </p:cBhvr>
                      <p:to>
                        <p:strVal val="visible"/>
                      </p:to>
                    </p:set>
                    <p:animEffect transition="in" filter="wipe(left)">
                      <p:cBhvr>
                        <p:cTn dur="500"/>
                        <p:tgtEl>
                          <p:spTgt spid="1007674"/>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07674"/>
                        </p:tgtEl>
                        <p:attrNameLst>
                          <p:attrName>style.visibility</p:attrName>
                        </p:attrNameLst>
                      </p:cBhvr>
                      <p:to>
                        <p:strVal val="visible"/>
                      </p:to>
                    </p:set>
                    <p:animEffect transition="in" filter="wipe(left)">
                      <p:cBhvr>
                        <p:cTn dur="500"/>
                        <p:tgtEl>
                          <p:spTgt spid="1007674"/>
                        </p:tgtEl>
                      </p:cBhvr>
                    </p:animEffect>
                  </p:childTnLst>
                </p:cTn>
              </p:par>
            </p:tnLst>
          </p:tmpl>
        </p:tmplLst>
      </p:bldP>
    </p:bldLst>
  </p:timing>
  <p:hf hdr="0" ftr="0" dt="0"/>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fontAlgn="base">
        <a:spcBef>
          <a:spcPct val="20000"/>
        </a:spcBef>
        <a:spcAft>
          <a:spcPct val="0"/>
        </a:spcAft>
        <a:buBlip>
          <a:blip r:embed="rId16"/>
        </a:buBlip>
        <a:defRPr sz="3200">
          <a:solidFill>
            <a:schemeClr val="tx1"/>
          </a:solidFill>
          <a:latin typeface="+mn-lt"/>
          <a:ea typeface="+mn-ea"/>
          <a:cs typeface="+mn-cs"/>
        </a:defRPr>
      </a:lvl1pPr>
      <a:lvl2pPr marL="742950" indent="-285750" algn="l" rtl="0" fontAlgn="base">
        <a:spcBef>
          <a:spcPct val="20000"/>
        </a:spcBef>
        <a:spcAft>
          <a:spcPct val="0"/>
        </a:spcAft>
        <a:buSzPct val="80000"/>
        <a:buBlip>
          <a:blip r:embed="rId17"/>
        </a:buBlip>
        <a:defRPr sz="2800">
          <a:solidFill>
            <a:schemeClr val="tx1"/>
          </a:solidFill>
          <a:latin typeface="+mn-lt"/>
        </a:defRPr>
      </a:lvl2pPr>
      <a:lvl3pPr marL="1143000" indent="-228600" algn="l" rtl="0" fontAlgn="base">
        <a:spcBef>
          <a:spcPct val="20000"/>
        </a:spcBef>
        <a:spcAft>
          <a:spcPct val="0"/>
        </a:spcAft>
        <a:buSzPct val="70000"/>
        <a:buBlip>
          <a:blip r:embed="rId18"/>
        </a:buBlip>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46</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58840138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46</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5757673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46</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6402574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46</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9288284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46</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5550582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1"/>
          <p:cNvSpPr txBox="1">
            <a:spLocks/>
          </p:cNvSpPr>
          <p:nvPr/>
        </p:nvSpPr>
        <p:spPr>
          <a:xfrm>
            <a:off x="119132" y="6445816"/>
            <a:ext cx="6464526" cy="366427"/>
          </a:xfrm>
          <a:prstGeom prst="rect">
            <a:avLst/>
          </a:prstGeom>
        </p:spPr>
        <p:txBody>
          <a:bodyPr/>
          <a:lstStyle>
            <a:lvl1pPr>
              <a:defRPr lang="en-US" sz="1000" smtClean="0"/>
            </a:lvl1pPr>
          </a:lstStyle>
          <a:p>
            <a:pPr>
              <a:lnSpc>
                <a:spcPct val="90000"/>
              </a:lnSpc>
              <a:defRPr/>
            </a:pPr>
            <a:r>
              <a:rPr sz="800" dirty="0">
                <a:solidFill>
                  <a:srgbClr val="7F7F7F"/>
                </a:solidFill>
              </a:rPr>
              <a:t>© 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1" name="Rectangle 10"/>
          <p:cNvSpPr/>
          <p:nvPr/>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8"/>
          <p:cNvSpPr txBox="1">
            <a:spLocks/>
          </p:cNvSpPr>
          <p:nvPr/>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36</a:t>
            </a:r>
            <a:endParaRPr lang="en-US" dirty="0">
              <a:solidFill>
                <a:prstClr val="black"/>
              </a:solidFill>
            </a:endParaRPr>
          </a:p>
        </p:txBody>
      </p:sp>
      <p:sp>
        <p:nvSpPr>
          <p:cNvPr id="15" name="Rectangle 14"/>
          <p:cNvSpPr/>
          <p:nvPr/>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ight Triangle 15"/>
          <p:cNvSpPr/>
          <p:nvPr/>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0"/>
            <a:ext cx="9144000" cy="68580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06877" y="594390"/>
            <a:ext cx="8918369" cy="619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ooter Placeholder 1"/>
          <p:cNvSpPr txBox="1">
            <a:spLocks/>
          </p:cNvSpPr>
          <p:nvPr userDrawn="1"/>
        </p:nvSpPr>
        <p:spPr>
          <a:xfrm>
            <a:off x="119132" y="6424551"/>
            <a:ext cx="7132242" cy="366427"/>
          </a:xfrm>
          <a:prstGeom prst="rect">
            <a:avLst/>
          </a:prstGeom>
        </p:spPr>
        <p:txBody>
          <a:bodyPr/>
          <a:lstStyle>
            <a:lvl1pPr>
              <a:defRPr lang="en-US" sz="1000" smtClean="0"/>
            </a:lvl1pPr>
          </a:lstStyle>
          <a:p>
            <a:pPr>
              <a:defRPr/>
            </a:pPr>
            <a:r>
              <a:rPr dirty="0">
                <a:solidFill>
                  <a:srgbClr val="7F7F7F"/>
                </a:solidFill>
              </a:rPr>
              <a:t>© </a:t>
            </a:r>
            <a:r>
              <a:rPr sz="900" dirty="0">
                <a:solidFill>
                  <a:srgbClr val="7F7F7F"/>
                </a:solidFill>
              </a:rPr>
              <a:t>2012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19" name="Rectangle 18"/>
          <p:cNvSpPr/>
          <p:nvPr userDrawn="1"/>
        </p:nvSpPr>
        <p:spPr>
          <a:xfrm>
            <a:off x="8321000" y="6484763"/>
            <a:ext cx="827204" cy="274317"/>
          </a:xfrm>
          <a:prstGeom prst="rect">
            <a:avLst/>
          </a:prstGeom>
          <a:solidFill>
            <a:srgbClr val="AFD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Slide Number Placeholder 8"/>
          <p:cNvSpPr txBox="1">
            <a:spLocks/>
          </p:cNvSpPr>
          <p:nvPr userDrawn="1"/>
        </p:nvSpPr>
        <p:spPr>
          <a:xfrm>
            <a:off x="7979064" y="6504890"/>
            <a:ext cx="1097313" cy="273015"/>
          </a:xfrm>
          <a:prstGeom prst="rect">
            <a:avLst/>
          </a:prstGeom>
        </p:spPr>
        <p:txBody>
          <a:bodyPr/>
          <a:lstStyle/>
          <a:p>
            <a:pPr algn="r">
              <a:defRPr/>
            </a:pPr>
            <a:fld id="{D980D084-3C0E-4FF8-AF9C-AFA8DF3F4605}" type="slidenum">
              <a:rPr lang="en-US" smtClean="0">
                <a:solidFill>
                  <a:prstClr val="black"/>
                </a:solidFill>
              </a:rPr>
              <a:pPr algn="r">
                <a:defRPr/>
              </a:pPr>
              <a:t>‹#›</a:t>
            </a:fld>
            <a:r>
              <a:rPr lang="en-US" dirty="0" smtClean="0">
                <a:solidFill>
                  <a:prstClr val="black"/>
                </a:solidFill>
              </a:rPr>
              <a:t> of  46</a:t>
            </a:r>
            <a:endParaRPr lang="en-US" dirty="0">
              <a:solidFill>
                <a:prstClr val="black"/>
              </a:solidFill>
            </a:endParaRPr>
          </a:p>
        </p:txBody>
      </p:sp>
      <p:sp>
        <p:nvSpPr>
          <p:cNvPr id="21" name="Rectangle 20"/>
          <p:cNvSpPr/>
          <p:nvPr userDrawn="1"/>
        </p:nvSpPr>
        <p:spPr>
          <a:xfrm>
            <a:off x="106878" y="1188720"/>
            <a:ext cx="8917852" cy="1597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59377" y="91439"/>
            <a:ext cx="9036998" cy="1188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ight Triangle 22"/>
          <p:cNvSpPr/>
          <p:nvPr userDrawn="1"/>
        </p:nvSpPr>
        <p:spPr>
          <a:xfrm rot="5400000">
            <a:off x="50" y="45758"/>
            <a:ext cx="548634" cy="548634"/>
          </a:xfrm>
          <a:prstGeom prst="rtTriangle">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66495857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10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3" Type="http://schemas.openxmlformats.org/officeDocument/2006/relationships/hyperlink" Target="http://www.onelbriefs.com/cases/contracts/fortune_national.htm"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hyperlink" Target="http://www.onelbriefs.com/cases/contracts/fortune_national.htm"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hyperlink" Target="http://homepages.se.edu/cvonbergen/files/2012/11/Legal-Remedies-for-Workplace-Bullying_Grabbing-the-Bully-by-the-Horns.pdf"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www.onelbriefs.com/cases/contracts/fortune_national.htm"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hyperlink" Target="http://www.forbes.com/pictures/ffef45efmh/12-most-common-retaliation-tactics/" TargetMode="Externa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hyperlink" Target="http://m.apnews.com/ap/db_268744/contentdetail.htm?contentguid=3614echi"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hyperlink" Target="http://www.nypost.com/p/news/local/manhattan/educator_stripped_of_job_XD3Njj11p6sVTwS8IO3JZI"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www.shrm.org/Publications/hrmagazine/EditorialContent/Pages/0203hirschman.aspx"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www.uri.edu/research/lrc/research/papers/Amaral_Fraternization.pdf"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3.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2" Type="http://schemas.openxmlformats.org/officeDocument/2006/relationships/hyperlink" Target="http://www.bls.gov/opub/mlr/2001/01/art1full.pdf" TargetMode="External"/><Relationship Id="rId1" Type="http://schemas.openxmlformats.org/officeDocument/2006/relationships/slideLayout" Target="../slideLayouts/slideLayout10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9.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8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5.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5.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2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6.xml"/><Relationship Id="rId1" Type="http://schemas.openxmlformats.org/officeDocument/2006/relationships/slideLayout" Target="../slideLayouts/slideLayout97.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7.xml"/><Relationship Id="rId1" Type="http://schemas.openxmlformats.org/officeDocument/2006/relationships/slideLayout" Target="../slideLayouts/slideLayout9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7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0.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777282" y="2624446"/>
            <a:ext cx="7589437" cy="3669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p:cNvSpPr>
            <a:spLocks noGrp="1"/>
          </p:cNvSpPr>
          <p:nvPr>
            <p:ph type="title"/>
          </p:nvPr>
        </p:nvSpPr>
        <p:spPr/>
        <p:txBody>
          <a:bodyPr>
            <a:normAutofit/>
          </a:bodyPr>
          <a:lstStyle/>
          <a:p>
            <a:r>
              <a:rPr lang="en-US" sz="2800" dirty="0" smtClean="0"/>
              <a:t>Employee Rights </a:t>
            </a:r>
            <a:br>
              <a:rPr lang="en-US" sz="2800" dirty="0" smtClean="0"/>
            </a:br>
            <a:r>
              <a:rPr lang="en-US" sz="2800" dirty="0" smtClean="0"/>
              <a:t>and Discipline</a:t>
            </a:r>
            <a:endParaRPr lang="en-US" sz="2800" dirty="0"/>
          </a:p>
        </p:txBody>
      </p:sp>
      <p:sp>
        <p:nvSpPr>
          <p:cNvPr id="3" name="Slide Number Placeholder 2"/>
          <p:cNvSpPr>
            <a:spLocks noGrp="1"/>
          </p:cNvSpPr>
          <p:nvPr>
            <p:ph type="sldNum" sz="quarter" idx="4294967295"/>
          </p:nvPr>
        </p:nvSpPr>
        <p:spPr>
          <a:xfrm>
            <a:off x="7940675" y="6354763"/>
            <a:ext cx="1203325" cy="366712"/>
          </a:xfrm>
          <a:prstGeom prst="rect">
            <a:avLst/>
          </a:prstGeom>
        </p:spPr>
        <p:txBody>
          <a:bodyPr/>
          <a:lstStyle/>
          <a:p>
            <a:r>
              <a:rPr lang="en-US" dirty="0" smtClean="0"/>
              <a:t>1–</a:t>
            </a:r>
            <a:fld id="{5FB219D5-4525-4EC7-9FCE-FEBE87F89380}" type="slidenum">
              <a:rPr lang="en-US" smtClean="0"/>
              <a:pPr/>
              <a:t>1</a:t>
            </a:fld>
            <a:endParaRPr lang="en-US" dirty="0"/>
          </a:p>
        </p:txBody>
      </p:sp>
      <p:sp>
        <p:nvSpPr>
          <p:cNvPr id="5" name="TextBox 4"/>
          <p:cNvSpPr txBox="1"/>
          <p:nvPr/>
        </p:nvSpPr>
        <p:spPr>
          <a:xfrm>
            <a:off x="2834659" y="2788927"/>
            <a:ext cx="3090911" cy="246221"/>
          </a:xfrm>
          <a:prstGeom prst="rect">
            <a:avLst/>
          </a:prstGeom>
          <a:noFill/>
        </p:spPr>
        <p:txBody>
          <a:bodyPr wrap="none" rtlCol="0">
            <a:spAutoFit/>
          </a:bodyPr>
          <a:lstStyle/>
          <a:p>
            <a:r>
              <a:rPr lang="en-US" dirty="0" smtClean="0"/>
              <a:t>The Challenges of Human Resources Management</a:t>
            </a:r>
            <a:endParaRPr lang="en-US" dirty="0"/>
          </a:p>
        </p:txBody>
      </p:sp>
      <p:sp>
        <p:nvSpPr>
          <p:cNvPr id="6" name="Rectangle 5"/>
          <p:cNvSpPr/>
          <p:nvPr/>
        </p:nvSpPr>
        <p:spPr bwMode="auto">
          <a:xfrm>
            <a:off x="2926098" y="1143025"/>
            <a:ext cx="5852096" cy="24622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charset="0"/>
            </a:endParaRPr>
          </a:p>
        </p:txBody>
      </p:sp>
      <p:sp>
        <p:nvSpPr>
          <p:cNvPr id="7" name="Rectangle 6"/>
          <p:cNvSpPr/>
          <p:nvPr/>
        </p:nvSpPr>
        <p:spPr bwMode="auto">
          <a:xfrm>
            <a:off x="2560342" y="137196"/>
            <a:ext cx="5760657" cy="22859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charset="0"/>
            </a:endParaRPr>
          </a:p>
        </p:txBody>
      </p:sp>
      <p:sp>
        <p:nvSpPr>
          <p:cNvPr id="8" name="Rectangle 7"/>
          <p:cNvSpPr/>
          <p:nvPr/>
        </p:nvSpPr>
        <p:spPr bwMode="auto">
          <a:xfrm>
            <a:off x="2560342" y="137196"/>
            <a:ext cx="5943535" cy="210309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charset="0"/>
            </a:endParaRPr>
          </a:p>
        </p:txBody>
      </p:sp>
      <p:sp>
        <p:nvSpPr>
          <p:cNvPr id="10" name="Rectangle 9"/>
          <p:cNvSpPr/>
          <p:nvPr/>
        </p:nvSpPr>
        <p:spPr bwMode="auto">
          <a:xfrm>
            <a:off x="2560342" y="137196"/>
            <a:ext cx="6126413" cy="219453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charset="0"/>
            </a:endParaRPr>
          </a:p>
        </p:txBody>
      </p:sp>
      <p:pic>
        <p:nvPicPr>
          <p:cNvPr id="15" name="Picture 14" descr="Cover Image.png"/>
          <p:cNvPicPr>
            <a:picLocks noChangeAspect="1"/>
          </p:cNvPicPr>
          <p:nvPr/>
        </p:nvPicPr>
        <p:blipFill>
          <a:blip r:embed="rId3" cstate="print"/>
          <a:srcRect l="6522" r="5435"/>
          <a:stretch>
            <a:fillRect/>
          </a:stretch>
        </p:blipFill>
        <p:spPr>
          <a:xfrm>
            <a:off x="868721" y="2697488"/>
            <a:ext cx="7406559" cy="3524316"/>
          </a:xfrm>
          <a:prstGeom prst="rect">
            <a:avLst/>
          </a:prstGeom>
        </p:spPr>
      </p:pic>
      <p:sp>
        <p:nvSpPr>
          <p:cNvPr id="12" name="Snip Single Corner Rectangle 11"/>
          <p:cNvSpPr/>
          <p:nvPr/>
        </p:nvSpPr>
        <p:spPr>
          <a:xfrm flipH="1">
            <a:off x="100584" y="137196"/>
            <a:ext cx="2194536" cy="2103097"/>
          </a:xfrm>
          <a:prstGeom prst="snip1Rect">
            <a:avLst>
              <a:gd name="adj" fmla="val 33607"/>
            </a:avLst>
          </a:prstGeom>
          <a:solidFill>
            <a:srgbClr val="F5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corner13.png"/>
          <p:cNvPicPr>
            <a:picLocks noChangeAspect="1"/>
          </p:cNvPicPr>
          <p:nvPr/>
        </p:nvPicPr>
        <p:blipFill>
          <a:blip r:embed="rId4" cstate="print"/>
          <a:stretch>
            <a:fillRect/>
          </a:stretch>
        </p:blipFill>
        <p:spPr>
          <a:xfrm>
            <a:off x="483677" y="512554"/>
            <a:ext cx="1512786" cy="151278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1095" y="137196"/>
            <a:ext cx="9132905" cy="1143000"/>
          </a:xfrm>
        </p:spPr>
        <p:txBody>
          <a:bodyPr/>
          <a:lstStyle/>
          <a:p>
            <a:r>
              <a:rPr lang="en-US" sz="4000" dirty="0"/>
              <a:t>Exceptions to Employment-at-Will </a:t>
            </a:r>
            <a:r>
              <a:rPr lang="en-US" sz="2400" dirty="0"/>
              <a:t>(cont’d)</a:t>
            </a:r>
          </a:p>
        </p:txBody>
      </p:sp>
      <p:sp>
        <p:nvSpPr>
          <p:cNvPr id="86019" name="Rectangle 3"/>
          <p:cNvSpPr>
            <a:spLocks noGrp="1" noChangeArrowheads="1"/>
          </p:cNvSpPr>
          <p:nvPr>
            <p:ph type="body" idx="1"/>
          </p:nvPr>
        </p:nvSpPr>
        <p:spPr>
          <a:xfrm>
            <a:off x="182928" y="1234464"/>
            <a:ext cx="8778144" cy="5486340"/>
          </a:xfrm>
        </p:spPr>
        <p:txBody>
          <a:bodyPr>
            <a:normAutofit lnSpcReduction="10000"/>
          </a:bodyPr>
          <a:lstStyle/>
          <a:p>
            <a:pPr>
              <a:buFontTx/>
              <a:buAutoNum type="arabicPeriod" startAt="2"/>
            </a:pPr>
            <a:r>
              <a:rPr lang="en-US" dirty="0">
                <a:solidFill>
                  <a:srgbClr val="FF0000"/>
                </a:solidFill>
              </a:rPr>
              <a:t>Implied Contract:</a:t>
            </a:r>
          </a:p>
          <a:p>
            <a:r>
              <a:rPr lang="en-US" sz="2200" dirty="0">
                <a:latin typeface="Arial" pitchFamily="34" charset="0"/>
                <a:cs typeface="Arial" pitchFamily="34" charset="0"/>
              </a:rPr>
              <a:t>The second major exception to the employment-at-will doctrine is applied when an implied contract is formed between an employer and employee, even though no express, written instrument regarding the employment relationship exists. Although employment is typically not governed by a contract, an employer may make oral or written representations to employees regarding job security or procedures that will be followed when adverse employment actions are taken. If so, these representations may create a contract for employment. This exception is recognized in 38 of the 50 states.</a:t>
            </a:r>
          </a:p>
          <a:p>
            <a:r>
              <a:rPr lang="en-US" sz="2200" dirty="0">
                <a:latin typeface="Arial" pitchFamily="34" charset="0"/>
                <a:cs typeface="Arial" pitchFamily="34" charset="0"/>
              </a:rPr>
              <a:t>Examples: policy language, employment offers, supervisor statements.</a:t>
            </a:r>
          </a:p>
          <a:p>
            <a:r>
              <a:rPr lang="en-US" sz="2200" dirty="0">
                <a:latin typeface="Arial" pitchFamily="34" charset="0"/>
                <a:cs typeface="Arial" pitchFamily="34" charset="0"/>
              </a:rPr>
              <a:t>Example - </a:t>
            </a:r>
            <a:r>
              <a:rPr lang="en-US" sz="2200" i="1" dirty="0">
                <a:latin typeface="Arial" pitchFamily="34" charset="0"/>
                <a:cs typeface="Arial" pitchFamily="34" charset="0"/>
              </a:rPr>
              <a:t>Toussaint v. Blue Cross &amp; Blue Shield of Michigan </a:t>
            </a:r>
            <a:r>
              <a:rPr lang="en-US" sz="2200" dirty="0">
                <a:latin typeface="Arial" pitchFamily="34" charset="0"/>
                <a:cs typeface="Arial" pitchFamily="34" charset="0"/>
              </a:rPr>
              <a:t>– the employer had a policy of just cause terminations and did not follow established procedures.</a:t>
            </a:r>
          </a:p>
          <a:p>
            <a:pPr>
              <a:buFontTx/>
              <a:buNone/>
            </a:pPr>
            <a:endParaRPr lang="en-US" sz="2200" dirty="0">
              <a:latin typeface="Arial" pitchFamily="34" charset="0"/>
              <a:cs typeface="Arial" pitchFamily="34" charset="0"/>
            </a:endParaRPr>
          </a:p>
        </p:txBody>
      </p:sp>
    </p:spTree>
    <p:extLst>
      <p:ext uri="{BB962C8B-B14F-4D97-AF65-F5344CB8AC3E}">
        <p14:creationId xmlns:p14="http://schemas.microsoft.com/office/powerpoint/2010/main" val="47061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21" y="20390"/>
            <a:ext cx="9133679" cy="683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43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45" y="137196"/>
            <a:ext cx="8229600" cy="792162"/>
          </a:xfrm>
        </p:spPr>
        <p:txBody>
          <a:bodyPr>
            <a:normAutofit/>
          </a:bodyPr>
          <a:lstStyle/>
          <a:p>
            <a:r>
              <a:rPr lang="en-US" altLang="en-US" sz="3600" dirty="0" smtClean="0"/>
              <a:t>Exceptions to Employment-at-Will </a:t>
            </a:r>
            <a:r>
              <a:rPr lang="en-US" altLang="en-US" sz="2700" dirty="0" smtClean="0"/>
              <a:t>(cont’d)</a:t>
            </a:r>
            <a:endParaRPr lang="en-US" sz="2700" dirty="0"/>
          </a:p>
        </p:txBody>
      </p:sp>
      <p:sp>
        <p:nvSpPr>
          <p:cNvPr id="3" name="Content Placeholder 2"/>
          <p:cNvSpPr>
            <a:spLocks noGrp="1"/>
          </p:cNvSpPr>
          <p:nvPr>
            <p:ph idx="1"/>
          </p:nvPr>
        </p:nvSpPr>
        <p:spPr>
          <a:xfrm>
            <a:off x="304800" y="1143025"/>
            <a:ext cx="8610600" cy="5410175"/>
          </a:xfrm>
        </p:spPr>
        <p:txBody>
          <a:bodyPr>
            <a:normAutofit fontScale="92500" lnSpcReduction="10000"/>
          </a:bodyPr>
          <a:lstStyle/>
          <a:p>
            <a:pPr lvl="0" fontAlgn="base">
              <a:spcAft>
                <a:spcPct val="0"/>
              </a:spcAft>
              <a:buFontTx/>
              <a:buAutoNum type="arabicPeriod" startAt="3"/>
            </a:pPr>
            <a:r>
              <a:rPr lang="en-US" altLang="en-US" sz="3500" dirty="0">
                <a:solidFill>
                  <a:srgbClr val="FF0000"/>
                </a:solidFill>
                <a:latin typeface="Arial" charset="0"/>
              </a:rPr>
              <a:t>Covenant of Good Faith and Fair Dealing</a:t>
            </a:r>
            <a:r>
              <a:rPr lang="en-US" altLang="en-US" sz="3500" dirty="0">
                <a:solidFill>
                  <a:srgbClr val="283B6E"/>
                </a:solidFill>
                <a:latin typeface="Arial" charset="0"/>
              </a:rPr>
              <a:t>:</a:t>
            </a:r>
          </a:p>
          <a:p>
            <a:pPr lvl="0" fontAlgn="base">
              <a:spcAft>
                <a:spcPct val="0"/>
              </a:spcAft>
              <a:buFontTx/>
              <a:buChar char="•"/>
            </a:pPr>
            <a:r>
              <a:rPr lang="en-US" altLang="en-US" sz="2200" dirty="0">
                <a:solidFill>
                  <a:srgbClr val="283B6E"/>
                </a:solidFill>
                <a:latin typeface="Arial" charset="0"/>
              </a:rPr>
              <a:t>The exception for a covenant of good faith and fair dealing represents the most significant departure from the traditional employment-at-will doctrine. Rather than narrowly prohibiting terminations based on public policy or an implied contract, this </a:t>
            </a:r>
            <a:r>
              <a:rPr lang="en-US" altLang="en-US" sz="2200" dirty="0" smtClean="0">
                <a:solidFill>
                  <a:srgbClr val="283B6E"/>
                </a:solidFill>
                <a:latin typeface="Arial" charset="0"/>
              </a:rPr>
              <a:t>exception—at </a:t>
            </a:r>
            <a:r>
              <a:rPr lang="en-US" altLang="en-US" sz="2200" dirty="0">
                <a:solidFill>
                  <a:srgbClr val="283B6E"/>
                </a:solidFill>
                <a:latin typeface="Arial" charset="0"/>
              </a:rPr>
              <a:t>its broadest—reads a covenant of good faith and fair dealing into every employment relationship. It has been interpreted to mean either that employer personnel decisions are subject to a </a:t>
            </a:r>
            <a:r>
              <a:rPr lang="en-US" altLang="en-US" sz="2200" dirty="0" smtClean="0">
                <a:solidFill>
                  <a:srgbClr val="283B6E"/>
                </a:solidFill>
                <a:latin typeface="Arial" charset="0"/>
              </a:rPr>
              <a:t>"just cause" </a:t>
            </a:r>
            <a:r>
              <a:rPr lang="en-US" altLang="en-US" sz="2200" dirty="0">
                <a:solidFill>
                  <a:srgbClr val="283B6E"/>
                </a:solidFill>
                <a:latin typeface="Arial" charset="0"/>
              </a:rPr>
              <a:t>standard or that terminations made in bad faith or motivated by malice are prohibited.  This exception is recognized by only 11 states.</a:t>
            </a:r>
          </a:p>
          <a:p>
            <a:pPr lvl="0" fontAlgn="base">
              <a:spcAft>
                <a:spcPct val="0"/>
              </a:spcAft>
              <a:buFontTx/>
              <a:buChar char="•"/>
            </a:pPr>
            <a:r>
              <a:rPr lang="en-US" altLang="en-US" sz="2200" dirty="0">
                <a:solidFill>
                  <a:srgbClr val="283B6E"/>
                </a:solidFill>
                <a:latin typeface="Arial" charset="0"/>
              </a:rPr>
              <a:t>Example - </a:t>
            </a:r>
            <a:r>
              <a:rPr lang="en-US" altLang="en-US" sz="2200" i="1" dirty="0">
                <a:solidFill>
                  <a:srgbClr val="283B6E"/>
                </a:solidFill>
                <a:latin typeface="Arial" charset="0"/>
              </a:rPr>
              <a:t>Cleary v. American Airlines </a:t>
            </a:r>
            <a:r>
              <a:rPr lang="en-US" altLang="en-US" sz="2200" dirty="0">
                <a:solidFill>
                  <a:srgbClr val="283B6E"/>
                </a:solidFill>
                <a:latin typeface="Arial" charset="0"/>
              </a:rPr>
              <a:t>– An employee with 18 years of service was terminated without any reason. The court stated that </a:t>
            </a:r>
            <a:r>
              <a:rPr lang="en-US" altLang="en-US" sz="2200" dirty="0" smtClean="0">
                <a:solidFill>
                  <a:srgbClr val="283B6E"/>
                </a:solidFill>
                <a:latin typeface="Arial" charset="0"/>
              </a:rPr>
              <a:t>"Termination </a:t>
            </a:r>
            <a:r>
              <a:rPr lang="en-US" altLang="en-US" sz="2200" dirty="0">
                <a:solidFill>
                  <a:srgbClr val="283B6E"/>
                </a:solidFill>
                <a:latin typeface="Arial" charset="0"/>
              </a:rPr>
              <a:t>of employment without legal cause after such a period of time offends the implied-in-law covenant of good faith and fair </a:t>
            </a:r>
            <a:r>
              <a:rPr lang="en-US" altLang="en-US" sz="2200" dirty="0" smtClean="0">
                <a:solidFill>
                  <a:srgbClr val="283B6E"/>
                </a:solidFill>
                <a:latin typeface="Arial" charset="0"/>
              </a:rPr>
              <a:t>dealing" </a:t>
            </a:r>
            <a:r>
              <a:rPr lang="en-US" altLang="en-US" sz="2200" dirty="0">
                <a:solidFill>
                  <a:srgbClr val="283B6E"/>
                </a:solidFill>
                <a:latin typeface="Arial" charset="0"/>
              </a:rPr>
              <a:t>and that, from the covenant, </a:t>
            </a:r>
            <a:r>
              <a:rPr lang="en-US" altLang="en-US" sz="2200" dirty="0" smtClean="0">
                <a:solidFill>
                  <a:srgbClr val="283B6E"/>
                </a:solidFill>
                <a:latin typeface="Arial" charset="0"/>
              </a:rPr>
              <a:t>"a </a:t>
            </a:r>
            <a:r>
              <a:rPr lang="en-US" altLang="en-US" sz="2200" dirty="0">
                <a:solidFill>
                  <a:srgbClr val="283B6E"/>
                </a:solidFill>
                <a:latin typeface="Arial" charset="0"/>
              </a:rPr>
              <a:t>duty arose on the part of...American Airlines…to do nothing which would deprive...the employee...of the benefits of the employment...having accrued during [the employee’s] 18 years of employment</a:t>
            </a:r>
            <a:r>
              <a:rPr lang="en-US" altLang="en-US" sz="2200" dirty="0" smtClean="0">
                <a:solidFill>
                  <a:srgbClr val="283B6E"/>
                </a:solidFill>
                <a:latin typeface="Arial" charset="0"/>
              </a:rPr>
              <a:t>."</a:t>
            </a:r>
            <a:endParaRPr lang="en-US" altLang="en-US" sz="2200" dirty="0">
              <a:solidFill>
                <a:srgbClr val="283B6E"/>
              </a:solidFill>
              <a:latin typeface="Arial" charset="0"/>
            </a:endParaRPr>
          </a:p>
          <a:p>
            <a:endParaRPr lang="en-US" dirty="0"/>
          </a:p>
        </p:txBody>
      </p:sp>
    </p:spTree>
    <p:extLst>
      <p:ext uri="{BB962C8B-B14F-4D97-AF65-F5344CB8AC3E}">
        <p14:creationId xmlns:p14="http://schemas.microsoft.com/office/powerpoint/2010/main" val="2591251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7016"/>
            <a:ext cx="9144000" cy="686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79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en-US" altLang="en-US" sz="4000" b="0" i="0" u="none" strike="noStrike" kern="0" cap="none" spc="0" normalizeH="0" baseline="0" noProof="0" dirty="0" smtClean="0">
                <a:ln>
                  <a:noFill/>
                </a:ln>
                <a:effectLst/>
                <a:uLnTx/>
                <a:uFillTx/>
                <a:latin typeface="Arial"/>
              </a:rPr>
              <a:t>Steps to Reduce Employer Liability</a:t>
            </a:r>
            <a:endParaRPr lang="en-US" sz="4000" dirty="0"/>
          </a:p>
        </p:txBody>
      </p:sp>
      <p:sp>
        <p:nvSpPr>
          <p:cNvPr id="3" name="Content Placeholder 2"/>
          <p:cNvSpPr>
            <a:spLocks noGrp="1"/>
          </p:cNvSpPr>
          <p:nvPr>
            <p:ph idx="1"/>
          </p:nvPr>
        </p:nvSpPr>
        <p:spPr>
          <a:xfrm>
            <a:off x="228600" y="1600200"/>
            <a:ext cx="8686800" cy="5029200"/>
          </a:xfrm>
        </p:spPr>
        <p:txBody>
          <a:bodyPr>
            <a:noAutofit/>
          </a:bodyPr>
          <a:lstStyle/>
          <a:p>
            <a:pPr lvl="0" fontAlgn="base">
              <a:spcAft>
                <a:spcPct val="0"/>
              </a:spcAft>
              <a:buNone/>
            </a:pPr>
            <a:r>
              <a:rPr kumimoji="0" lang="en-US" altLang="en-US" sz="2200" b="0" i="0" u="none" strike="noStrike" kern="0" cap="none" spc="0" normalizeH="0" baseline="0" noProof="0" dirty="0" smtClean="0">
                <a:ln>
                  <a:noFill/>
                </a:ln>
                <a:solidFill>
                  <a:srgbClr val="283B6E"/>
                </a:solidFill>
                <a:effectLst/>
                <a:uLnTx/>
                <a:uFillTx/>
                <a:latin typeface="Arial"/>
                <a:ea typeface="+mn-ea"/>
                <a:cs typeface="+mn-cs"/>
              </a:rPr>
              <a:t>Steps to take to minimize employer liability for adverse employment actions:</a:t>
            </a:r>
          </a:p>
          <a:p>
            <a:pPr lvl="0" fontAlgn="base">
              <a:spcAft>
                <a:spcPct val="0"/>
              </a:spcAft>
              <a:buFontTx/>
              <a:buChar char="•"/>
            </a:pPr>
            <a:r>
              <a:rPr kumimoji="0" lang="en-US" altLang="en-US" sz="2200" b="0" i="0" u="none" strike="noStrike" kern="0" cap="none" spc="0" normalizeH="0" baseline="0" noProof="0" dirty="0" smtClean="0">
                <a:ln>
                  <a:noFill/>
                </a:ln>
                <a:solidFill>
                  <a:srgbClr val="283B6E"/>
                </a:solidFill>
                <a:effectLst/>
                <a:uLnTx/>
                <a:uFillTx/>
                <a:latin typeface="Arial"/>
                <a:ea typeface="+mn-ea"/>
                <a:cs typeface="+mn-cs"/>
              </a:rPr>
              <a:t>Use disclaimers in the new hire process (offer letters and new hire orientation) and require signed acknowledgements.</a:t>
            </a:r>
          </a:p>
          <a:p>
            <a:pPr lvl="0" fontAlgn="base">
              <a:spcAft>
                <a:spcPct val="0"/>
              </a:spcAft>
              <a:buFontTx/>
              <a:buChar char="•"/>
            </a:pPr>
            <a:r>
              <a:rPr kumimoji="0" lang="en-US" altLang="en-US" sz="2200" b="0" i="0" u="none" strike="noStrike" kern="0" cap="none" spc="0" normalizeH="0" baseline="0" noProof="0" dirty="0" smtClean="0">
                <a:ln>
                  <a:noFill/>
                </a:ln>
                <a:solidFill>
                  <a:srgbClr val="283B6E"/>
                </a:solidFill>
                <a:effectLst/>
                <a:uLnTx/>
                <a:uFillTx/>
                <a:latin typeface="Arial"/>
                <a:ea typeface="+mn-ea"/>
                <a:cs typeface="+mn-cs"/>
              </a:rPr>
              <a:t>Outline clearly employment expectations.</a:t>
            </a:r>
          </a:p>
          <a:p>
            <a:pPr lvl="0" fontAlgn="base">
              <a:spcAft>
                <a:spcPct val="0"/>
              </a:spcAft>
              <a:buFontTx/>
              <a:buChar char="•"/>
            </a:pPr>
            <a:r>
              <a:rPr kumimoji="0" lang="en-US" altLang="en-US" sz="2200" b="0" i="0" u="none" strike="noStrike" kern="0" cap="none" spc="0" normalizeH="0" baseline="0" noProof="0" dirty="0" smtClean="0">
                <a:ln>
                  <a:noFill/>
                </a:ln>
                <a:solidFill>
                  <a:srgbClr val="283B6E"/>
                </a:solidFill>
                <a:effectLst/>
                <a:uLnTx/>
                <a:uFillTx/>
                <a:latin typeface="Arial"/>
                <a:ea typeface="+mn-ea"/>
                <a:cs typeface="+mn-cs"/>
              </a:rPr>
              <a:t>Implement a progressive discipline policy. </a:t>
            </a:r>
          </a:p>
          <a:p>
            <a:pPr lvl="0" fontAlgn="base">
              <a:spcAft>
                <a:spcPct val="0"/>
              </a:spcAft>
              <a:buFontTx/>
              <a:buChar char="•"/>
            </a:pPr>
            <a:r>
              <a:rPr kumimoji="0" lang="en-US" altLang="en-US" sz="2200" b="0" i="0" u="none" strike="noStrike" kern="0" cap="none" spc="0" normalizeH="0" baseline="0" noProof="0" dirty="0" smtClean="0">
                <a:ln>
                  <a:noFill/>
                </a:ln>
                <a:solidFill>
                  <a:srgbClr val="283B6E"/>
                </a:solidFill>
                <a:effectLst/>
                <a:uLnTx/>
                <a:uFillTx/>
                <a:latin typeface="Arial"/>
                <a:ea typeface="+mn-ea"/>
                <a:cs typeface="+mn-cs"/>
              </a:rPr>
              <a:t>Adopt a grievance procedure</a:t>
            </a:r>
          </a:p>
          <a:p>
            <a:pPr lvl="0" fontAlgn="base">
              <a:spcAft>
                <a:spcPct val="0"/>
              </a:spcAft>
              <a:buFontTx/>
              <a:buChar char="•"/>
            </a:pPr>
            <a:r>
              <a:rPr kumimoji="0" lang="en-US" altLang="en-US" sz="2200" b="0" i="0" u="none" strike="noStrike" kern="0" cap="none" spc="0" normalizeH="0" baseline="0" noProof="0" dirty="0" smtClean="0">
                <a:ln>
                  <a:noFill/>
                </a:ln>
                <a:solidFill>
                  <a:srgbClr val="283B6E"/>
                </a:solidFill>
                <a:effectLst/>
                <a:uLnTx/>
                <a:uFillTx/>
                <a:latin typeface="Arial"/>
                <a:ea typeface="+mn-ea"/>
                <a:cs typeface="+mn-cs"/>
              </a:rPr>
              <a:t>Train supervisors.</a:t>
            </a:r>
          </a:p>
          <a:p>
            <a:pPr lvl="0" fontAlgn="base">
              <a:spcAft>
                <a:spcPct val="0"/>
              </a:spcAft>
              <a:buFontTx/>
              <a:buChar char="•"/>
            </a:pPr>
            <a:r>
              <a:rPr kumimoji="0" lang="en-US" altLang="en-US" sz="2200" b="0" i="0" u="none" strike="noStrike" kern="0" cap="none" spc="0" normalizeH="0" baseline="0" noProof="0" dirty="0" smtClean="0">
                <a:ln>
                  <a:noFill/>
                </a:ln>
                <a:solidFill>
                  <a:srgbClr val="283B6E"/>
                </a:solidFill>
                <a:effectLst/>
                <a:uLnTx/>
                <a:uFillTx/>
                <a:latin typeface="Arial"/>
                <a:ea typeface="+mn-ea"/>
                <a:cs typeface="+mn-cs"/>
              </a:rPr>
              <a:t>Remind managers to document disciplinary actions.</a:t>
            </a:r>
          </a:p>
          <a:p>
            <a:pPr lvl="0" fontAlgn="base">
              <a:spcAft>
                <a:spcPct val="0"/>
              </a:spcAft>
              <a:buFontTx/>
              <a:buChar char="•"/>
            </a:pPr>
            <a:r>
              <a:rPr kumimoji="0" lang="en-US" altLang="en-US" sz="2200" b="0" i="0" u="none" strike="noStrike" kern="0" cap="none" spc="0" normalizeH="0" baseline="0" noProof="0" dirty="0" smtClean="0">
                <a:ln>
                  <a:noFill/>
                </a:ln>
                <a:solidFill>
                  <a:srgbClr val="283B6E"/>
                </a:solidFill>
                <a:effectLst/>
                <a:uLnTx/>
                <a:uFillTx/>
                <a:latin typeface="Arial"/>
                <a:ea typeface="+mn-ea"/>
                <a:cs typeface="+mn-cs"/>
              </a:rPr>
              <a:t>Include human resources in the disciplinary process.</a:t>
            </a:r>
          </a:p>
          <a:p>
            <a:pPr lvl="0" fontAlgn="base">
              <a:spcAft>
                <a:spcPct val="0"/>
              </a:spcAft>
              <a:buFontTx/>
              <a:buChar char="•"/>
            </a:pPr>
            <a:r>
              <a:rPr kumimoji="0" lang="en-US" altLang="en-US" sz="2200" b="0" i="0" u="none" strike="noStrike" kern="0" cap="none" spc="0" normalizeH="0" baseline="0" noProof="0" dirty="0" smtClean="0">
                <a:ln>
                  <a:noFill/>
                </a:ln>
                <a:solidFill>
                  <a:srgbClr val="283B6E"/>
                </a:solidFill>
                <a:effectLst/>
                <a:uLnTx/>
                <a:uFillTx/>
                <a:latin typeface="Arial"/>
                <a:ea typeface="+mn-ea"/>
                <a:cs typeface="+mn-cs"/>
              </a:rPr>
              <a:t>Review situations carefully and seek legal guidance prior to making adverse employment decisions.</a:t>
            </a:r>
          </a:p>
        </p:txBody>
      </p:sp>
    </p:spTree>
    <p:extLst>
      <p:ext uri="{BB962C8B-B14F-4D97-AF65-F5344CB8AC3E}">
        <p14:creationId xmlns:p14="http://schemas.microsoft.com/office/powerpoint/2010/main" val="1768306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868362"/>
          </a:xfrm>
        </p:spPr>
        <p:txBody>
          <a:bodyPr>
            <a:normAutofit/>
          </a:bodyPr>
          <a:lstStyle/>
          <a:p>
            <a:r>
              <a:rPr kumimoji="0" lang="en-US" altLang="en-US" sz="2700" b="1" i="0" u="none" strike="noStrike" kern="0" cap="none" spc="0" normalizeH="0" baseline="0" noProof="0" dirty="0" smtClean="0">
                <a:ln>
                  <a:noFill/>
                </a:ln>
                <a:effectLst/>
                <a:uLnTx/>
                <a:uFillTx/>
                <a:latin typeface="Arial"/>
              </a:rPr>
              <a:t>Employer Checklist for Adverse Employment Actions</a:t>
            </a:r>
            <a:endParaRPr lang="en-US" sz="2700" b="1" dirty="0"/>
          </a:p>
        </p:txBody>
      </p:sp>
      <p:sp>
        <p:nvSpPr>
          <p:cNvPr id="3" name="Content Placeholder 2"/>
          <p:cNvSpPr>
            <a:spLocks noGrp="1"/>
          </p:cNvSpPr>
          <p:nvPr>
            <p:ph idx="1"/>
          </p:nvPr>
        </p:nvSpPr>
        <p:spPr>
          <a:xfrm>
            <a:off x="91489" y="1371600"/>
            <a:ext cx="8961022" cy="5349204"/>
          </a:xfrm>
        </p:spPr>
        <p:txBody>
          <a:bodyPr>
            <a:normAutofit fontScale="92500" lnSpcReduction="10000"/>
          </a:bodyPr>
          <a:lstStyle/>
          <a:p>
            <a:pPr lvl="0" fontAlgn="base">
              <a:spcAft>
                <a:spcPct val="0"/>
              </a:spcAft>
              <a:buNone/>
            </a:pPr>
            <a:r>
              <a:rPr kumimoji="0" lang="en-US" altLang="en-US" sz="2800" b="0" i="0" u="none" strike="noStrike" kern="0" cap="none" spc="0" normalizeH="0" baseline="0" noProof="0" dirty="0" smtClean="0">
                <a:ln>
                  <a:noFill/>
                </a:ln>
                <a:solidFill>
                  <a:srgbClr val="283B6E"/>
                </a:solidFill>
                <a:effectLst/>
                <a:uLnTx/>
                <a:uFillTx/>
                <a:latin typeface="Arial"/>
                <a:ea typeface="+mn-ea"/>
                <a:cs typeface="+mn-cs"/>
              </a:rPr>
              <a:t>Employer checklist when considering adverse employment actions*</a:t>
            </a:r>
          </a:p>
          <a:p>
            <a:pPr lvl="0" fontAlgn="base">
              <a:spcAft>
                <a:spcPct val="0"/>
              </a:spcAft>
              <a:buFontTx/>
              <a:buChar char="•"/>
            </a:pPr>
            <a:endParaRPr kumimoji="0" lang="en-US" altLang="en-US" sz="2800" b="0" i="0" u="none" strike="noStrike" kern="0" cap="none" spc="0" normalizeH="0" baseline="0" noProof="0" dirty="0" smtClean="0">
              <a:ln>
                <a:noFill/>
              </a:ln>
              <a:solidFill>
                <a:srgbClr val="283B6E"/>
              </a:solidFill>
              <a:effectLst/>
              <a:uLnTx/>
              <a:uFillTx/>
              <a:latin typeface="Arial"/>
              <a:ea typeface="+mn-ea"/>
              <a:cs typeface="+mn-cs"/>
            </a:endParaRPr>
          </a:p>
          <a:p>
            <a:pPr lvl="0" fontAlgn="base">
              <a:spcAft>
                <a:spcPct val="0"/>
              </a:spcAft>
              <a:buFontTx/>
              <a:buAutoNum type="arabicPeriod"/>
            </a:pPr>
            <a:r>
              <a:rPr kumimoji="0" lang="en-US" altLang="en-US" sz="2800" b="0" i="0" u="none" strike="noStrike" kern="0" cap="none" spc="0" normalizeH="0" baseline="0" noProof="0" dirty="0" smtClean="0">
                <a:ln>
                  <a:noFill/>
                </a:ln>
                <a:solidFill>
                  <a:srgbClr val="283B6E"/>
                </a:solidFill>
                <a:effectLst/>
                <a:uLnTx/>
                <a:uFillTx/>
                <a:latin typeface="Arial"/>
                <a:ea typeface="+mn-ea"/>
                <a:cs typeface="+mn-cs"/>
              </a:rPr>
              <a:t>Is the proposed action fair?</a:t>
            </a:r>
          </a:p>
          <a:p>
            <a:pPr lvl="0" fontAlgn="base">
              <a:spcAft>
                <a:spcPct val="0"/>
              </a:spcAft>
              <a:buFontTx/>
              <a:buAutoNum type="arabicPeriod"/>
            </a:pPr>
            <a:r>
              <a:rPr kumimoji="0" lang="en-US" altLang="en-US" sz="2800" b="0" i="0" u="none" strike="noStrike" kern="0" cap="none" spc="0" normalizeH="0" baseline="0" noProof="0" dirty="0" smtClean="0">
                <a:ln>
                  <a:noFill/>
                </a:ln>
                <a:solidFill>
                  <a:srgbClr val="283B6E"/>
                </a:solidFill>
                <a:effectLst/>
                <a:uLnTx/>
                <a:uFillTx/>
                <a:latin typeface="Arial"/>
                <a:ea typeface="+mn-ea"/>
                <a:cs typeface="+mn-cs"/>
              </a:rPr>
              <a:t>Is the proposed action consistent with employer policies and practices?</a:t>
            </a:r>
          </a:p>
          <a:p>
            <a:pPr lvl="0" fontAlgn="base">
              <a:spcAft>
                <a:spcPct val="0"/>
              </a:spcAft>
              <a:buFontTx/>
              <a:buAutoNum type="arabicPeriod"/>
            </a:pPr>
            <a:r>
              <a:rPr kumimoji="0" lang="en-US" altLang="en-US" sz="2800" b="0" i="0" u="none" strike="noStrike" kern="0" cap="none" spc="0" normalizeH="0" baseline="0" noProof="0" dirty="0" smtClean="0">
                <a:ln>
                  <a:noFill/>
                </a:ln>
                <a:solidFill>
                  <a:srgbClr val="283B6E"/>
                </a:solidFill>
                <a:effectLst/>
                <a:uLnTx/>
                <a:uFillTx/>
                <a:latin typeface="Arial"/>
                <a:ea typeface="+mn-ea"/>
                <a:cs typeface="+mn-cs"/>
              </a:rPr>
              <a:t>Is the proposed action made based on business needs (not made due to other factors, i.e. discriminatory reasons)?</a:t>
            </a:r>
          </a:p>
          <a:p>
            <a:pPr lvl="0" fontAlgn="base">
              <a:spcAft>
                <a:spcPct val="0"/>
              </a:spcAft>
              <a:buFontTx/>
              <a:buAutoNum type="arabicPeriod"/>
            </a:pPr>
            <a:r>
              <a:rPr kumimoji="0" lang="en-US" altLang="en-US" sz="2800" b="0" i="0" u="none" strike="noStrike" kern="0" cap="none" spc="0" normalizeH="0" baseline="0" noProof="0" dirty="0" smtClean="0">
                <a:ln>
                  <a:noFill/>
                </a:ln>
                <a:solidFill>
                  <a:srgbClr val="283B6E"/>
                </a:solidFill>
                <a:effectLst/>
                <a:uLnTx/>
                <a:uFillTx/>
                <a:latin typeface="Arial"/>
                <a:ea typeface="+mn-ea"/>
                <a:cs typeface="+mn-cs"/>
              </a:rPr>
              <a:t>Is there good documentation to support items1-3 above?</a:t>
            </a:r>
          </a:p>
          <a:p>
            <a:pPr lvl="0" fontAlgn="base">
              <a:spcAft>
                <a:spcPct val="0"/>
              </a:spcAft>
              <a:buNone/>
            </a:pPr>
            <a:endParaRPr kumimoji="0" lang="en-US" altLang="en-US" sz="1600" b="0" i="0" u="none" strike="noStrike" kern="0" cap="none" spc="0" normalizeH="0" baseline="0" noProof="0" dirty="0" smtClean="0">
              <a:ln>
                <a:noFill/>
              </a:ln>
              <a:solidFill>
                <a:srgbClr val="283B6E"/>
              </a:solidFill>
              <a:effectLst/>
              <a:uLnTx/>
              <a:uFillTx/>
              <a:latin typeface="Arial"/>
              <a:ea typeface="+mn-ea"/>
              <a:cs typeface="+mn-cs"/>
            </a:endParaRPr>
          </a:p>
          <a:p>
            <a:pPr lvl="0" fontAlgn="base">
              <a:spcAft>
                <a:spcPct val="0"/>
              </a:spcAft>
              <a:buNone/>
            </a:pPr>
            <a:endParaRPr kumimoji="0" lang="en-US" altLang="en-US" sz="1600" b="0" i="0" u="none" strike="noStrike" kern="0" cap="none" spc="0" normalizeH="0" baseline="0" noProof="0" dirty="0" smtClean="0">
              <a:ln>
                <a:noFill/>
              </a:ln>
              <a:solidFill>
                <a:srgbClr val="283B6E"/>
              </a:solidFill>
              <a:effectLst/>
              <a:uLnTx/>
              <a:uFillTx/>
              <a:latin typeface="Arial"/>
              <a:ea typeface="+mn-ea"/>
              <a:cs typeface="+mn-cs"/>
            </a:endParaRPr>
          </a:p>
          <a:p>
            <a:pPr lvl="0" fontAlgn="base">
              <a:spcAft>
                <a:spcPct val="0"/>
              </a:spcAft>
              <a:buNone/>
            </a:pPr>
            <a:endParaRPr kumimoji="0" lang="en-US" altLang="en-US" sz="1600" b="0" i="0" u="none" strike="noStrike" kern="0" cap="none" spc="0" normalizeH="0" baseline="0" noProof="0" dirty="0" smtClean="0">
              <a:ln>
                <a:noFill/>
              </a:ln>
              <a:solidFill>
                <a:srgbClr val="283B6E"/>
              </a:solidFill>
              <a:effectLst/>
              <a:uLnTx/>
              <a:uFillTx/>
              <a:latin typeface="Arial"/>
              <a:ea typeface="+mn-ea"/>
              <a:cs typeface="+mn-cs"/>
            </a:endParaRPr>
          </a:p>
          <a:p>
            <a:pPr lvl="0" fontAlgn="base">
              <a:spcAft>
                <a:spcPct val="0"/>
              </a:spcAft>
              <a:buNone/>
            </a:pPr>
            <a:r>
              <a:rPr kumimoji="0" lang="en-US" altLang="en-US" sz="1400" b="0" i="1" u="none" strike="noStrike" kern="0" cap="none" spc="0" normalizeH="0" baseline="0" noProof="0" dirty="0" smtClean="0">
                <a:ln>
                  <a:noFill/>
                </a:ln>
                <a:solidFill>
                  <a:srgbClr val="283B6E"/>
                </a:solidFill>
                <a:effectLst/>
                <a:uLnTx/>
                <a:uFillTx/>
                <a:latin typeface="Arial"/>
                <a:ea typeface="+mn-ea"/>
                <a:cs typeface="+mn-cs"/>
              </a:rPr>
              <a:t>*HR Magazine, Keep ‘</a:t>
            </a:r>
            <a:r>
              <a:rPr kumimoji="0" lang="en-US" altLang="en-US" sz="1400" b="0" i="1" u="none" strike="noStrike" kern="0" cap="none" spc="0" normalizeH="0" baseline="0" noProof="0" dirty="0" err="1" smtClean="0">
                <a:ln>
                  <a:noFill/>
                </a:ln>
                <a:solidFill>
                  <a:srgbClr val="283B6E"/>
                </a:solidFill>
                <a:effectLst/>
                <a:uLnTx/>
                <a:uFillTx/>
                <a:latin typeface="Arial"/>
                <a:ea typeface="+mn-ea"/>
                <a:cs typeface="+mn-cs"/>
              </a:rPr>
              <a:t>Em</a:t>
            </a:r>
            <a:r>
              <a:rPr kumimoji="0" lang="en-US" altLang="en-US" sz="1400" b="0" i="1" u="none" strike="noStrike" kern="0" cap="none" spc="0" normalizeH="0" baseline="0" noProof="0" dirty="0" smtClean="0">
                <a:ln>
                  <a:noFill/>
                </a:ln>
                <a:solidFill>
                  <a:srgbClr val="283B6E"/>
                </a:solidFill>
                <a:effectLst/>
                <a:uLnTx/>
                <a:uFillTx/>
                <a:latin typeface="Arial"/>
                <a:ea typeface="+mn-ea"/>
                <a:cs typeface="+mn-cs"/>
              </a:rPr>
              <a:t> at Will; Treat ‘</a:t>
            </a:r>
            <a:r>
              <a:rPr kumimoji="0" lang="en-US" altLang="en-US" sz="1400" b="0" i="1" u="none" strike="noStrike" kern="0" cap="none" spc="0" normalizeH="0" baseline="0" noProof="0" dirty="0" err="1" smtClean="0">
                <a:ln>
                  <a:noFill/>
                </a:ln>
                <a:solidFill>
                  <a:srgbClr val="283B6E"/>
                </a:solidFill>
                <a:effectLst/>
                <a:uLnTx/>
                <a:uFillTx/>
                <a:latin typeface="Arial"/>
                <a:ea typeface="+mn-ea"/>
                <a:cs typeface="+mn-cs"/>
              </a:rPr>
              <a:t>Em</a:t>
            </a:r>
            <a:r>
              <a:rPr kumimoji="0" lang="en-US" altLang="en-US" sz="1400" b="0" i="1" u="none" strike="noStrike" kern="0" cap="none" spc="0" normalizeH="0" baseline="0" noProof="0" dirty="0" smtClean="0">
                <a:ln>
                  <a:noFill/>
                </a:ln>
                <a:solidFill>
                  <a:srgbClr val="283B6E"/>
                </a:solidFill>
                <a:effectLst/>
                <a:uLnTx/>
                <a:uFillTx/>
                <a:latin typeface="Arial"/>
                <a:ea typeface="+mn-ea"/>
                <a:cs typeface="+mn-cs"/>
              </a:rPr>
              <a:t> for Cause, May 2005</a:t>
            </a:r>
          </a:p>
          <a:p>
            <a:pPr marL="0" indent="0">
              <a:buNone/>
            </a:pPr>
            <a:endParaRPr lang="en-US" dirty="0"/>
          </a:p>
        </p:txBody>
      </p:sp>
    </p:spTree>
    <p:extLst>
      <p:ext uri="{BB962C8B-B14F-4D97-AF65-F5344CB8AC3E}">
        <p14:creationId xmlns:p14="http://schemas.microsoft.com/office/powerpoint/2010/main" val="3674350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F3556B9-3872-4D3C-A269-9DF62FF181C5}" type="slidenum">
              <a:rPr lang="en-US" altLang="en-US">
                <a:solidFill>
                  <a:srgbClr val="2F1311"/>
                </a:solidFill>
              </a:rPr>
              <a:pPr/>
              <a:t>16</a:t>
            </a:fld>
            <a:endParaRPr lang="en-US" altLang="en-US">
              <a:solidFill>
                <a:srgbClr val="2F1311"/>
              </a:solidFill>
            </a:endParaRPr>
          </a:p>
        </p:txBody>
      </p:sp>
      <p:sp>
        <p:nvSpPr>
          <p:cNvPr id="937986" name="Rectangle 2"/>
          <p:cNvSpPr>
            <a:spLocks noGrp="1" noChangeArrowheads="1"/>
          </p:cNvSpPr>
          <p:nvPr>
            <p:ph type="title"/>
          </p:nvPr>
        </p:nvSpPr>
        <p:spPr>
          <a:xfrm>
            <a:off x="182563" y="0"/>
            <a:ext cx="7477125" cy="1143000"/>
          </a:xfrm>
        </p:spPr>
        <p:txBody>
          <a:bodyPr/>
          <a:lstStyle/>
          <a:p>
            <a:r>
              <a:rPr lang="en-US" altLang="en-US" sz="3700" b="1" i="1"/>
              <a:t>Employment-at-Will Restrictions</a:t>
            </a:r>
          </a:p>
        </p:txBody>
      </p:sp>
      <p:sp>
        <p:nvSpPr>
          <p:cNvPr id="937987" name="Rectangle 3"/>
          <p:cNvSpPr>
            <a:spLocks noGrp="1" noChangeArrowheads="1"/>
          </p:cNvSpPr>
          <p:nvPr>
            <p:ph type="body" idx="1"/>
          </p:nvPr>
        </p:nvSpPr>
        <p:spPr>
          <a:xfrm>
            <a:off x="182563" y="1143000"/>
            <a:ext cx="7386637" cy="5394926"/>
          </a:xfrm>
        </p:spPr>
        <p:txBody>
          <a:bodyPr/>
          <a:lstStyle/>
          <a:p>
            <a:pPr>
              <a:spcBef>
                <a:spcPct val="50000"/>
              </a:spcBef>
            </a:pPr>
            <a:r>
              <a:rPr lang="en-US" altLang="en-US" sz="2400" b="1" u="sng" dirty="0"/>
              <a:t>Wrongful Discharge</a:t>
            </a:r>
          </a:p>
          <a:p>
            <a:pPr lvl="1">
              <a:spcBef>
                <a:spcPct val="50000"/>
              </a:spcBef>
            </a:pPr>
            <a:r>
              <a:rPr lang="en-US" altLang="en-US" sz="2000" i="1" dirty="0"/>
              <a:t>Termination of an individual’s employment for improper or illegal reasons .</a:t>
            </a:r>
          </a:p>
          <a:p>
            <a:pPr lvl="2">
              <a:spcBef>
                <a:spcPct val="50000"/>
              </a:spcBef>
            </a:pPr>
            <a:r>
              <a:rPr lang="en-US" altLang="en-US" sz="2000" b="1" dirty="0">
                <a:hlinkClick r:id="rId3"/>
              </a:rPr>
              <a:t>Fortune v. National Cash Register</a:t>
            </a:r>
            <a:endParaRPr lang="en-US" altLang="en-US" sz="2000" b="1" dirty="0"/>
          </a:p>
          <a:p>
            <a:pPr>
              <a:spcBef>
                <a:spcPct val="50000"/>
              </a:spcBef>
            </a:pPr>
            <a:r>
              <a:rPr lang="en-US" altLang="en-US" sz="2400" b="1" u="sng" dirty="0"/>
              <a:t>Constructive Discharge</a:t>
            </a:r>
          </a:p>
          <a:p>
            <a:pPr lvl="1">
              <a:spcBef>
                <a:spcPct val="50000"/>
              </a:spcBef>
            </a:pPr>
            <a:r>
              <a:rPr lang="en-US" altLang="en-US" sz="2000" i="1" dirty="0"/>
              <a:t>An employer deliberately makes working conditions intolerable in an attempt to get (to force) an employee to </a:t>
            </a:r>
            <a:r>
              <a:rPr lang="en-US" altLang="en-US" sz="2000" i="1" dirty="0" smtClean="0"/>
              <a:t>resign </a:t>
            </a:r>
            <a:r>
              <a:rPr lang="en-US" altLang="en-US" sz="2000" i="1" dirty="0"/>
              <a:t>or quit</a:t>
            </a:r>
            <a:r>
              <a:rPr lang="en-US" altLang="en-US" sz="2000" i="1" dirty="0" smtClean="0"/>
              <a:t>.</a:t>
            </a:r>
          </a:p>
          <a:p>
            <a:pPr>
              <a:spcBef>
                <a:spcPct val="50000"/>
              </a:spcBef>
            </a:pPr>
            <a:r>
              <a:rPr lang="en-US" altLang="en-US" sz="2400" b="1" u="sng" dirty="0" smtClean="0"/>
              <a:t>Discharge as a Result of Retaliation</a:t>
            </a:r>
          </a:p>
          <a:p>
            <a:pPr lvl="1">
              <a:spcBef>
                <a:spcPct val="50000"/>
              </a:spcBef>
            </a:pPr>
            <a:r>
              <a:rPr lang="en-US" sz="2000" dirty="0">
                <a:solidFill>
                  <a:schemeClr val="tx1"/>
                </a:solidFill>
                <a:latin typeface="+mn-lt"/>
              </a:rPr>
              <a:t>whether an </a:t>
            </a:r>
            <a:r>
              <a:rPr lang="en-US" sz="2000" dirty="0" smtClean="0">
                <a:solidFill>
                  <a:schemeClr val="tx1"/>
                </a:solidFill>
                <a:latin typeface="+mn-lt"/>
              </a:rPr>
              <a:t>"adverse action" </a:t>
            </a:r>
            <a:r>
              <a:rPr lang="en-US" sz="2000" dirty="0">
                <a:solidFill>
                  <a:schemeClr val="tx1"/>
                </a:solidFill>
                <a:latin typeface="+mn-lt"/>
              </a:rPr>
              <a:t>(following from a complaint or </a:t>
            </a:r>
            <a:r>
              <a:rPr lang="en-US" sz="2000" dirty="0" smtClean="0">
                <a:solidFill>
                  <a:schemeClr val="tx1"/>
                </a:solidFill>
                <a:latin typeface="+mn-lt"/>
              </a:rPr>
              <a:t>"</a:t>
            </a:r>
            <a:r>
              <a:rPr lang="en-US" sz="2000" i="1" dirty="0" smtClean="0">
                <a:solidFill>
                  <a:schemeClr val="tx1"/>
                </a:solidFill>
                <a:latin typeface="+mn-lt"/>
              </a:rPr>
              <a:t>protected activity</a:t>
            </a:r>
            <a:r>
              <a:rPr lang="en-US" sz="2000" dirty="0" smtClean="0">
                <a:solidFill>
                  <a:schemeClr val="tx1"/>
                </a:solidFill>
                <a:latin typeface="+mn-lt"/>
              </a:rPr>
              <a:t>") </a:t>
            </a:r>
            <a:r>
              <a:rPr lang="en-US" sz="2000" dirty="0">
                <a:solidFill>
                  <a:schemeClr val="tx1"/>
                </a:solidFill>
                <a:latin typeface="+mn-lt"/>
              </a:rPr>
              <a:t>would tend to discourage other people from complaining.</a:t>
            </a:r>
            <a:endParaRPr lang="en-US" altLang="en-US" sz="2000" b="1" u="sng" dirty="0"/>
          </a:p>
        </p:txBody>
      </p:sp>
    </p:spTree>
    <p:extLst>
      <p:ext uri="{BB962C8B-B14F-4D97-AF65-F5344CB8AC3E}">
        <p14:creationId xmlns:p14="http://schemas.microsoft.com/office/powerpoint/2010/main" val="3891272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effectLst/>
              </a:rPr>
              <a:t>Tips to Avoid Wrongful Employment </a:t>
            </a:r>
            <a:br>
              <a:rPr lang="en-US" sz="3200" dirty="0" smtClean="0">
                <a:effectLst/>
              </a:rPr>
            </a:br>
            <a:r>
              <a:rPr lang="en-US" sz="3200" dirty="0" smtClean="0">
                <a:effectLst/>
              </a:rPr>
              <a:t>Termination Lawsuits</a:t>
            </a:r>
            <a:endParaRPr lang="en-US" sz="3200" dirty="0">
              <a:effectLst/>
            </a:endParaRPr>
          </a:p>
        </p:txBody>
      </p:sp>
      <p:pic>
        <p:nvPicPr>
          <p:cNvPr id="4" name="Picture 3" descr="Figure13-2.png"/>
          <p:cNvPicPr>
            <a:picLocks noChangeAspect="1"/>
          </p:cNvPicPr>
          <p:nvPr/>
        </p:nvPicPr>
        <p:blipFill>
          <a:blip r:embed="rId3" cstate="print"/>
          <a:stretch>
            <a:fillRect/>
          </a:stretch>
        </p:blipFill>
        <p:spPr>
          <a:xfrm>
            <a:off x="1" y="1325903"/>
            <a:ext cx="9144000" cy="5120584"/>
          </a:xfrm>
          <a:prstGeom prst="rect">
            <a:avLst/>
          </a:prstGeom>
        </p:spPr>
      </p:pic>
    </p:spTree>
    <p:extLst>
      <p:ext uri="{BB962C8B-B14F-4D97-AF65-F5344CB8AC3E}">
        <p14:creationId xmlns:p14="http://schemas.microsoft.com/office/powerpoint/2010/main" val="3113140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9CBCC1EF-669F-4486-83B7-A1EFA8FB4FF4}" type="slidenum">
              <a:rPr lang="en-US" altLang="en-US">
                <a:solidFill>
                  <a:srgbClr val="2F1311"/>
                </a:solidFill>
              </a:rPr>
              <a:pPr/>
              <a:t>18</a:t>
            </a:fld>
            <a:endParaRPr lang="en-US" altLang="en-US">
              <a:solidFill>
                <a:srgbClr val="2F1311"/>
              </a:solidFill>
            </a:endParaRPr>
          </a:p>
        </p:txBody>
      </p:sp>
      <p:sp>
        <p:nvSpPr>
          <p:cNvPr id="862214" name="Rectangle 6"/>
          <p:cNvSpPr>
            <a:spLocks noGrp="1" noChangeArrowheads="1"/>
          </p:cNvSpPr>
          <p:nvPr>
            <p:ph type="title"/>
          </p:nvPr>
        </p:nvSpPr>
        <p:spPr>
          <a:xfrm>
            <a:off x="182928" y="411513"/>
            <a:ext cx="7431087" cy="830997"/>
          </a:xfrm>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0" cap="flat" cmpd="sng" algn="ctr">
                <a:solidFill>
                  <a:srgbClr val="CCECFF"/>
                </a:solidFill>
                <a:prstDash val="solid"/>
                <a:miter lim="800000"/>
                <a:headEnd type="none" w="med" len="med"/>
                <a:tailEnd type="none" w="med" len="med"/>
              </a14:hiddenLine>
            </a:ext>
            <a:ext uri="{AF507438-7753-43E0-B8FC-AC1667EBCBE1}">
              <a14:hiddenEffects xmlns:a14="http://schemas.microsoft.com/office/drawing/2010/main">
                <a:effectLst>
                  <a:outerShdw dist="107763" dir="2700000" algn="ctr" rotWithShape="0">
                    <a:srgbClr val="EAEAEA"/>
                  </a:outerShdw>
                </a:effectLst>
              </a14:hiddenEffects>
            </a:ext>
          </a:extLst>
        </p:spPr>
        <p:txBody>
          <a:bodyPr anchor="t">
            <a:spAutoFit/>
          </a:bodyPr>
          <a:lstStyle/>
          <a:p>
            <a:pPr marL="1597025" indent="-1597025"/>
            <a:r>
              <a:rPr lang="en-US" altLang="en-US" sz="2400" b="1" i="1" dirty="0">
                <a:solidFill>
                  <a:schemeClr val="tx1"/>
                </a:solidFill>
              </a:rPr>
              <a:t>Preparing a Defense Against Wrongful Discharge: The </a:t>
            </a:r>
            <a:r>
              <a:rPr lang="en-US" altLang="en-US" sz="2400" b="1" i="1" dirty="0" smtClean="0">
                <a:solidFill>
                  <a:schemeClr val="tx1"/>
                </a:solidFill>
                <a:latin typeface="Tahoma"/>
              </a:rPr>
              <a:t>"</a:t>
            </a:r>
            <a:r>
              <a:rPr lang="en-US" altLang="en-US" sz="2400" b="1" i="1" dirty="0" smtClean="0">
                <a:solidFill>
                  <a:schemeClr val="tx1"/>
                </a:solidFill>
              </a:rPr>
              <a:t>Paper Trail</a:t>
            </a:r>
            <a:r>
              <a:rPr lang="en-US" altLang="en-US" sz="2400" b="1" i="1" dirty="0" smtClean="0">
                <a:solidFill>
                  <a:schemeClr val="tx1"/>
                </a:solidFill>
                <a:latin typeface="Tahoma"/>
              </a:rPr>
              <a:t>"</a:t>
            </a:r>
            <a:endParaRPr lang="en-US" altLang="en-US" sz="2400" b="1" i="1" dirty="0">
              <a:solidFill>
                <a:schemeClr val="tx1"/>
              </a:solidFill>
            </a:endParaRPr>
          </a:p>
        </p:txBody>
      </p:sp>
      <p:pic>
        <p:nvPicPr>
          <p:cNvPr id="862215" name="Picture 7" descr="16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0" y="1874537"/>
            <a:ext cx="9022901" cy="486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19854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62215"/>
                                        </p:tgtEl>
                                        <p:attrNameLst>
                                          <p:attrName>style.visibility</p:attrName>
                                        </p:attrNameLst>
                                      </p:cBhvr>
                                      <p:to>
                                        <p:strVal val="visible"/>
                                      </p:to>
                                    </p:set>
                                    <p:animEffect transition="in" filter="fade">
                                      <p:cBhvr>
                                        <p:cTn id="7" dur="2000"/>
                                        <p:tgtEl>
                                          <p:spTgt spid="862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F3556B9-3872-4D3C-A269-9DF62FF181C5}" type="slidenum">
              <a:rPr lang="en-US" altLang="en-US">
                <a:solidFill>
                  <a:srgbClr val="2F1311"/>
                </a:solidFill>
              </a:rPr>
              <a:pPr/>
              <a:t>19</a:t>
            </a:fld>
            <a:endParaRPr lang="en-US" altLang="en-US">
              <a:solidFill>
                <a:srgbClr val="2F1311"/>
              </a:solidFill>
            </a:endParaRPr>
          </a:p>
        </p:txBody>
      </p:sp>
      <p:sp>
        <p:nvSpPr>
          <p:cNvPr id="937986" name="Rectangle 2"/>
          <p:cNvSpPr>
            <a:spLocks noGrp="1" noChangeArrowheads="1"/>
          </p:cNvSpPr>
          <p:nvPr>
            <p:ph type="title"/>
          </p:nvPr>
        </p:nvSpPr>
        <p:spPr>
          <a:xfrm>
            <a:off x="182563" y="0"/>
            <a:ext cx="7477125" cy="1143000"/>
          </a:xfrm>
        </p:spPr>
        <p:txBody>
          <a:bodyPr/>
          <a:lstStyle/>
          <a:p>
            <a:r>
              <a:rPr lang="en-US" altLang="en-US" sz="3700" b="1" i="1"/>
              <a:t>Employment-at-Will Restrictions</a:t>
            </a:r>
          </a:p>
        </p:txBody>
      </p:sp>
      <p:sp>
        <p:nvSpPr>
          <p:cNvPr id="937987" name="Rectangle 3"/>
          <p:cNvSpPr>
            <a:spLocks noGrp="1" noChangeArrowheads="1"/>
          </p:cNvSpPr>
          <p:nvPr>
            <p:ph type="body" idx="1"/>
          </p:nvPr>
        </p:nvSpPr>
        <p:spPr>
          <a:xfrm>
            <a:off x="182563" y="1143000"/>
            <a:ext cx="7386637" cy="5394926"/>
          </a:xfrm>
        </p:spPr>
        <p:txBody>
          <a:bodyPr/>
          <a:lstStyle/>
          <a:p>
            <a:pPr>
              <a:spcBef>
                <a:spcPct val="50000"/>
              </a:spcBef>
            </a:pPr>
            <a:r>
              <a:rPr lang="en-US" altLang="en-US" sz="2400" b="1" u="sng" dirty="0"/>
              <a:t>Wrongful Discharge</a:t>
            </a:r>
          </a:p>
          <a:p>
            <a:pPr lvl="1">
              <a:spcBef>
                <a:spcPct val="50000"/>
              </a:spcBef>
            </a:pPr>
            <a:r>
              <a:rPr lang="en-US" altLang="en-US" sz="2000" i="1" dirty="0"/>
              <a:t>Termination of an individual’s employment for improper or illegal reasons .</a:t>
            </a:r>
          </a:p>
          <a:p>
            <a:pPr lvl="2">
              <a:spcBef>
                <a:spcPct val="50000"/>
              </a:spcBef>
            </a:pPr>
            <a:r>
              <a:rPr lang="en-US" altLang="en-US" sz="2000" b="1" dirty="0">
                <a:hlinkClick r:id="rId3"/>
              </a:rPr>
              <a:t>Fortune v. National Cash Register</a:t>
            </a:r>
            <a:endParaRPr lang="en-US" altLang="en-US" sz="2000" b="1" dirty="0"/>
          </a:p>
          <a:p>
            <a:pPr>
              <a:spcBef>
                <a:spcPct val="50000"/>
              </a:spcBef>
            </a:pPr>
            <a:r>
              <a:rPr lang="en-US" altLang="en-US" sz="2400" b="1" u="sng" dirty="0"/>
              <a:t>Constructive Discharge</a:t>
            </a:r>
          </a:p>
          <a:p>
            <a:pPr lvl="1">
              <a:spcBef>
                <a:spcPct val="50000"/>
              </a:spcBef>
            </a:pPr>
            <a:r>
              <a:rPr lang="en-US" altLang="en-US" sz="2000" i="1" dirty="0"/>
              <a:t>An employer deliberately makes working conditions intolerable in an attempt to get (to force) an employee to </a:t>
            </a:r>
            <a:r>
              <a:rPr lang="en-US" altLang="en-US" sz="2000" i="1" dirty="0" smtClean="0"/>
              <a:t>resign </a:t>
            </a:r>
            <a:r>
              <a:rPr lang="en-US" altLang="en-US" sz="2000" i="1" dirty="0"/>
              <a:t>or quit</a:t>
            </a:r>
            <a:r>
              <a:rPr lang="en-US" altLang="en-US" sz="2000" i="1" dirty="0" smtClean="0"/>
              <a:t>.</a:t>
            </a:r>
          </a:p>
          <a:p>
            <a:pPr>
              <a:spcBef>
                <a:spcPct val="50000"/>
              </a:spcBef>
            </a:pPr>
            <a:r>
              <a:rPr lang="en-US" altLang="en-US" sz="2400" b="1" u="sng" dirty="0" smtClean="0"/>
              <a:t>Discharge as a Result of Retaliation</a:t>
            </a:r>
          </a:p>
          <a:p>
            <a:pPr lvl="1">
              <a:spcBef>
                <a:spcPct val="50000"/>
              </a:spcBef>
            </a:pPr>
            <a:r>
              <a:rPr lang="en-US" sz="2000" dirty="0">
                <a:solidFill>
                  <a:schemeClr val="tx1"/>
                </a:solidFill>
                <a:latin typeface="+mn-lt"/>
              </a:rPr>
              <a:t>whether an </a:t>
            </a:r>
            <a:r>
              <a:rPr lang="en-US" sz="2000" dirty="0" smtClean="0">
                <a:solidFill>
                  <a:schemeClr val="tx1"/>
                </a:solidFill>
                <a:latin typeface="+mn-lt"/>
              </a:rPr>
              <a:t>"adverse action" </a:t>
            </a:r>
            <a:r>
              <a:rPr lang="en-US" sz="2000" dirty="0">
                <a:solidFill>
                  <a:schemeClr val="tx1"/>
                </a:solidFill>
                <a:latin typeface="+mn-lt"/>
              </a:rPr>
              <a:t>(following from a complaint or </a:t>
            </a:r>
            <a:r>
              <a:rPr lang="en-US" sz="2000" dirty="0" smtClean="0">
                <a:solidFill>
                  <a:schemeClr val="tx1"/>
                </a:solidFill>
                <a:latin typeface="+mn-lt"/>
              </a:rPr>
              <a:t>"</a:t>
            </a:r>
            <a:r>
              <a:rPr lang="en-US" sz="2000" i="1" dirty="0" smtClean="0">
                <a:solidFill>
                  <a:schemeClr val="tx1"/>
                </a:solidFill>
                <a:latin typeface="+mn-lt"/>
              </a:rPr>
              <a:t>protected activity</a:t>
            </a:r>
            <a:r>
              <a:rPr lang="en-US" sz="2000" dirty="0" smtClean="0">
                <a:solidFill>
                  <a:schemeClr val="tx1"/>
                </a:solidFill>
                <a:latin typeface="+mn-lt"/>
              </a:rPr>
              <a:t>") </a:t>
            </a:r>
            <a:r>
              <a:rPr lang="en-US" sz="2000" dirty="0">
                <a:solidFill>
                  <a:schemeClr val="tx1"/>
                </a:solidFill>
                <a:latin typeface="+mn-lt"/>
              </a:rPr>
              <a:t>would tend to discourage other people from complaining.</a:t>
            </a:r>
            <a:endParaRPr lang="en-US" altLang="en-US" sz="2000" b="1" u="sng" dirty="0"/>
          </a:p>
        </p:txBody>
      </p:sp>
    </p:spTree>
    <p:extLst>
      <p:ext uri="{BB962C8B-B14F-4D97-AF65-F5344CB8AC3E}">
        <p14:creationId xmlns:p14="http://schemas.microsoft.com/office/powerpoint/2010/main" val="831556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fld id="{C65FBC63-58A6-4580-857D-5F0DEEB1D9CD}" type="slidenum">
              <a:rPr lang="en-US" altLang="en-US">
                <a:solidFill>
                  <a:srgbClr val="2F1311"/>
                </a:solidFill>
              </a:rPr>
              <a:pPr/>
              <a:t>2</a:t>
            </a:fld>
            <a:endParaRPr lang="en-US" altLang="en-US">
              <a:solidFill>
                <a:srgbClr val="2F1311"/>
              </a:solidFill>
            </a:endParaRPr>
          </a:p>
        </p:txBody>
      </p:sp>
      <p:sp>
        <p:nvSpPr>
          <p:cNvPr id="935938" name="Rectangle 2"/>
          <p:cNvSpPr>
            <a:spLocks noGrp="1" noChangeArrowheads="1"/>
          </p:cNvSpPr>
          <p:nvPr>
            <p:ph type="title"/>
          </p:nvPr>
        </p:nvSpPr>
        <p:spPr>
          <a:xfrm>
            <a:off x="219075" y="227013"/>
            <a:ext cx="7477125" cy="1023937"/>
          </a:xfrm>
        </p:spPr>
        <p:txBody>
          <a:bodyPr/>
          <a:lstStyle/>
          <a:p>
            <a:r>
              <a:rPr lang="en-US" altLang="en-US" sz="3600" b="1" i="1" dirty="0"/>
              <a:t>Rights Affecting the Employment Relationship</a:t>
            </a:r>
          </a:p>
        </p:txBody>
      </p:sp>
      <p:grpSp>
        <p:nvGrpSpPr>
          <p:cNvPr id="935939" name="Group 3"/>
          <p:cNvGrpSpPr>
            <a:grpSpLocks/>
          </p:cNvGrpSpPr>
          <p:nvPr/>
        </p:nvGrpSpPr>
        <p:grpSpPr bwMode="auto">
          <a:xfrm>
            <a:off x="822325" y="1508125"/>
            <a:ext cx="7681913" cy="5213350"/>
            <a:chOff x="576" y="820"/>
            <a:chExt cx="4493" cy="3216"/>
          </a:xfrm>
        </p:grpSpPr>
        <p:pic>
          <p:nvPicPr>
            <p:cNvPr id="935940" name="Picture 4" descr="01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820"/>
              <a:ext cx="4493" cy="3216"/>
            </a:xfrm>
            <a:prstGeom prst="rect">
              <a:avLst/>
            </a:prstGeom>
            <a:noFill/>
            <a:extLst>
              <a:ext uri="{909E8E84-426E-40DD-AFC4-6F175D3DCCD1}">
                <a14:hiddenFill xmlns:a14="http://schemas.microsoft.com/office/drawing/2010/main">
                  <a:solidFill>
                    <a:srgbClr val="FFFFFF"/>
                  </a:solidFill>
                </a14:hiddenFill>
              </a:ext>
            </a:extLst>
          </p:spPr>
        </p:pic>
        <p:sp>
          <p:nvSpPr>
            <p:cNvPr id="935941" name="Text Box 5"/>
            <p:cNvSpPr txBox="1">
              <a:spLocks noChangeArrowheads="1"/>
            </p:cNvSpPr>
            <p:nvPr/>
          </p:nvSpPr>
          <p:spPr bwMode="auto">
            <a:xfrm>
              <a:off x="794" y="1123"/>
              <a:ext cx="1844"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US" altLang="en-US" sz="1800" b="1" smtClean="0">
                  <a:solidFill>
                    <a:srgbClr val="2F1311"/>
                  </a:solidFill>
                </a:rPr>
                <a:t>Employment-at-Will (EAW)</a:t>
              </a:r>
            </a:p>
          </p:txBody>
        </p:sp>
        <p:sp>
          <p:nvSpPr>
            <p:cNvPr id="935942" name="Text Box 6"/>
            <p:cNvSpPr txBox="1">
              <a:spLocks noChangeArrowheads="1"/>
            </p:cNvSpPr>
            <p:nvPr/>
          </p:nvSpPr>
          <p:spPr bwMode="auto">
            <a:xfrm>
              <a:off x="806" y="1646"/>
              <a:ext cx="1844" cy="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US" altLang="en-US" sz="1800" b="1" dirty="0" smtClean="0">
                  <a:solidFill>
                    <a:srgbClr val="2F1311"/>
                  </a:solidFill>
                </a:rPr>
                <a:t>Wrongful and Constructive</a:t>
              </a:r>
              <a:br>
                <a:rPr lang="en-US" altLang="en-US" sz="1800" b="1" dirty="0" smtClean="0">
                  <a:solidFill>
                    <a:srgbClr val="2F1311"/>
                  </a:solidFill>
                </a:rPr>
              </a:br>
              <a:r>
                <a:rPr lang="en-US" altLang="en-US" sz="1800" b="1" dirty="0" smtClean="0">
                  <a:solidFill>
                    <a:srgbClr val="2F1311"/>
                  </a:solidFill>
                </a:rPr>
                <a:t>Discharge</a:t>
              </a:r>
            </a:p>
          </p:txBody>
        </p:sp>
        <p:sp>
          <p:nvSpPr>
            <p:cNvPr id="935943" name="Text Box 7"/>
            <p:cNvSpPr txBox="1">
              <a:spLocks noChangeArrowheads="1"/>
            </p:cNvSpPr>
            <p:nvPr/>
          </p:nvSpPr>
          <p:spPr bwMode="auto">
            <a:xfrm>
              <a:off x="806" y="2321"/>
              <a:ext cx="1844"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US" altLang="en-US" sz="1800" b="1" smtClean="0">
                  <a:solidFill>
                    <a:srgbClr val="2F1311"/>
                  </a:solidFill>
                </a:rPr>
                <a:t>Just Cause</a:t>
              </a:r>
            </a:p>
          </p:txBody>
        </p:sp>
        <p:sp>
          <p:nvSpPr>
            <p:cNvPr id="935944" name="Text Box 8"/>
            <p:cNvSpPr txBox="1">
              <a:spLocks noChangeArrowheads="1"/>
            </p:cNvSpPr>
            <p:nvPr/>
          </p:nvSpPr>
          <p:spPr bwMode="auto">
            <a:xfrm>
              <a:off x="806" y="2856"/>
              <a:ext cx="1844"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US" altLang="en-US" sz="1800" b="1" smtClean="0">
                  <a:solidFill>
                    <a:srgbClr val="2F1311"/>
                  </a:solidFill>
                </a:rPr>
                <a:t>Due Process</a:t>
              </a:r>
            </a:p>
          </p:txBody>
        </p:sp>
        <p:sp>
          <p:nvSpPr>
            <p:cNvPr id="935945" name="Text Box 9"/>
            <p:cNvSpPr txBox="1">
              <a:spLocks noChangeArrowheads="1"/>
            </p:cNvSpPr>
            <p:nvPr/>
          </p:nvSpPr>
          <p:spPr bwMode="auto">
            <a:xfrm>
              <a:off x="806" y="3336"/>
              <a:ext cx="1844" cy="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US" altLang="en-US" sz="1800" b="1" smtClean="0">
                  <a:solidFill>
                    <a:srgbClr val="2F1311"/>
                  </a:solidFill>
                </a:rPr>
                <a:t>Distributive and Procedural Justice </a:t>
              </a:r>
            </a:p>
          </p:txBody>
        </p:sp>
        <p:sp>
          <p:nvSpPr>
            <p:cNvPr id="935946" name="Text Box 10"/>
            <p:cNvSpPr txBox="1">
              <a:spLocks noChangeArrowheads="1"/>
            </p:cNvSpPr>
            <p:nvPr/>
          </p:nvSpPr>
          <p:spPr bwMode="auto">
            <a:xfrm>
              <a:off x="3456" y="2104"/>
              <a:ext cx="1210" cy="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US" altLang="en-US" sz="2000" b="1" smtClean="0">
                  <a:solidFill>
                    <a:srgbClr val="2F1311"/>
                  </a:solidFill>
                </a:rPr>
                <a:t>The Employment Relationship</a:t>
              </a:r>
            </a:p>
          </p:txBody>
        </p:sp>
      </p:grpSp>
    </p:spTree>
    <p:extLst>
      <p:ext uri="{BB962C8B-B14F-4D97-AF65-F5344CB8AC3E}">
        <p14:creationId xmlns:p14="http://schemas.microsoft.com/office/powerpoint/2010/main" val="1997140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35939"/>
                                        </p:tgtEl>
                                        <p:attrNameLst>
                                          <p:attrName>style.visibility</p:attrName>
                                        </p:attrNameLst>
                                      </p:cBhvr>
                                      <p:to>
                                        <p:strVal val="visible"/>
                                      </p:to>
                                    </p:set>
                                    <p:animEffect transition="in" filter="wipe(left)">
                                      <p:cBhvr>
                                        <p:cTn id="7" dur="1000"/>
                                        <p:tgtEl>
                                          <p:spTgt spid="935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81000" y="2819400"/>
            <a:ext cx="3733800" cy="1282700"/>
          </a:xfrm>
        </p:spPr>
        <p:txBody>
          <a:bodyPr/>
          <a:lstStyle/>
          <a:p>
            <a:pPr eaLnBrk="1" hangingPunct="1"/>
            <a:r>
              <a:rPr lang="en-US" altLang="en-US" sz="2100" dirty="0" smtClean="0"/>
              <a:t>Extraordinary change</a:t>
            </a:r>
          </a:p>
          <a:p>
            <a:pPr eaLnBrk="1" hangingPunct="1"/>
            <a:r>
              <a:rPr lang="en-US" altLang="en-US" sz="2100" dirty="0" smtClean="0"/>
              <a:t>Intolerable working conditions</a:t>
            </a:r>
          </a:p>
          <a:p>
            <a:pPr eaLnBrk="1" hangingPunct="1">
              <a:buFont typeface="Wingdings" pitchFamily="2" charset="2"/>
              <a:buNone/>
            </a:pPr>
            <a:endParaRPr lang="en-US" altLang="en-US" sz="2100" dirty="0" smtClean="0"/>
          </a:p>
        </p:txBody>
      </p:sp>
      <p:pic>
        <p:nvPicPr>
          <p:cNvPr id="8195" name="Picture 5" descr="WOLFSH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981200"/>
            <a:ext cx="41910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WordArt 6"/>
          <p:cNvSpPr>
            <a:spLocks noChangeArrowheads="1" noChangeShapeType="1" noTextEdit="1"/>
          </p:cNvSpPr>
          <p:nvPr/>
        </p:nvSpPr>
        <p:spPr bwMode="auto">
          <a:xfrm>
            <a:off x="2362200" y="762000"/>
            <a:ext cx="422910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mtClean="0">
                <a:solidFill>
                  <a:srgbClr val="996600"/>
                </a:solidFill>
                <a:effectLst>
                  <a:outerShdw dist="45791" dir="2021404" algn="ctr" rotWithShape="0">
                    <a:srgbClr val="B2B2B2">
                      <a:alpha val="79999"/>
                    </a:srgbClr>
                  </a:outerShdw>
                </a:effectLst>
                <a:latin typeface="Times New Roman"/>
                <a:cs typeface="Times New Roman"/>
              </a:rPr>
              <a:t>Constructive Discharge</a:t>
            </a:r>
          </a:p>
        </p:txBody>
      </p:sp>
    </p:spTree>
    <p:extLst>
      <p:ext uri="{BB962C8B-B14F-4D97-AF65-F5344CB8AC3E}">
        <p14:creationId xmlns:p14="http://schemas.microsoft.com/office/powerpoint/2010/main" val="1501554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effectLst/>
              </a:rPr>
              <a:t>Illegal Employee Dismissals</a:t>
            </a:r>
            <a:endParaRPr lang="en-US" sz="3600" dirty="0">
              <a:effectLst/>
            </a:endParaRPr>
          </a:p>
        </p:txBody>
      </p:sp>
      <p:sp>
        <p:nvSpPr>
          <p:cNvPr id="4" name="Rectangle 3"/>
          <p:cNvSpPr>
            <a:spLocks noGrp="1" noChangeArrowheads="1"/>
          </p:cNvSpPr>
          <p:nvPr>
            <p:ph type="body" sz="quarter" idx="11"/>
          </p:nvPr>
        </p:nvSpPr>
        <p:spPr/>
        <p:txBody>
          <a:bodyPr/>
          <a:lstStyle/>
          <a:p>
            <a:pPr>
              <a:spcBef>
                <a:spcPct val="40000"/>
              </a:spcBef>
            </a:pPr>
            <a:r>
              <a:rPr lang="en-US" dirty="0"/>
              <a:t>Constructive Discharge</a:t>
            </a:r>
          </a:p>
          <a:p>
            <a:pPr lvl="1"/>
            <a:r>
              <a:rPr lang="en-US" dirty="0"/>
              <a:t>An employee voluntarily terminates his or her employment because of harsh, unreasonable employment conditions placed on the individual </a:t>
            </a:r>
            <a:r>
              <a:rPr lang="en-US" dirty="0" smtClean="0"/>
              <a:t/>
            </a:r>
            <a:br>
              <a:rPr lang="en-US" dirty="0" smtClean="0"/>
            </a:br>
            <a:r>
              <a:rPr lang="en-US" dirty="0" smtClean="0"/>
              <a:t>by the </a:t>
            </a:r>
            <a:r>
              <a:rPr lang="en-US" dirty="0"/>
              <a:t>employer.</a:t>
            </a:r>
          </a:p>
          <a:p>
            <a:pPr lvl="1">
              <a:spcBef>
                <a:spcPct val="40000"/>
              </a:spcBef>
            </a:pPr>
            <a:r>
              <a:rPr lang="en-US" dirty="0"/>
              <a:t>Employers cannot accomplish covertly what they </a:t>
            </a:r>
            <a:r>
              <a:rPr lang="en-US" dirty="0" smtClean="0"/>
              <a:t/>
            </a:r>
            <a:br>
              <a:rPr lang="en-US" dirty="0" smtClean="0"/>
            </a:br>
            <a:r>
              <a:rPr lang="en-US" dirty="0" smtClean="0"/>
              <a:t>are </a:t>
            </a:r>
            <a:r>
              <a:rPr lang="en-US" dirty="0"/>
              <a:t>prohibited by law from achieving overtly.</a:t>
            </a:r>
          </a:p>
          <a:p>
            <a:pPr lvl="1">
              <a:spcBef>
                <a:spcPct val="40000"/>
              </a:spcBef>
            </a:pPr>
            <a:r>
              <a:rPr lang="en-US" dirty="0"/>
              <a:t>Courts have generally adopted a </a:t>
            </a:r>
            <a:r>
              <a:rPr lang="en-US" dirty="0" smtClean="0"/>
              <a:t>"reasonable person" </a:t>
            </a:r>
            <a:r>
              <a:rPr lang="en-US" dirty="0"/>
              <a:t>standard for upholding constructive discharge claims.</a:t>
            </a:r>
          </a:p>
        </p:txBody>
      </p:sp>
    </p:spTree>
    <p:extLst>
      <p:ext uri="{BB962C8B-B14F-4D97-AF65-F5344CB8AC3E}">
        <p14:creationId xmlns:p14="http://schemas.microsoft.com/office/powerpoint/2010/main" val="2173864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 …</a:t>
            </a:r>
            <a:endParaRPr lang="en-US" dirty="0"/>
          </a:p>
        </p:txBody>
      </p:sp>
      <p:sp>
        <p:nvSpPr>
          <p:cNvPr id="3" name="Content Placeholder 2"/>
          <p:cNvSpPr>
            <a:spLocks noGrp="1"/>
          </p:cNvSpPr>
          <p:nvPr>
            <p:ph idx="1"/>
          </p:nvPr>
        </p:nvSpPr>
        <p:spPr/>
        <p:txBody>
          <a:bodyPr/>
          <a:lstStyle/>
          <a:p>
            <a:r>
              <a:rPr lang="en-US" dirty="0" smtClean="0">
                <a:hlinkClick r:id="rId3"/>
              </a:rPr>
              <a:t>Legal Remedies for Workplace Bullying: Grabbing the Bully by the Horns</a:t>
            </a:r>
            <a:endParaRPr lang="en-US" dirty="0"/>
          </a:p>
        </p:txBody>
      </p:sp>
      <p:sp>
        <p:nvSpPr>
          <p:cNvPr id="4" name="Slide Number Placeholder 3"/>
          <p:cNvSpPr>
            <a:spLocks noGrp="1"/>
          </p:cNvSpPr>
          <p:nvPr>
            <p:ph type="sldNum" sz="quarter" idx="12"/>
          </p:nvPr>
        </p:nvSpPr>
        <p:spPr/>
        <p:txBody>
          <a:bodyPr/>
          <a:lstStyle/>
          <a:p>
            <a:fld id="{6A1F2F9F-67DA-4110-B889-CB126D9C4AC8}" type="slidenum">
              <a:rPr lang="en-US" altLang="en-US" smtClean="0">
                <a:solidFill>
                  <a:srgbClr val="2F1311"/>
                </a:solidFill>
              </a:rPr>
              <a:pPr/>
              <a:t>22</a:t>
            </a:fld>
            <a:endParaRPr lang="en-US" altLang="en-US">
              <a:solidFill>
                <a:srgbClr val="2F1311"/>
              </a:solidFill>
            </a:endParaRPr>
          </a:p>
        </p:txBody>
      </p:sp>
    </p:spTree>
    <p:extLst>
      <p:ext uri="{BB962C8B-B14F-4D97-AF65-F5344CB8AC3E}">
        <p14:creationId xmlns:p14="http://schemas.microsoft.com/office/powerpoint/2010/main" val="2228393058"/>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F3556B9-3872-4D3C-A269-9DF62FF181C5}" type="slidenum">
              <a:rPr lang="en-US" altLang="en-US">
                <a:solidFill>
                  <a:srgbClr val="2F1311"/>
                </a:solidFill>
              </a:rPr>
              <a:pPr/>
              <a:t>23</a:t>
            </a:fld>
            <a:endParaRPr lang="en-US" altLang="en-US">
              <a:solidFill>
                <a:srgbClr val="2F1311"/>
              </a:solidFill>
            </a:endParaRPr>
          </a:p>
        </p:txBody>
      </p:sp>
      <p:sp>
        <p:nvSpPr>
          <p:cNvPr id="937986" name="Rectangle 2"/>
          <p:cNvSpPr>
            <a:spLocks noGrp="1" noChangeArrowheads="1"/>
          </p:cNvSpPr>
          <p:nvPr>
            <p:ph type="title"/>
          </p:nvPr>
        </p:nvSpPr>
        <p:spPr>
          <a:xfrm>
            <a:off x="182563" y="0"/>
            <a:ext cx="7477125" cy="1143000"/>
          </a:xfrm>
        </p:spPr>
        <p:txBody>
          <a:bodyPr/>
          <a:lstStyle/>
          <a:p>
            <a:r>
              <a:rPr lang="en-US" altLang="en-US" sz="3700" b="1" i="1"/>
              <a:t>Employment-at-Will Restrictions</a:t>
            </a:r>
          </a:p>
        </p:txBody>
      </p:sp>
      <p:sp>
        <p:nvSpPr>
          <p:cNvPr id="937987" name="Rectangle 3"/>
          <p:cNvSpPr>
            <a:spLocks noGrp="1" noChangeArrowheads="1"/>
          </p:cNvSpPr>
          <p:nvPr>
            <p:ph type="body" idx="1"/>
          </p:nvPr>
        </p:nvSpPr>
        <p:spPr>
          <a:xfrm>
            <a:off x="182563" y="1143000"/>
            <a:ext cx="7386637" cy="5394926"/>
          </a:xfrm>
        </p:spPr>
        <p:txBody>
          <a:bodyPr/>
          <a:lstStyle/>
          <a:p>
            <a:pPr>
              <a:spcBef>
                <a:spcPct val="50000"/>
              </a:spcBef>
            </a:pPr>
            <a:r>
              <a:rPr lang="en-US" altLang="en-US" sz="2400" b="1" u="sng" dirty="0"/>
              <a:t>Wrongful Discharge</a:t>
            </a:r>
          </a:p>
          <a:p>
            <a:pPr lvl="1">
              <a:spcBef>
                <a:spcPct val="50000"/>
              </a:spcBef>
            </a:pPr>
            <a:r>
              <a:rPr lang="en-US" altLang="en-US" sz="2000" i="1" dirty="0"/>
              <a:t>Termination of an individual’s employment for improper or illegal reasons .</a:t>
            </a:r>
          </a:p>
          <a:p>
            <a:pPr lvl="2">
              <a:spcBef>
                <a:spcPct val="50000"/>
              </a:spcBef>
            </a:pPr>
            <a:r>
              <a:rPr lang="en-US" altLang="en-US" sz="2000" b="1" dirty="0">
                <a:hlinkClick r:id="rId3"/>
              </a:rPr>
              <a:t>Fortune v. National Cash Register</a:t>
            </a:r>
            <a:endParaRPr lang="en-US" altLang="en-US" sz="2000" b="1" dirty="0"/>
          </a:p>
          <a:p>
            <a:pPr>
              <a:spcBef>
                <a:spcPct val="50000"/>
              </a:spcBef>
            </a:pPr>
            <a:r>
              <a:rPr lang="en-US" altLang="en-US" sz="2400" b="1" u="sng" dirty="0"/>
              <a:t>Constructive Discharge</a:t>
            </a:r>
          </a:p>
          <a:p>
            <a:pPr lvl="1">
              <a:spcBef>
                <a:spcPct val="50000"/>
              </a:spcBef>
            </a:pPr>
            <a:r>
              <a:rPr lang="en-US" altLang="en-US" sz="2000" i="1" dirty="0"/>
              <a:t>An employer deliberately makes working conditions intolerable in an attempt to get (to force) an employee to </a:t>
            </a:r>
            <a:r>
              <a:rPr lang="en-US" altLang="en-US" sz="2000" i="1" dirty="0" smtClean="0"/>
              <a:t>resign </a:t>
            </a:r>
            <a:r>
              <a:rPr lang="en-US" altLang="en-US" sz="2000" i="1" dirty="0"/>
              <a:t>or quit</a:t>
            </a:r>
            <a:r>
              <a:rPr lang="en-US" altLang="en-US" sz="2000" i="1" dirty="0" smtClean="0"/>
              <a:t>.</a:t>
            </a:r>
          </a:p>
          <a:p>
            <a:pPr>
              <a:spcBef>
                <a:spcPct val="50000"/>
              </a:spcBef>
            </a:pPr>
            <a:r>
              <a:rPr lang="en-US" altLang="en-US" sz="2400" b="1" u="sng" dirty="0" smtClean="0"/>
              <a:t>Discharge as a Result of Retaliation</a:t>
            </a:r>
          </a:p>
          <a:p>
            <a:pPr lvl="1">
              <a:spcBef>
                <a:spcPct val="50000"/>
              </a:spcBef>
            </a:pPr>
            <a:r>
              <a:rPr lang="en-US" sz="2000" dirty="0">
                <a:solidFill>
                  <a:schemeClr val="tx1"/>
                </a:solidFill>
                <a:latin typeface="+mn-lt"/>
              </a:rPr>
              <a:t>whether an </a:t>
            </a:r>
            <a:r>
              <a:rPr lang="en-US" sz="2000" dirty="0" smtClean="0">
                <a:solidFill>
                  <a:schemeClr val="tx1"/>
                </a:solidFill>
                <a:latin typeface="+mn-lt"/>
              </a:rPr>
              <a:t>"adverse action" </a:t>
            </a:r>
            <a:r>
              <a:rPr lang="en-US" sz="2000" dirty="0">
                <a:solidFill>
                  <a:schemeClr val="tx1"/>
                </a:solidFill>
                <a:latin typeface="+mn-lt"/>
              </a:rPr>
              <a:t>(following from a complaint or </a:t>
            </a:r>
            <a:r>
              <a:rPr lang="en-US" sz="2000" dirty="0" smtClean="0">
                <a:solidFill>
                  <a:schemeClr val="tx1"/>
                </a:solidFill>
                <a:latin typeface="+mn-lt"/>
              </a:rPr>
              <a:t>"</a:t>
            </a:r>
            <a:r>
              <a:rPr lang="en-US" sz="2000" i="1" dirty="0" smtClean="0">
                <a:solidFill>
                  <a:schemeClr val="tx1"/>
                </a:solidFill>
                <a:latin typeface="+mn-lt"/>
              </a:rPr>
              <a:t>protected activity</a:t>
            </a:r>
            <a:r>
              <a:rPr lang="en-US" sz="2000" dirty="0" smtClean="0">
                <a:solidFill>
                  <a:schemeClr val="tx1"/>
                </a:solidFill>
                <a:latin typeface="+mn-lt"/>
              </a:rPr>
              <a:t>") </a:t>
            </a:r>
            <a:r>
              <a:rPr lang="en-US" sz="2000" dirty="0">
                <a:solidFill>
                  <a:schemeClr val="tx1"/>
                </a:solidFill>
                <a:latin typeface="+mn-lt"/>
              </a:rPr>
              <a:t>would tend to discourage other people from complaining.</a:t>
            </a:r>
            <a:endParaRPr lang="en-US" altLang="en-US" sz="2000" b="1" u="sng" dirty="0"/>
          </a:p>
        </p:txBody>
      </p:sp>
    </p:spTree>
    <p:extLst>
      <p:ext uri="{BB962C8B-B14F-4D97-AF65-F5344CB8AC3E}">
        <p14:creationId xmlns:p14="http://schemas.microsoft.com/office/powerpoint/2010/main" val="1788607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rPr>
              <a:t>Illegal Employee Dismissals </a:t>
            </a:r>
            <a:r>
              <a:rPr lang="en-US" dirty="0" smtClean="0">
                <a:latin typeface="Arial" pitchFamily="34" charset="0"/>
                <a:cs typeface="Arial" pitchFamily="34" charset="0"/>
              </a:rPr>
              <a:t>(cont.)</a:t>
            </a:r>
            <a:endParaRPr lang="en-US" dirty="0">
              <a:latin typeface="Arial" pitchFamily="34" charset="0"/>
              <a:cs typeface="Arial" pitchFamily="34" charset="0"/>
            </a:endParaRPr>
          </a:p>
        </p:txBody>
      </p:sp>
      <p:sp>
        <p:nvSpPr>
          <p:cNvPr id="4" name="Rectangle 3"/>
          <p:cNvSpPr>
            <a:spLocks noGrp="1" noChangeArrowheads="1"/>
          </p:cNvSpPr>
          <p:nvPr>
            <p:ph type="body" sz="quarter" idx="11"/>
          </p:nvPr>
        </p:nvSpPr>
        <p:spPr>
          <a:xfrm>
            <a:off x="457244" y="1600220"/>
            <a:ext cx="8320949" cy="4754828"/>
          </a:xfrm>
        </p:spPr>
        <p:txBody>
          <a:bodyPr>
            <a:noAutofit/>
          </a:bodyPr>
          <a:lstStyle/>
          <a:p>
            <a:r>
              <a:rPr lang="en-US" dirty="0" smtClean="0"/>
              <a:t>Discharge as a Result of Retaliation</a:t>
            </a:r>
            <a:endParaRPr lang="en-US" dirty="0"/>
          </a:p>
          <a:p>
            <a:pPr lvl="1">
              <a:spcAft>
                <a:spcPts val="1200"/>
              </a:spcAft>
            </a:pPr>
            <a:r>
              <a:rPr lang="en-US" dirty="0"/>
              <a:t>Title VII of the Civil Rights Act, the Age Discrimination in Employment Act, the Americans with Disabilities Act, and other employment laws prohibit employers from retaliating against employees when exercising their rights under these statutes.</a:t>
            </a:r>
          </a:p>
          <a:p>
            <a:pPr lvl="1"/>
            <a:r>
              <a:rPr lang="en-US" dirty="0"/>
              <a:t>Proper handling of these employees involves:</a:t>
            </a:r>
          </a:p>
          <a:p>
            <a:pPr lvl="2">
              <a:spcAft>
                <a:spcPts val="900"/>
              </a:spcAft>
            </a:pPr>
            <a:r>
              <a:rPr lang="en-US" sz="2000" dirty="0"/>
              <a:t>Taking no adverse employment action against </a:t>
            </a:r>
            <a:r>
              <a:rPr lang="en-US" sz="2000" dirty="0" smtClean="0"/>
              <a:t/>
            </a:r>
            <a:br>
              <a:rPr lang="en-US" sz="2000" dirty="0" smtClean="0"/>
            </a:br>
            <a:r>
              <a:rPr lang="en-US" sz="2000" dirty="0" smtClean="0"/>
              <a:t>employees </a:t>
            </a:r>
            <a:r>
              <a:rPr lang="en-US" sz="2000" dirty="0"/>
              <a:t>when they file discrimination charges. </a:t>
            </a:r>
          </a:p>
          <a:p>
            <a:pPr lvl="2">
              <a:spcAft>
                <a:spcPts val="900"/>
              </a:spcAft>
            </a:pPr>
            <a:r>
              <a:rPr lang="en-US" sz="2000" dirty="0"/>
              <a:t>Treating the employees consistently and objectively. </a:t>
            </a:r>
          </a:p>
          <a:p>
            <a:pPr lvl="2"/>
            <a:r>
              <a:rPr lang="en-US" sz="2000" dirty="0"/>
              <a:t>Harboring no animosity toward the employees when they </a:t>
            </a:r>
            <a:r>
              <a:rPr lang="en-US" sz="2000" dirty="0" smtClean="0"/>
              <a:t/>
            </a:r>
            <a:br>
              <a:rPr lang="en-US" sz="2000" dirty="0" smtClean="0"/>
            </a:br>
            <a:r>
              <a:rPr lang="en-US" sz="2000" dirty="0" smtClean="0"/>
              <a:t>file </a:t>
            </a:r>
            <a:r>
              <a:rPr lang="en-US" sz="2000" dirty="0"/>
              <a:t>discrimination lawsuits.</a:t>
            </a:r>
          </a:p>
        </p:txBody>
      </p:sp>
    </p:spTree>
    <p:extLst>
      <p:ext uri="{BB962C8B-B14F-4D97-AF65-F5344CB8AC3E}">
        <p14:creationId xmlns:p14="http://schemas.microsoft.com/office/powerpoint/2010/main" val="2645900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hlinkClick r:id="rId2"/>
              </a:rPr>
              <a:t>The 12 Most Common Workplace Retaliation Tactics</a:t>
            </a:r>
            <a:endParaRPr lang="en-US" dirty="0"/>
          </a:p>
        </p:txBody>
      </p:sp>
      <p:sp>
        <p:nvSpPr>
          <p:cNvPr id="4" name="Text Placeholder 3"/>
          <p:cNvSpPr>
            <a:spLocks noGrp="1"/>
          </p:cNvSpPr>
          <p:nvPr>
            <p:ph type="body" sz="quarter" idx="11"/>
          </p:nvPr>
        </p:nvSpPr>
        <p:spPr>
          <a:xfrm>
            <a:off x="274368" y="1417342"/>
            <a:ext cx="8503826" cy="5029145"/>
          </a:xfrm>
        </p:spPr>
        <p:txBody>
          <a:bodyPr>
            <a:normAutofit fontScale="92500" lnSpcReduction="10000"/>
          </a:bodyPr>
          <a:lstStyle/>
          <a:p>
            <a:r>
              <a:rPr lang="en-US" dirty="0" smtClean="0"/>
              <a:t>Left out</a:t>
            </a:r>
          </a:p>
          <a:p>
            <a:r>
              <a:rPr lang="en-US" dirty="0" smtClean="0"/>
              <a:t>Cold shoulder</a:t>
            </a:r>
          </a:p>
          <a:p>
            <a:r>
              <a:rPr lang="en-US" dirty="0" smtClean="0"/>
              <a:t>Managerial abuse</a:t>
            </a:r>
          </a:p>
          <a:p>
            <a:r>
              <a:rPr lang="en-US" dirty="0" smtClean="0"/>
              <a:t>Potential job loss</a:t>
            </a:r>
          </a:p>
          <a:p>
            <a:r>
              <a:rPr lang="en-US" dirty="0" smtClean="0"/>
              <a:t>No promotion</a:t>
            </a:r>
          </a:p>
          <a:p>
            <a:r>
              <a:rPr lang="en-US" dirty="0" smtClean="0"/>
              <a:t>Abuse by coworkers</a:t>
            </a:r>
          </a:p>
          <a:p>
            <a:r>
              <a:rPr lang="en-US" dirty="0" smtClean="0"/>
              <a:t>Pay cut</a:t>
            </a:r>
          </a:p>
          <a:p>
            <a:r>
              <a:rPr lang="en-US" dirty="0" smtClean="0"/>
              <a:t>Relocation or reassignment</a:t>
            </a:r>
          </a:p>
          <a:p>
            <a:r>
              <a:rPr lang="en-US" dirty="0" smtClean="0"/>
              <a:t>Downgraded</a:t>
            </a:r>
          </a:p>
          <a:p>
            <a:r>
              <a:rPr lang="en-US" dirty="0" smtClean="0"/>
              <a:t>Online abuse</a:t>
            </a:r>
          </a:p>
          <a:p>
            <a:r>
              <a:rPr lang="en-US" dirty="0" smtClean="0"/>
              <a:t>Physical harm</a:t>
            </a:r>
          </a:p>
          <a:p>
            <a:r>
              <a:rPr lang="en-US" dirty="0" smtClean="0"/>
              <a:t>Home harassment</a:t>
            </a:r>
            <a:endParaRPr lang="en-US" dirty="0"/>
          </a:p>
        </p:txBody>
      </p:sp>
    </p:spTree>
    <p:extLst>
      <p:ext uri="{BB962C8B-B14F-4D97-AF65-F5344CB8AC3E}">
        <p14:creationId xmlns:p14="http://schemas.microsoft.com/office/powerpoint/2010/main" val="3933096006"/>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8FD1BB-B272-4A4E-B067-392FA160286D}" type="slidenum">
              <a:rPr lang="en-US" altLang="en-US">
                <a:solidFill>
                  <a:srgbClr val="2F1311"/>
                </a:solidFill>
              </a:rPr>
              <a:pPr/>
              <a:t>26</a:t>
            </a:fld>
            <a:endParaRPr lang="en-US" altLang="en-US">
              <a:solidFill>
                <a:srgbClr val="2F1311"/>
              </a:solidFill>
            </a:endParaRPr>
          </a:p>
        </p:txBody>
      </p:sp>
      <p:sp>
        <p:nvSpPr>
          <p:cNvPr id="944130" name="Rectangle 2"/>
          <p:cNvSpPr>
            <a:spLocks noGrp="1" noChangeArrowheads="1"/>
          </p:cNvSpPr>
          <p:nvPr>
            <p:ph type="title"/>
          </p:nvPr>
        </p:nvSpPr>
        <p:spPr>
          <a:xfrm>
            <a:off x="182563" y="0"/>
            <a:ext cx="7477125" cy="1143000"/>
          </a:xfrm>
        </p:spPr>
        <p:txBody>
          <a:bodyPr/>
          <a:lstStyle/>
          <a:p>
            <a:r>
              <a:rPr lang="en-US" altLang="en-US" b="1" i="1"/>
              <a:t>Employment-at-Will: Fairness</a:t>
            </a:r>
          </a:p>
        </p:txBody>
      </p:sp>
      <p:sp>
        <p:nvSpPr>
          <p:cNvPr id="944131" name="Rectangle 3"/>
          <p:cNvSpPr>
            <a:spLocks noGrp="1" noChangeArrowheads="1"/>
          </p:cNvSpPr>
          <p:nvPr>
            <p:ph type="body" idx="1"/>
          </p:nvPr>
        </p:nvSpPr>
        <p:spPr>
          <a:xfrm>
            <a:off x="274638" y="1143000"/>
            <a:ext cx="7386637" cy="4497388"/>
          </a:xfrm>
        </p:spPr>
        <p:txBody>
          <a:bodyPr/>
          <a:lstStyle/>
          <a:p>
            <a:r>
              <a:rPr lang="en-US" altLang="en-US" b="1" u="sng"/>
              <a:t>Just Cause</a:t>
            </a:r>
          </a:p>
          <a:p>
            <a:pPr lvl="1"/>
            <a:r>
              <a:rPr lang="en-US" altLang="en-US" i="1"/>
              <a:t>Reasonable justification for taking an employment-related action.</a:t>
            </a:r>
          </a:p>
          <a:p>
            <a:r>
              <a:rPr lang="en-US" altLang="en-US" b="1" u="sng"/>
              <a:t>Due Process</a:t>
            </a:r>
          </a:p>
          <a:p>
            <a:pPr lvl="1"/>
            <a:r>
              <a:rPr lang="en-US" altLang="en-US" i="1"/>
              <a:t>The means used to allow individuals to explain and defend their actions against charges or discipline.</a:t>
            </a:r>
          </a:p>
          <a:p>
            <a:pPr lvl="2"/>
            <a:r>
              <a:rPr lang="en-US" altLang="en-US" b="1" u="sng"/>
              <a:t>Distributive Justice</a:t>
            </a:r>
          </a:p>
          <a:p>
            <a:pPr lvl="3"/>
            <a:r>
              <a:rPr lang="en-US" altLang="en-US" i="1"/>
              <a:t>Perceived fairness in the distribution of outcomes.</a:t>
            </a:r>
          </a:p>
          <a:p>
            <a:pPr lvl="2"/>
            <a:r>
              <a:rPr lang="en-US" altLang="en-US" b="1" u="sng"/>
              <a:t>Procedural Justice</a:t>
            </a:r>
          </a:p>
          <a:p>
            <a:pPr lvl="3"/>
            <a:r>
              <a:rPr lang="en-US" altLang="en-US" i="1"/>
              <a:t>Perceived fairness of the process used to make decision about employees.</a:t>
            </a:r>
          </a:p>
          <a:p>
            <a:endParaRPr lang="en-US" altLang="en-US" i="1"/>
          </a:p>
        </p:txBody>
      </p:sp>
    </p:spTree>
    <p:extLst>
      <p:ext uri="{BB962C8B-B14F-4D97-AF65-F5344CB8AC3E}">
        <p14:creationId xmlns:p14="http://schemas.microsoft.com/office/powerpoint/2010/main" val="3974793959"/>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E87787F3-2928-42FE-8DCC-CA734D3BE41B}" type="slidenum">
              <a:rPr lang="en-US" altLang="en-US">
                <a:solidFill>
                  <a:srgbClr val="2F1311"/>
                </a:solidFill>
              </a:rPr>
              <a:pPr/>
              <a:t>27</a:t>
            </a:fld>
            <a:endParaRPr lang="en-US" altLang="en-US">
              <a:solidFill>
                <a:srgbClr val="2F1311"/>
              </a:solidFill>
            </a:endParaRPr>
          </a:p>
        </p:txBody>
      </p:sp>
      <p:sp>
        <p:nvSpPr>
          <p:cNvPr id="864262" name="Rectangle 6"/>
          <p:cNvSpPr>
            <a:spLocks noGrp="1" noChangeArrowheads="1"/>
          </p:cNvSpPr>
          <p:nvPr>
            <p:ph type="title"/>
          </p:nvPr>
        </p:nvSpPr>
        <p:spPr>
          <a:xfrm>
            <a:off x="549275" y="411163"/>
            <a:ext cx="7431088" cy="1066800"/>
          </a:xfrm>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0" cap="flat" cmpd="sng" algn="ctr">
                <a:solidFill>
                  <a:srgbClr val="CCECFF"/>
                </a:solidFill>
                <a:prstDash val="solid"/>
                <a:miter lim="800000"/>
                <a:headEnd type="none" w="med" len="med"/>
                <a:tailEnd type="none" w="med" len="med"/>
              </a14:hiddenLine>
            </a:ext>
            <a:ext uri="{AF507438-7753-43E0-B8FC-AC1667EBCBE1}">
              <a14:hiddenEffects xmlns:a14="http://schemas.microsoft.com/office/drawing/2010/main">
                <a:effectLst>
                  <a:outerShdw dist="107763" dir="2700000" algn="ctr" rotWithShape="0">
                    <a:srgbClr val="EAEAEA"/>
                  </a:outerShdw>
                </a:effectLst>
              </a14:hiddenEffects>
            </a:ext>
          </a:extLst>
        </p:spPr>
        <p:txBody>
          <a:bodyPr anchor="t">
            <a:spAutoFit/>
          </a:bodyPr>
          <a:lstStyle/>
          <a:p>
            <a:pPr marL="1597025" indent="-1597025"/>
            <a:r>
              <a:rPr lang="en-US" altLang="en-US" sz="3200" b="1" i="1">
                <a:solidFill>
                  <a:schemeClr val="tx1"/>
                </a:solidFill>
              </a:rPr>
              <a:t>Criteria for Evaluating Just Cause and Due Process</a:t>
            </a:r>
          </a:p>
        </p:txBody>
      </p:sp>
      <p:pic>
        <p:nvPicPr>
          <p:cNvPr id="864263" name="Picture 7" descr="1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89" y="1508781"/>
            <a:ext cx="8961022" cy="521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76474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864263"/>
                                        </p:tgtEl>
                                        <p:attrNameLst>
                                          <p:attrName>style.visibility</p:attrName>
                                        </p:attrNameLst>
                                      </p:cBhvr>
                                      <p:to>
                                        <p:strVal val="visible"/>
                                      </p:to>
                                    </p:set>
                                    <p:animEffect transition="in" filter="barn(outVertical)">
                                      <p:cBhvr>
                                        <p:cTn id="7" dur="2000"/>
                                        <p:tgtEl>
                                          <p:spTgt spid="864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AutoShape 5"/>
          <p:cNvCxnSpPr>
            <a:cxnSpLocks noChangeShapeType="1"/>
          </p:cNvCxnSpPr>
          <p:nvPr/>
        </p:nvCxnSpPr>
        <p:spPr bwMode="auto">
          <a:xfrm flipH="1">
            <a:off x="2103148" y="2240293"/>
            <a:ext cx="1097267" cy="1127746"/>
          </a:xfrm>
          <a:prstGeom prst="straightConnector1">
            <a:avLst/>
          </a:prstGeom>
          <a:noFill/>
          <a:ln w="76200">
            <a:solidFill>
              <a:schemeClr val="tx1">
                <a:lumMod val="65000"/>
                <a:lumOff val="35000"/>
              </a:schemeClr>
            </a:solidFill>
            <a:round/>
            <a:headEnd/>
            <a:tailEnd type="triangle" w="med" len="med"/>
          </a:ln>
        </p:spPr>
      </p:cxnSp>
      <p:cxnSp>
        <p:nvCxnSpPr>
          <p:cNvPr id="24" name="AutoShape 5"/>
          <p:cNvCxnSpPr>
            <a:cxnSpLocks noChangeShapeType="1"/>
          </p:cNvCxnSpPr>
          <p:nvPr/>
        </p:nvCxnSpPr>
        <p:spPr bwMode="auto">
          <a:xfrm>
            <a:off x="4846317" y="3117359"/>
            <a:ext cx="1044119" cy="1554463"/>
          </a:xfrm>
          <a:prstGeom prst="straightConnector1">
            <a:avLst/>
          </a:prstGeom>
          <a:noFill/>
          <a:ln w="76200">
            <a:solidFill>
              <a:schemeClr val="tx1">
                <a:lumMod val="65000"/>
                <a:lumOff val="35000"/>
              </a:schemeClr>
            </a:solidFill>
            <a:round/>
            <a:headEnd/>
            <a:tailEnd type="triangle" w="med" len="med"/>
          </a:ln>
        </p:spPr>
      </p:cxnSp>
      <p:cxnSp>
        <p:nvCxnSpPr>
          <p:cNvPr id="27" name="AutoShape 5"/>
          <p:cNvCxnSpPr>
            <a:cxnSpLocks noChangeShapeType="1"/>
          </p:cNvCxnSpPr>
          <p:nvPr/>
        </p:nvCxnSpPr>
        <p:spPr bwMode="auto">
          <a:xfrm flipH="1">
            <a:off x="3200415" y="3063244"/>
            <a:ext cx="1005831" cy="1554463"/>
          </a:xfrm>
          <a:prstGeom prst="straightConnector1">
            <a:avLst/>
          </a:prstGeom>
          <a:noFill/>
          <a:ln w="76200">
            <a:solidFill>
              <a:schemeClr val="tx1">
                <a:lumMod val="65000"/>
                <a:lumOff val="35000"/>
              </a:schemeClr>
            </a:solidFill>
            <a:round/>
            <a:headEnd/>
            <a:tailEnd type="triangle" w="med" len="med"/>
          </a:ln>
        </p:spPr>
      </p:cxnSp>
      <p:sp>
        <p:nvSpPr>
          <p:cNvPr id="2" name="Title 1"/>
          <p:cNvSpPr>
            <a:spLocks noGrp="1"/>
          </p:cNvSpPr>
          <p:nvPr>
            <p:ph type="title"/>
          </p:nvPr>
        </p:nvSpPr>
        <p:spPr/>
        <p:txBody>
          <a:bodyPr>
            <a:noAutofit/>
          </a:bodyPr>
          <a:lstStyle/>
          <a:p>
            <a:pPr algn="ctr"/>
            <a:r>
              <a:rPr lang="en-US" sz="3600" dirty="0" smtClean="0"/>
              <a:t>Explicit Contracts Most</a:t>
            </a:r>
            <a:br>
              <a:rPr lang="en-US" sz="3600" dirty="0" smtClean="0"/>
            </a:br>
            <a:r>
              <a:rPr lang="en-US" sz="3600" dirty="0" smtClean="0"/>
              <a:t>Widely Used Restrictions</a:t>
            </a:r>
            <a:endParaRPr lang="en-US" sz="3600" dirty="0"/>
          </a:p>
        </p:txBody>
      </p:sp>
      <p:grpSp>
        <p:nvGrpSpPr>
          <p:cNvPr id="4" name="Group 19"/>
          <p:cNvGrpSpPr>
            <a:grpSpLocks/>
          </p:cNvGrpSpPr>
          <p:nvPr/>
        </p:nvGrpSpPr>
        <p:grpSpPr bwMode="auto">
          <a:xfrm>
            <a:off x="457200" y="1745274"/>
            <a:ext cx="8524875" cy="4060828"/>
            <a:chOff x="288" y="968"/>
            <a:chExt cx="5370" cy="2558"/>
          </a:xfrm>
        </p:grpSpPr>
        <p:cxnSp>
          <p:nvCxnSpPr>
            <p:cNvPr id="5" name="AutoShape 5"/>
            <p:cNvCxnSpPr>
              <a:cxnSpLocks noChangeShapeType="1"/>
            </p:cNvCxnSpPr>
            <p:nvPr/>
          </p:nvCxnSpPr>
          <p:spPr bwMode="auto">
            <a:xfrm>
              <a:off x="3629" y="1165"/>
              <a:ext cx="831" cy="814"/>
            </a:xfrm>
            <a:prstGeom prst="straightConnector1">
              <a:avLst/>
            </a:prstGeom>
            <a:noFill/>
            <a:ln w="76200">
              <a:solidFill>
                <a:schemeClr val="tx1">
                  <a:lumMod val="65000"/>
                  <a:lumOff val="35000"/>
                </a:schemeClr>
              </a:solidFill>
              <a:round/>
              <a:headEnd/>
              <a:tailEnd type="triangle" w="med" len="med"/>
            </a:ln>
          </p:spPr>
        </p:cxnSp>
        <p:grpSp>
          <p:nvGrpSpPr>
            <p:cNvPr id="8" name="Group 9"/>
            <p:cNvGrpSpPr>
              <a:grpSpLocks/>
            </p:cNvGrpSpPr>
            <p:nvPr/>
          </p:nvGrpSpPr>
          <p:grpSpPr bwMode="auto">
            <a:xfrm>
              <a:off x="288" y="1913"/>
              <a:ext cx="1914" cy="784"/>
              <a:chOff x="230" y="1551"/>
              <a:chExt cx="1152" cy="1071"/>
            </a:xfrm>
          </p:grpSpPr>
          <p:pic>
            <p:nvPicPr>
              <p:cNvPr id="18" name="Picture 10" descr="RdRectShdow"/>
              <p:cNvPicPr>
                <a:picLocks noChangeAspect="1" noChangeArrowheads="1"/>
              </p:cNvPicPr>
              <p:nvPr/>
            </p:nvPicPr>
            <p:blipFill>
              <a:blip r:embed="rId3" cstate="print"/>
              <a:srcRect/>
              <a:stretch>
                <a:fillRect/>
              </a:stretch>
            </p:blipFill>
            <p:spPr bwMode="auto">
              <a:xfrm>
                <a:off x="230" y="1551"/>
                <a:ext cx="1152" cy="1071"/>
              </a:xfrm>
              <a:prstGeom prst="rect">
                <a:avLst/>
              </a:prstGeom>
              <a:noFill/>
              <a:ln w="9525">
                <a:noFill/>
                <a:miter lim="800000"/>
                <a:headEnd/>
                <a:tailEnd/>
              </a:ln>
            </p:spPr>
          </p:pic>
          <p:sp>
            <p:nvSpPr>
              <p:cNvPr id="19" name="AutoShape 11" descr="bkg05"/>
              <p:cNvSpPr>
                <a:spLocks noChangeArrowheads="1"/>
              </p:cNvSpPr>
              <p:nvPr/>
            </p:nvSpPr>
            <p:spPr bwMode="auto">
              <a:xfrm>
                <a:off x="230" y="1630"/>
                <a:ext cx="980" cy="837"/>
              </a:xfrm>
              <a:prstGeom prst="roundRect">
                <a:avLst>
                  <a:gd name="adj" fmla="val 9546"/>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en-US" sz="1800" b="1" dirty="0" smtClean="0">
                    <a:solidFill>
                      <a:schemeClr val="bg1"/>
                    </a:solidFill>
                    <a:cs typeface="Tahoma" pitchFamily="34" charset="0"/>
                  </a:rPr>
                  <a:t>Nondisclosure of </a:t>
                </a:r>
              </a:p>
              <a:p>
                <a:pPr algn="ctr"/>
                <a:r>
                  <a:rPr lang="en-US" sz="1800" b="1" dirty="0" smtClean="0">
                    <a:solidFill>
                      <a:schemeClr val="bg1"/>
                    </a:solidFill>
                    <a:cs typeface="Tahoma" pitchFamily="34" charset="0"/>
                  </a:rPr>
                  <a:t>Information Agreement</a:t>
                </a:r>
                <a:endParaRPr lang="en-US" sz="1800" b="1" dirty="0">
                  <a:solidFill>
                    <a:schemeClr val="bg1"/>
                  </a:solidFill>
                  <a:cs typeface="Tahoma" pitchFamily="34" charset="0"/>
                </a:endParaRPr>
              </a:p>
            </p:txBody>
          </p:sp>
        </p:grpSp>
        <p:grpSp>
          <p:nvGrpSpPr>
            <p:cNvPr id="9" name="Group 12"/>
            <p:cNvGrpSpPr>
              <a:grpSpLocks/>
            </p:cNvGrpSpPr>
            <p:nvPr/>
          </p:nvGrpSpPr>
          <p:grpSpPr bwMode="auto">
            <a:xfrm>
              <a:off x="921" y="2742"/>
              <a:ext cx="1915" cy="784"/>
              <a:chOff x="1016" y="2697"/>
              <a:chExt cx="1153" cy="1073"/>
            </a:xfrm>
          </p:grpSpPr>
          <p:pic>
            <p:nvPicPr>
              <p:cNvPr id="16" name="Picture 13" descr="RdRectShdow"/>
              <p:cNvPicPr>
                <a:picLocks noChangeAspect="1" noChangeArrowheads="1"/>
              </p:cNvPicPr>
              <p:nvPr/>
            </p:nvPicPr>
            <p:blipFill>
              <a:blip r:embed="rId3" cstate="print"/>
              <a:srcRect/>
              <a:stretch>
                <a:fillRect/>
              </a:stretch>
            </p:blipFill>
            <p:spPr bwMode="auto">
              <a:xfrm>
                <a:off x="1016" y="2697"/>
                <a:ext cx="1153" cy="1073"/>
              </a:xfrm>
              <a:prstGeom prst="rect">
                <a:avLst/>
              </a:prstGeom>
              <a:noFill/>
              <a:ln w="9525">
                <a:noFill/>
                <a:miter lim="800000"/>
                <a:headEnd/>
                <a:tailEnd/>
              </a:ln>
            </p:spPr>
          </p:pic>
          <p:sp>
            <p:nvSpPr>
              <p:cNvPr id="17" name="AutoShape 14" descr="bkg06"/>
              <p:cNvSpPr>
                <a:spLocks noChangeArrowheads="1"/>
              </p:cNvSpPr>
              <p:nvPr/>
            </p:nvSpPr>
            <p:spPr bwMode="auto">
              <a:xfrm>
                <a:off x="1086" y="2772"/>
                <a:ext cx="922" cy="838"/>
              </a:xfrm>
              <a:prstGeom prst="roundRect">
                <a:avLst>
                  <a:gd name="adj" fmla="val 9546"/>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en-US" sz="1800" b="1" dirty="0">
                    <a:solidFill>
                      <a:schemeClr val="bg1"/>
                    </a:solidFill>
                    <a:cs typeface="Tahoma" pitchFamily="34" charset="0"/>
                  </a:rPr>
                  <a:t>Intellectual Property </a:t>
                </a:r>
                <a:br>
                  <a:rPr lang="en-US" sz="1800" b="1" dirty="0">
                    <a:solidFill>
                      <a:schemeClr val="bg1"/>
                    </a:solidFill>
                    <a:cs typeface="Tahoma" pitchFamily="34" charset="0"/>
                  </a:rPr>
                </a:br>
                <a:r>
                  <a:rPr lang="en-US" sz="1800" b="1" dirty="0">
                    <a:solidFill>
                      <a:schemeClr val="bg1"/>
                    </a:solidFill>
                    <a:cs typeface="Tahoma" pitchFamily="34" charset="0"/>
                  </a:rPr>
                  <a:t>Agreements</a:t>
                </a:r>
              </a:p>
            </p:txBody>
          </p:sp>
        </p:grpSp>
        <p:grpSp>
          <p:nvGrpSpPr>
            <p:cNvPr id="10" name="Group 18"/>
            <p:cNvGrpSpPr>
              <a:grpSpLocks/>
            </p:cNvGrpSpPr>
            <p:nvPr/>
          </p:nvGrpSpPr>
          <p:grpSpPr bwMode="auto">
            <a:xfrm>
              <a:off x="3744" y="1913"/>
              <a:ext cx="1914" cy="784"/>
              <a:chOff x="4547" y="1551"/>
              <a:chExt cx="1152" cy="1071"/>
            </a:xfrm>
          </p:grpSpPr>
          <p:pic>
            <p:nvPicPr>
              <p:cNvPr id="14" name="Picture 19" descr="RdRectShdow"/>
              <p:cNvPicPr>
                <a:picLocks noChangeAspect="1" noChangeArrowheads="1"/>
              </p:cNvPicPr>
              <p:nvPr/>
            </p:nvPicPr>
            <p:blipFill>
              <a:blip r:embed="rId3" cstate="print"/>
              <a:srcRect/>
              <a:stretch>
                <a:fillRect/>
              </a:stretch>
            </p:blipFill>
            <p:spPr bwMode="auto">
              <a:xfrm>
                <a:off x="4547" y="1551"/>
                <a:ext cx="1152" cy="1071"/>
              </a:xfrm>
              <a:prstGeom prst="rect">
                <a:avLst/>
              </a:prstGeom>
              <a:noFill/>
              <a:ln w="9525">
                <a:noFill/>
                <a:miter lim="800000"/>
                <a:headEnd/>
                <a:tailEnd/>
              </a:ln>
            </p:spPr>
          </p:pic>
          <p:sp>
            <p:nvSpPr>
              <p:cNvPr id="15" name="AutoShape 20" descr="bkg09"/>
              <p:cNvSpPr>
                <a:spLocks noChangeArrowheads="1"/>
              </p:cNvSpPr>
              <p:nvPr/>
            </p:nvSpPr>
            <p:spPr bwMode="auto">
              <a:xfrm>
                <a:off x="4608" y="1658"/>
                <a:ext cx="922" cy="837"/>
              </a:xfrm>
              <a:prstGeom prst="roundRect">
                <a:avLst>
                  <a:gd name="adj" fmla="val 10977"/>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r>
                  <a:rPr lang="en-US" sz="1800" b="1" dirty="0" err="1" smtClean="0">
                    <a:solidFill>
                      <a:schemeClr val="bg1"/>
                    </a:solidFill>
                    <a:cs typeface="Tahoma" pitchFamily="34" charset="0"/>
                  </a:rPr>
                  <a:t>Noncompete</a:t>
                </a:r>
                <a:endParaRPr lang="en-US" sz="1800" b="1" dirty="0" smtClean="0">
                  <a:solidFill>
                    <a:schemeClr val="bg1"/>
                  </a:solidFill>
                  <a:cs typeface="Tahoma" pitchFamily="34" charset="0"/>
                </a:endParaRPr>
              </a:p>
              <a:p>
                <a:pPr algn="ctr"/>
                <a:r>
                  <a:rPr lang="en-US" sz="1800" b="1" dirty="0" smtClean="0">
                    <a:solidFill>
                      <a:schemeClr val="bg1"/>
                    </a:solidFill>
                    <a:cs typeface="Tahoma" pitchFamily="34" charset="0"/>
                  </a:rPr>
                  <a:t>Agreement</a:t>
                </a:r>
                <a:endParaRPr lang="en-US" sz="1800" b="1" dirty="0">
                  <a:solidFill>
                    <a:schemeClr val="bg1"/>
                  </a:solidFill>
                  <a:cs typeface="Tahoma" pitchFamily="34" charset="0"/>
                </a:endParaRPr>
              </a:p>
            </p:txBody>
          </p:sp>
        </p:grpSp>
        <p:grpSp>
          <p:nvGrpSpPr>
            <p:cNvPr id="11" name="Group 21"/>
            <p:cNvGrpSpPr>
              <a:grpSpLocks/>
            </p:cNvGrpSpPr>
            <p:nvPr/>
          </p:nvGrpSpPr>
          <p:grpSpPr bwMode="auto">
            <a:xfrm>
              <a:off x="1728" y="968"/>
              <a:ext cx="2506" cy="1071"/>
              <a:chOff x="3128" y="1261"/>
              <a:chExt cx="1152" cy="1072"/>
            </a:xfrm>
          </p:grpSpPr>
          <p:pic>
            <p:nvPicPr>
              <p:cNvPr id="12" name="Picture 22" descr="RdRectShdow"/>
              <p:cNvPicPr>
                <a:picLocks noChangeAspect="1" noChangeArrowheads="1"/>
              </p:cNvPicPr>
              <p:nvPr/>
            </p:nvPicPr>
            <p:blipFill>
              <a:blip r:embed="rId3" cstate="print"/>
              <a:srcRect/>
              <a:stretch>
                <a:fillRect/>
              </a:stretch>
            </p:blipFill>
            <p:spPr bwMode="auto">
              <a:xfrm>
                <a:off x="3128" y="1261"/>
                <a:ext cx="1152" cy="1072"/>
              </a:xfrm>
              <a:prstGeom prst="rect">
                <a:avLst/>
              </a:prstGeom>
              <a:noFill/>
              <a:ln w="9525">
                <a:noFill/>
                <a:miter lim="800000"/>
                <a:headEnd/>
                <a:tailEnd/>
              </a:ln>
            </p:spPr>
          </p:pic>
          <p:sp>
            <p:nvSpPr>
              <p:cNvPr id="13" name="AutoShape 23" descr="bkg03"/>
              <p:cNvSpPr>
                <a:spLocks noChangeArrowheads="1"/>
              </p:cNvSpPr>
              <p:nvPr/>
            </p:nvSpPr>
            <p:spPr bwMode="auto">
              <a:xfrm>
                <a:off x="3187" y="1285"/>
                <a:ext cx="922" cy="838"/>
              </a:xfrm>
              <a:prstGeom prst="roundRect">
                <a:avLst>
                  <a:gd name="adj" fmla="val 10264"/>
                </a:avLst>
              </a:prstGeom>
              <a:ln>
                <a:headEnd/>
                <a:tailEnd/>
              </a:ln>
            </p:spPr>
            <p:style>
              <a:lnRef idx="3">
                <a:schemeClr val="lt1"/>
              </a:lnRef>
              <a:fillRef idx="1">
                <a:schemeClr val="accent6"/>
              </a:fillRef>
              <a:effectRef idx="1">
                <a:schemeClr val="accent6"/>
              </a:effectRef>
              <a:fontRef idx="minor">
                <a:schemeClr val="lt1"/>
              </a:fontRef>
            </p:style>
            <p:txBody>
              <a:bodyPr wrap="none" anchor="ctr" anchorCtr="1"/>
              <a:lstStyle/>
              <a:p>
                <a:pPr algn="ctr"/>
                <a:r>
                  <a:rPr lang="en-US" sz="2400" b="1" dirty="0" smtClean="0">
                    <a:solidFill>
                      <a:schemeClr val="bg1"/>
                    </a:solidFill>
                    <a:cs typeface="Tahoma" pitchFamily="34" charset="0"/>
                  </a:rPr>
                  <a:t>Explicit Contracts</a:t>
                </a:r>
                <a:r>
                  <a:rPr lang="en-US" sz="2400" b="1" dirty="0">
                    <a:solidFill>
                      <a:schemeClr val="bg1"/>
                    </a:solidFill>
                    <a:cs typeface="Tahoma" pitchFamily="34" charset="0"/>
                  </a:rPr>
                  <a:t/>
                </a:r>
                <a:br>
                  <a:rPr lang="en-US" sz="2400" b="1" dirty="0">
                    <a:solidFill>
                      <a:schemeClr val="bg1"/>
                    </a:solidFill>
                    <a:cs typeface="Tahoma" pitchFamily="34" charset="0"/>
                  </a:rPr>
                </a:br>
                <a:r>
                  <a:rPr lang="en-US" sz="2400" b="1" dirty="0">
                    <a:solidFill>
                      <a:schemeClr val="bg1"/>
                    </a:solidFill>
                    <a:cs typeface="Tahoma" pitchFamily="34" charset="0"/>
                  </a:rPr>
                  <a:t>Restrictions</a:t>
                </a:r>
              </a:p>
            </p:txBody>
          </p:sp>
        </p:grpSp>
      </p:grpSp>
      <p:pic>
        <p:nvPicPr>
          <p:cNvPr id="21" name="Picture 19" descr="RdRectShdow"/>
          <p:cNvPicPr>
            <a:picLocks noChangeAspect="1" noChangeArrowheads="1"/>
          </p:cNvPicPr>
          <p:nvPr/>
        </p:nvPicPr>
        <p:blipFill>
          <a:blip r:embed="rId3" cstate="print"/>
          <a:srcRect/>
          <a:stretch>
            <a:fillRect/>
          </a:stretch>
        </p:blipFill>
        <p:spPr bwMode="auto">
          <a:xfrm>
            <a:off x="4825329" y="4561814"/>
            <a:ext cx="3038475" cy="1244600"/>
          </a:xfrm>
          <a:prstGeom prst="rect">
            <a:avLst/>
          </a:prstGeom>
          <a:noFill/>
          <a:ln w="9525">
            <a:noFill/>
            <a:miter lim="800000"/>
            <a:headEnd/>
            <a:tailEnd/>
          </a:ln>
        </p:spPr>
      </p:pic>
      <p:sp>
        <p:nvSpPr>
          <p:cNvPr id="22" name="AutoShape 20" descr="bkg09"/>
          <p:cNvSpPr>
            <a:spLocks noChangeArrowheads="1"/>
          </p:cNvSpPr>
          <p:nvPr/>
        </p:nvSpPr>
        <p:spPr bwMode="auto">
          <a:xfrm>
            <a:off x="5029195" y="4650612"/>
            <a:ext cx="2431835" cy="972924"/>
          </a:xfrm>
          <a:prstGeom prst="roundRect">
            <a:avLst>
              <a:gd name="adj" fmla="val 10977"/>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r>
              <a:rPr lang="en-US" sz="2000" b="1" dirty="0" err="1" smtClean="0">
                <a:solidFill>
                  <a:schemeClr val="bg1"/>
                </a:solidFill>
                <a:cs typeface="Tahoma" pitchFamily="34" charset="0"/>
              </a:rPr>
              <a:t>Nonpiracy</a:t>
            </a:r>
            <a:endParaRPr lang="en-US" sz="2000" b="1" dirty="0" smtClean="0">
              <a:solidFill>
                <a:schemeClr val="bg1"/>
              </a:solidFill>
              <a:cs typeface="Tahoma" pitchFamily="34" charset="0"/>
            </a:endParaRPr>
          </a:p>
          <a:p>
            <a:pPr algn="ctr"/>
            <a:r>
              <a:rPr lang="en-US" sz="2000" b="1" dirty="0" smtClean="0">
                <a:solidFill>
                  <a:schemeClr val="bg1"/>
                </a:solidFill>
                <a:cs typeface="Tahoma" pitchFamily="34" charset="0"/>
              </a:rPr>
              <a:t>Agreements</a:t>
            </a:r>
            <a:endParaRPr lang="en-US" sz="2000" b="1" dirty="0">
              <a:solidFill>
                <a:schemeClr val="bg1"/>
              </a:solidFill>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67" y="274342"/>
            <a:ext cx="8778144" cy="960122"/>
          </a:xfrm>
        </p:spPr>
        <p:txBody>
          <a:bodyPr>
            <a:noAutofit/>
          </a:bodyPr>
          <a:lstStyle/>
          <a:p>
            <a:pPr algn="ctr"/>
            <a:r>
              <a:rPr lang="en-US" sz="4000" dirty="0" smtClean="0">
                <a:effectLst/>
              </a:rPr>
              <a:t>Alternative Dispute Resolution</a:t>
            </a:r>
            <a:endParaRPr lang="en-US" sz="4000" dirty="0">
              <a:effectLst/>
            </a:endParaRPr>
          </a:p>
        </p:txBody>
      </p:sp>
      <p:sp>
        <p:nvSpPr>
          <p:cNvPr id="4" name="Rectangle 3"/>
          <p:cNvSpPr>
            <a:spLocks noGrp="1" noChangeArrowheads="1"/>
          </p:cNvSpPr>
          <p:nvPr>
            <p:ph type="body" sz="quarter" idx="11"/>
          </p:nvPr>
        </p:nvSpPr>
        <p:spPr>
          <a:xfrm>
            <a:off x="457244" y="1600220"/>
            <a:ext cx="7863755" cy="4754828"/>
          </a:xfrm>
        </p:spPr>
        <p:txBody>
          <a:bodyPr>
            <a:noAutofit/>
          </a:bodyPr>
          <a:lstStyle/>
          <a:p>
            <a:pPr>
              <a:spcAft>
                <a:spcPts val="300"/>
              </a:spcAft>
            </a:pPr>
            <a:r>
              <a:rPr lang="en-US" dirty="0" smtClean="0"/>
              <a:t>"ADR"</a:t>
            </a:r>
            <a:endParaRPr lang="en-US" dirty="0"/>
          </a:p>
          <a:p>
            <a:pPr lvl="1">
              <a:spcAft>
                <a:spcPts val="1800"/>
              </a:spcAft>
            </a:pPr>
            <a:r>
              <a:rPr lang="en-US" dirty="0"/>
              <a:t>Different types of employee complaint or dispute-resolution procedures used to meet employees’ expectations for fair treatment in the workplace while guaranteeing them due process.</a:t>
            </a:r>
          </a:p>
          <a:p>
            <a:pPr>
              <a:spcAft>
                <a:spcPts val="300"/>
              </a:spcAft>
            </a:pPr>
            <a:r>
              <a:rPr lang="en-US" dirty="0"/>
              <a:t>ADR Procedures</a:t>
            </a:r>
          </a:p>
          <a:p>
            <a:pPr lvl="1">
              <a:spcAft>
                <a:spcPts val="300"/>
              </a:spcAft>
            </a:pPr>
            <a:r>
              <a:rPr lang="en-US" dirty="0"/>
              <a:t>Step-Review Systems</a:t>
            </a:r>
          </a:p>
          <a:p>
            <a:pPr lvl="1">
              <a:spcAft>
                <a:spcPts val="300"/>
              </a:spcAft>
            </a:pPr>
            <a:r>
              <a:rPr lang="en-US" dirty="0"/>
              <a:t>Peer-Review Systems</a:t>
            </a:r>
          </a:p>
          <a:p>
            <a:pPr lvl="1">
              <a:spcAft>
                <a:spcPts val="300"/>
              </a:spcAft>
            </a:pPr>
            <a:r>
              <a:rPr lang="en-US" dirty="0"/>
              <a:t>Open-Door Policy</a:t>
            </a:r>
          </a:p>
          <a:p>
            <a:pPr lvl="1">
              <a:spcAft>
                <a:spcPts val="300"/>
              </a:spcAft>
            </a:pPr>
            <a:r>
              <a:rPr lang="en-US" dirty="0"/>
              <a:t>Ombudsman System</a:t>
            </a:r>
          </a:p>
          <a:p>
            <a:pPr lvl="1">
              <a:spcAft>
                <a:spcPts val="300"/>
              </a:spcAft>
            </a:pPr>
            <a:r>
              <a:rPr lang="en-US" dirty="0"/>
              <a:t>Mediation</a:t>
            </a:r>
          </a:p>
          <a:p>
            <a:pPr lvl="1">
              <a:spcAft>
                <a:spcPts val="300"/>
              </a:spcAft>
            </a:pPr>
            <a:r>
              <a:rPr lang="en-US" dirty="0"/>
              <a:t>Arbitration</a:t>
            </a:r>
          </a:p>
        </p:txBody>
      </p:sp>
    </p:spTree>
    <p:extLst>
      <p:ext uri="{BB962C8B-B14F-4D97-AF65-F5344CB8AC3E}">
        <p14:creationId xmlns:p14="http://schemas.microsoft.com/office/powerpoint/2010/main" val="2603648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Employment-at-Will?</a:t>
            </a:r>
            <a:endParaRPr lang="en-US" dirty="0"/>
          </a:p>
        </p:txBody>
      </p:sp>
      <p:sp>
        <p:nvSpPr>
          <p:cNvPr id="5" name="Content Placeholder 4"/>
          <p:cNvSpPr>
            <a:spLocks noGrp="1"/>
          </p:cNvSpPr>
          <p:nvPr>
            <p:ph idx="1"/>
          </p:nvPr>
        </p:nvSpPr>
        <p:spPr>
          <a:xfrm>
            <a:off x="182928" y="1600200"/>
            <a:ext cx="8778144" cy="4953000"/>
          </a:xfrm>
        </p:spPr>
        <p:txBody>
          <a:bodyPr>
            <a:normAutofit/>
          </a:bodyPr>
          <a:lstStyle/>
          <a:p>
            <a:pPr lvl="0" fontAlgn="base">
              <a:spcAft>
                <a:spcPct val="0"/>
              </a:spcAft>
              <a:buFontTx/>
              <a:buChar char="•"/>
            </a:pPr>
            <a:r>
              <a:rPr kumimoji="0" lang="en-US" altLang="en-US" sz="2300" b="0" i="0" u="none" strike="noStrike" kern="0" cap="none" spc="0" normalizeH="0" baseline="0" noProof="0" dirty="0" smtClean="0">
                <a:ln>
                  <a:noFill/>
                </a:ln>
                <a:solidFill>
                  <a:srgbClr val="283B6E"/>
                </a:solidFill>
                <a:effectLst/>
                <a:uLnTx/>
                <a:uFillTx/>
                <a:latin typeface="Arial"/>
              </a:rPr>
              <a:t>Employment-at-will is </a:t>
            </a:r>
            <a:r>
              <a:rPr kumimoji="0" lang="en-US" altLang="en-US" sz="2300" b="0" i="0" u="sng" strike="noStrike" kern="0" cap="none" spc="0" normalizeH="0" baseline="0" noProof="0" dirty="0" smtClean="0">
                <a:ln>
                  <a:noFill/>
                </a:ln>
                <a:solidFill>
                  <a:srgbClr val="283B6E"/>
                </a:solidFill>
                <a:effectLst/>
                <a:uLnTx/>
                <a:uFillTx/>
                <a:latin typeface="Arial"/>
              </a:rPr>
              <a:t>not</a:t>
            </a:r>
            <a:r>
              <a:rPr kumimoji="0" lang="en-US" altLang="en-US" sz="2300" b="0" i="0" u="none" strike="noStrike" kern="0" cap="none" spc="0" normalizeH="0" baseline="0" noProof="0" dirty="0" smtClean="0">
                <a:ln>
                  <a:noFill/>
                </a:ln>
                <a:solidFill>
                  <a:srgbClr val="283B6E"/>
                </a:solidFill>
                <a:effectLst/>
                <a:uLnTx/>
                <a:uFillTx/>
                <a:latin typeface="Arial"/>
              </a:rPr>
              <a:t> a law. It is a doctrine based on common law.</a:t>
            </a:r>
          </a:p>
          <a:p>
            <a:pPr lvl="0" fontAlgn="base">
              <a:spcAft>
                <a:spcPct val="0"/>
              </a:spcAft>
              <a:buFontTx/>
              <a:buChar char="•"/>
            </a:pPr>
            <a:r>
              <a:rPr kumimoji="0" lang="en-US" altLang="en-US" sz="2300" b="0" i="0" u="none" strike="noStrike" kern="0" cap="none" spc="0" normalizeH="0" baseline="0" noProof="0" dirty="0" smtClean="0">
                <a:ln>
                  <a:noFill/>
                </a:ln>
                <a:solidFill>
                  <a:srgbClr val="283B6E"/>
                </a:solidFill>
                <a:effectLst/>
                <a:uLnTx/>
                <a:uFillTx/>
                <a:latin typeface="Arial"/>
              </a:rPr>
              <a:t>Employment-at-wil</a:t>
            </a:r>
            <a:r>
              <a:rPr lang="en-US" altLang="en-US" sz="2300" kern="0" noProof="0" dirty="0">
                <a:solidFill>
                  <a:srgbClr val="283B6E"/>
                </a:solidFill>
                <a:latin typeface="Arial"/>
              </a:rPr>
              <a:t>l</a:t>
            </a:r>
            <a:r>
              <a:rPr kumimoji="0" lang="en-US" altLang="en-US" sz="2300" b="0" i="0" u="none" strike="noStrike" kern="0" cap="none" spc="0" normalizeH="0" baseline="0" noProof="0" dirty="0" smtClean="0">
                <a:ln>
                  <a:noFill/>
                </a:ln>
                <a:solidFill>
                  <a:srgbClr val="283B6E"/>
                </a:solidFill>
                <a:effectLst/>
                <a:uLnTx/>
                <a:uFillTx/>
                <a:latin typeface="Arial"/>
              </a:rPr>
              <a:t> is a </a:t>
            </a:r>
            <a:r>
              <a:rPr kumimoji="0" lang="en-US" altLang="en-US" sz="2300" b="0" i="0" u="sng" strike="noStrike" kern="0" cap="none" spc="0" normalizeH="0" baseline="0" noProof="0" dirty="0" smtClean="0">
                <a:ln>
                  <a:noFill/>
                </a:ln>
                <a:solidFill>
                  <a:srgbClr val="283B6E"/>
                </a:solidFill>
                <a:effectLst/>
                <a:uLnTx/>
                <a:uFillTx/>
                <a:latin typeface="Arial"/>
              </a:rPr>
              <a:t>legal doctrine</a:t>
            </a:r>
            <a:r>
              <a:rPr kumimoji="0" lang="en-US" altLang="en-US" sz="2300" b="0" i="0" strike="noStrike" kern="0" cap="none" spc="0" normalizeH="0" baseline="0" noProof="0" dirty="0" smtClean="0">
                <a:ln>
                  <a:noFill/>
                </a:ln>
                <a:solidFill>
                  <a:srgbClr val="283B6E"/>
                </a:solidFill>
                <a:effectLst/>
                <a:uLnTx/>
                <a:uFillTx/>
                <a:latin typeface="Arial"/>
              </a:rPr>
              <a:t> </a:t>
            </a:r>
            <a:r>
              <a:rPr kumimoji="0" lang="en-US" altLang="en-US" sz="2300" b="0" i="0" u="none" strike="noStrike" kern="0" cap="none" spc="0" normalizeH="0" baseline="0" noProof="0" dirty="0" smtClean="0">
                <a:ln>
                  <a:noFill/>
                </a:ln>
                <a:solidFill>
                  <a:srgbClr val="283B6E"/>
                </a:solidFill>
                <a:effectLst/>
                <a:uLnTx/>
                <a:uFillTx/>
                <a:latin typeface="Arial"/>
              </a:rPr>
              <a:t>that states that an employment relationship may be terminated by the employer or employee at any time and for any or no reason. </a:t>
            </a:r>
          </a:p>
          <a:p>
            <a:pPr lvl="0" fontAlgn="base">
              <a:spcAft>
                <a:spcPct val="0"/>
              </a:spcAft>
              <a:buFontTx/>
              <a:buChar char="•"/>
            </a:pPr>
            <a:r>
              <a:rPr kumimoji="0" lang="en-US" altLang="en-US" sz="2300" b="0" i="0" u="none" strike="noStrike" kern="0" cap="none" spc="0" normalizeH="0" baseline="0" noProof="0" dirty="0" smtClean="0">
                <a:ln>
                  <a:noFill/>
                </a:ln>
                <a:solidFill>
                  <a:srgbClr val="283B6E"/>
                </a:solidFill>
                <a:effectLst/>
                <a:uLnTx/>
                <a:uFillTx/>
                <a:latin typeface="Arial"/>
              </a:rPr>
              <a:t>This means that an employer does not need good cause to involuntarily terminate an employee. In every state but Montana (which protects employees who have completed an initial probationary period from being fired without cause), employers are free to adopt at-will employment policies. </a:t>
            </a:r>
          </a:p>
          <a:p>
            <a:pPr lvl="0" fontAlgn="base">
              <a:spcAft>
                <a:spcPct val="0"/>
              </a:spcAft>
              <a:buFontTx/>
              <a:buChar char="•"/>
            </a:pPr>
            <a:r>
              <a:rPr lang="en-US" altLang="en-US" sz="2300" kern="0" dirty="0" smtClean="0">
                <a:solidFill>
                  <a:srgbClr val="283B6E"/>
                </a:solidFill>
                <a:latin typeface="Arial"/>
              </a:rPr>
              <a:t>Approximately 2 of every 3 U.S. workers depend almost entirely on continued good will of employer.</a:t>
            </a:r>
            <a:endParaRPr kumimoji="0" lang="en-US" altLang="en-US" sz="2300" b="0" i="0" u="none" strike="noStrike" kern="0" cap="none" spc="0" normalizeH="0" baseline="0" noProof="0" dirty="0" smtClean="0">
              <a:ln>
                <a:noFill/>
              </a:ln>
              <a:solidFill>
                <a:srgbClr val="283B6E"/>
              </a:solidFill>
              <a:effectLst/>
              <a:uLnTx/>
              <a:uFillTx/>
              <a:latin typeface="Arial"/>
            </a:endParaRPr>
          </a:p>
          <a:p>
            <a:endParaRPr lang="en-US" dirty="0"/>
          </a:p>
        </p:txBody>
      </p:sp>
    </p:spTree>
    <p:extLst>
      <p:ext uri="{BB962C8B-B14F-4D97-AF65-F5344CB8AC3E}">
        <p14:creationId xmlns:p14="http://schemas.microsoft.com/office/powerpoint/2010/main" val="4257747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89" y="274342"/>
            <a:ext cx="8961022" cy="960122"/>
          </a:xfrm>
        </p:spPr>
        <p:txBody>
          <a:bodyPr>
            <a:noAutofit/>
          </a:bodyPr>
          <a:lstStyle/>
          <a:p>
            <a:r>
              <a:rPr lang="en-US" sz="2800" dirty="0" smtClean="0">
                <a:effectLst/>
              </a:rPr>
              <a:t>Alternative Dispute Resolution Procedures</a:t>
            </a:r>
            <a:endParaRPr lang="en-US" sz="2800" dirty="0">
              <a:effectLst/>
            </a:endParaRPr>
          </a:p>
        </p:txBody>
      </p:sp>
      <p:sp>
        <p:nvSpPr>
          <p:cNvPr id="4" name="Rectangle 3"/>
          <p:cNvSpPr>
            <a:spLocks noGrp="1" noChangeArrowheads="1"/>
          </p:cNvSpPr>
          <p:nvPr>
            <p:ph type="body" sz="quarter" idx="11"/>
          </p:nvPr>
        </p:nvSpPr>
        <p:spPr>
          <a:xfrm>
            <a:off x="457244" y="1600220"/>
            <a:ext cx="8320949" cy="4571950"/>
          </a:xfrm>
        </p:spPr>
        <p:txBody>
          <a:bodyPr/>
          <a:lstStyle/>
          <a:p>
            <a:r>
              <a:rPr lang="en-US" dirty="0"/>
              <a:t>Step-Review System</a:t>
            </a:r>
          </a:p>
          <a:p>
            <a:pPr lvl="1">
              <a:spcAft>
                <a:spcPts val="1800"/>
              </a:spcAft>
            </a:pPr>
            <a:r>
              <a:rPr lang="en-US" dirty="0"/>
              <a:t>System for reviewing employee complaints </a:t>
            </a:r>
            <a:r>
              <a:rPr lang="en-US" dirty="0" smtClean="0"/>
              <a:t/>
            </a:r>
            <a:br>
              <a:rPr lang="en-US" dirty="0" smtClean="0"/>
            </a:br>
            <a:r>
              <a:rPr lang="en-US" dirty="0" smtClean="0"/>
              <a:t>and </a:t>
            </a:r>
            <a:r>
              <a:rPr lang="en-US" dirty="0"/>
              <a:t>disputes by successively higher levels </a:t>
            </a:r>
            <a:r>
              <a:rPr lang="en-US" dirty="0" smtClean="0"/>
              <a:t/>
            </a:r>
            <a:br>
              <a:rPr lang="en-US" dirty="0" smtClean="0"/>
            </a:br>
            <a:r>
              <a:rPr lang="en-US" dirty="0" smtClean="0"/>
              <a:t>of </a:t>
            </a:r>
            <a:r>
              <a:rPr lang="en-US" dirty="0"/>
              <a:t>management.</a:t>
            </a:r>
          </a:p>
          <a:p>
            <a:r>
              <a:rPr lang="en-US" dirty="0"/>
              <a:t>Peer-Review System</a:t>
            </a:r>
          </a:p>
          <a:p>
            <a:pPr lvl="1">
              <a:spcAft>
                <a:spcPts val="1200"/>
              </a:spcAft>
            </a:pPr>
            <a:r>
              <a:rPr lang="en-US" dirty="0"/>
              <a:t>A group composed of equal numbers of employee representatives and management  appointees.</a:t>
            </a:r>
          </a:p>
          <a:p>
            <a:pPr lvl="1"/>
            <a:r>
              <a:rPr lang="en-US" dirty="0"/>
              <a:t>Functions as a jury since its members weigh evidence, consider arguments, and after deliberation, vote independently to render a final decision.</a:t>
            </a:r>
          </a:p>
        </p:txBody>
      </p:sp>
    </p:spTree>
    <p:extLst>
      <p:ext uri="{BB962C8B-B14F-4D97-AF65-F5344CB8AC3E}">
        <p14:creationId xmlns:p14="http://schemas.microsoft.com/office/powerpoint/2010/main" val="2071086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effectLst/>
              </a:rPr>
              <a:t>Additional ADR Procedures</a:t>
            </a:r>
            <a:endParaRPr lang="en-US" sz="3600" dirty="0">
              <a:effectLst/>
            </a:endParaRPr>
          </a:p>
        </p:txBody>
      </p:sp>
      <p:sp>
        <p:nvSpPr>
          <p:cNvPr id="4" name="Rectangle 3"/>
          <p:cNvSpPr>
            <a:spLocks noGrp="1" noChangeArrowheads="1"/>
          </p:cNvSpPr>
          <p:nvPr>
            <p:ph type="body" sz="quarter" idx="11"/>
          </p:nvPr>
        </p:nvSpPr>
        <p:spPr>
          <a:xfrm>
            <a:off x="457244" y="1600220"/>
            <a:ext cx="8320949" cy="4754828"/>
          </a:xfrm>
        </p:spPr>
        <p:txBody>
          <a:bodyPr>
            <a:noAutofit/>
          </a:bodyPr>
          <a:lstStyle/>
          <a:p>
            <a:r>
              <a:rPr lang="en-US" dirty="0"/>
              <a:t>Open-Door Policy</a:t>
            </a:r>
          </a:p>
          <a:p>
            <a:pPr lvl="1">
              <a:spcAft>
                <a:spcPts val="1800"/>
              </a:spcAft>
            </a:pPr>
            <a:r>
              <a:rPr lang="en-US" dirty="0"/>
              <a:t>A policy of settling grievances that identifies various levels of management above the immediate supervisor for employee contact.</a:t>
            </a:r>
          </a:p>
          <a:p>
            <a:r>
              <a:rPr lang="en-US" dirty="0"/>
              <a:t>Ombudsman System</a:t>
            </a:r>
          </a:p>
          <a:p>
            <a:pPr lvl="1"/>
            <a:r>
              <a:rPr lang="en-US" dirty="0"/>
              <a:t>Ombudsman</a:t>
            </a:r>
          </a:p>
          <a:p>
            <a:pPr lvl="2"/>
            <a:r>
              <a:rPr lang="en-US" sz="2000" dirty="0"/>
              <a:t>Is a designated individual from whom employees may </a:t>
            </a:r>
            <a:r>
              <a:rPr lang="en-US" sz="2000" dirty="0" smtClean="0"/>
              <a:t/>
            </a:r>
            <a:br>
              <a:rPr lang="en-US" sz="2000" dirty="0" smtClean="0"/>
            </a:br>
            <a:r>
              <a:rPr lang="en-US" sz="2000" dirty="0" smtClean="0"/>
              <a:t>seek </a:t>
            </a:r>
            <a:r>
              <a:rPr lang="en-US" sz="2000" dirty="0"/>
              <a:t>counsel for the resolution of their complaints.</a:t>
            </a:r>
          </a:p>
          <a:p>
            <a:pPr lvl="2"/>
            <a:r>
              <a:rPr lang="en-US" sz="2000" dirty="0"/>
              <a:t>Is an advocate for a fair process, not an advocate on </a:t>
            </a:r>
            <a:r>
              <a:rPr lang="en-US" sz="2000" dirty="0" smtClean="0"/>
              <a:t/>
            </a:r>
            <a:br>
              <a:rPr lang="en-US" sz="2000" dirty="0" smtClean="0"/>
            </a:br>
            <a:r>
              <a:rPr lang="en-US" sz="2000" dirty="0" smtClean="0"/>
              <a:t>behalf </a:t>
            </a:r>
            <a:r>
              <a:rPr lang="en-US" sz="2000" dirty="0"/>
              <a:t>of individuals or the institution.</a:t>
            </a:r>
          </a:p>
          <a:p>
            <a:pPr lvl="2"/>
            <a:r>
              <a:rPr lang="en-US" sz="2000" dirty="0"/>
              <a:t>Does not have the power to decide or to overrule a </a:t>
            </a:r>
            <a:r>
              <a:rPr lang="en-US" sz="2000" dirty="0" smtClean="0"/>
              <a:t/>
            </a:r>
            <a:br>
              <a:rPr lang="en-US" sz="2000" dirty="0" smtClean="0"/>
            </a:br>
            <a:r>
              <a:rPr lang="en-US" sz="2000" dirty="0" smtClean="0"/>
              <a:t>decision</a:t>
            </a:r>
            <a:r>
              <a:rPr lang="en-US" sz="2000" dirty="0"/>
              <a:t>, but can confidentially seek an equitable </a:t>
            </a:r>
            <a:r>
              <a:rPr lang="en-US" sz="2000" dirty="0" smtClean="0"/>
              <a:t/>
            </a:r>
            <a:br>
              <a:rPr lang="en-US" sz="2000" dirty="0" smtClean="0"/>
            </a:br>
            <a:r>
              <a:rPr lang="en-US" sz="2000" dirty="0" smtClean="0"/>
              <a:t>solution </a:t>
            </a:r>
            <a:r>
              <a:rPr lang="en-US" sz="2000" dirty="0"/>
              <a:t>between the employee and the supervisor.</a:t>
            </a:r>
          </a:p>
        </p:txBody>
      </p:sp>
    </p:spTree>
    <p:extLst>
      <p:ext uri="{BB962C8B-B14F-4D97-AF65-F5344CB8AC3E}">
        <p14:creationId xmlns:p14="http://schemas.microsoft.com/office/powerpoint/2010/main" val="1004970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ffectLst/>
              </a:rPr>
              <a:t>Third-party Dispute Resolution</a:t>
            </a:r>
            <a:endParaRPr lang="en-US" sz="3200" dirty="0">
              <a:effectLst/>
            </a:endParaRPr>
          </a:p>
        </p:txBody>
      </p:sp>
      <p:sp>
        <p:nvSpPr>
          <p:cNvPr id="4" name="Rectangle 3"/>
          <p:cNvSpPr>
            <a:spLocks noGrp="1" noChangeArrowheads="1"/>
          </p:cNvSpPr>
          <p:nvPr>
            <p:ph type="body" sz="quarter" idx="11"/>
          </p:nvPr>
        </p:nvSpPr>
        <p:spPr>
          <a:xfrm>
            <a:off x="457244" y="1600220"/>
            <a:ext cx="8046633" cy="4297633"/>
          </a:xfrm>
        </p:spPr>
        <p:txBody>
          <a:bodyPr/>
          <a:lstStyle/>
          <a:p>
            <a:r>
              <a:rPr lang="en-US" dirty="0"/>
              <a:t>Mediation</a:t>
            </a:r>
          </a:p>
          <a:p>
            <a:pPr lvl="1">
              <a:spcAft>
                <a:spcPts val="1800"/>
              </a:spcAft>
            </a:pPr>
            <a:r>
              <a:rPr lang="en-US" dirty="0"/>
              <a:t>The use of an impartial neutral to reach a compromise decision in employment disputes</a:t>
            </a:r>
          </a:p>
          <a:p>
            <a:r>
              <a:rPr lang="en-US" dirty="0"/>
              <a:t>Mediator</a:t>
            </a:r>
          </a:p>
          <a:p>
            <a:pPr lvl="1"/>
            <a:r>
              <a:rPr lang="en-US" dirty="0"/>
              <a:t>A third party in an employment dispute who meets with one party and then the other in order to suggest compromise solutions or to recommend concessions from each side that will lead to an agreement.</a:t>
            </a:r>
          </a:p>
        </p:txBody>
      </p:sp>
    </p:spTree>
    <p:extLst>
      <p:ext uri="{BB962C8B-B14F-4D97-AF65-F5344CB8AC3E}">
        <p14:creationId xmlns:p14="http://schemas.microsoft.com/office/powerpoint/2010/main" val="3754936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123" y="274342"/>
            <a:ext cx="8412388" cy="960122"/>
          </a:xfrm>
        </p:spPr>
        <p:txBody>
          <a:bodyPr/>
          <a:lstStyle/>
          <a:p>
            <a:r>
              <a:rPr lang="en-US" sz="3200" dirty="0" smtClean="0"/>
              <a:t>Third-party Dispute Resolution </a:t>
            </a:r>
            <a:r>
              <a:rPr lang="en-US" dirty="0" smtClean="0">
                <a:latin typeface="Arial" pitchFamily="34" charset="0"/>
                <a:cs typeface="Arial" pitchFamily="34" charset="0"/>
              </a:rPr>
              <a:t>(cont.)</a:t>
            </a:r>
            <a:endParaRPr lang="en-US" dirty="0">
              <a:latin typeface="Arial" pitchFamily="34" charset="0"/>
              <a:cs typeface="Arial" pitchFamily="34" charset="0"/>
            </a:endParaRPr>
          </a:p>
        </p:txBody>
      </p:sp>
      <p:sp>
        <p:nvSpPr>
          <p:cNvPr id="4" name="Rectangle 3"/>
          <p:cNvSpPr>
            <a:spLocks noGrp="1" noChangeArrowheads="1"/>
          </p:cNvSpPr>
          <p:nvPr>
            <p:ph type="body" sz="quarter" idx="11"/>
          </p:nvPr>
        </p:nvSpPr>
        <p:spPr/>
        <p:txBody>
          <a:bodyPr/>
          <a:lstStyle/>
          <a:p>
            <a:r>
              <a:rPr lang="en-US" dirty="0"/>
              <a:t>Arbitration</a:t>
            </a:r>
          </a:p>
          <a:p>
            <a:pPr lvl="1">
              <a:spcAft>
                <a:spcPts val="1800"/>
              </a:spcAft>
            </a:pPr>
            <a:r>
              <a:rPr lang="en-US" dirty="0"/>
              <a:t>The use of an impartial neutral party as decision maker to resolve an employment labor dispute by imposing a binding final decision on all parties involved in the dispute.</a:t>
            </a:r>
          </a:p>
          <a:p>
            <a:r>
              <a:rPr lang="en-US" dirty="0"/>
              <a:t>Arbitrator</a:t>
            </a:r>
          </a:p>
          <a:p>
            <a:pPr lvl="1"/>
            <a:r>
              <a:rPr lang="en-US" dirty="0"/>
              <a:t>Third-party neutral who resolves a labor dispute by issuing a final decision in the disagreement.</a:t>
            </a:r>
          </a:p>
        </p:txBody>
      </p:sp>
    </p:spTree>
    <p:extLst>
      <p:ext uri="{BB962C8B-B14F-4D97-AF65-F5344CB8AC3E}">
        <p14:creationId xmlns:p14="http://schemas.microsoft.com/office/powerpoint/2010/main" val="1402095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928F454A-4F94-4849-998D-978617A9B2E2}" type="slidenum">
              <a:rPr lang="en-US" altLang="en-US">
                <a:solidFill>
                  <a:srgbClr val="2F1311"/>
                </a:solidFill>
              </a:rPr>
              <a:pPr/>
              <a:t>34</a:t>
            </a:fld>
            <a:endParaRPr lang="en-US" altLang="en-US">
              <a:solidFill>
                <a:srgbClr val="2F1311"/>
              </a:solidFill>
            </a:endParaRPr>
          </a:p>
        </p:txBody>
      </p:sp>
      <p:sp>
        <p:nvSpPr>
          <p:cNvPr id="950274" name="Rectangle 2"/>
          <p:cNvSpPr>
            <a:spLocks noGrp="1" noChangeArrowheads="1"/>
          </p:cNvSpPr>
          <p:nvPr>
            <p:ph type="title"/>
          </p:nvPr>
        </p:nvSpPr>
        <p:spPr/>
        <p:txBody>
          <a:bodyPr/>
          <a:lstStyle/>
          <a:p>
            <a:r>
              <a:rPr lang="en-US" altLang="en-US" sz="3700" b="1" i="1"/>
              <a:t>Employees’ Free Speech Rights</a:t>
            </a:r>
          </a:p>
        </p:txBody>
      </p:sp>
      <p:grpSp>
        <p:nvGrpSpPr>
          <p:cNvPr id="950275" name="Group 3"/>
          <p:cNvGrpSpPr>
            <a:grpSpLocks/>
          </p:cNvGrpSpPr>
          <p:nvPr/>
        </p:nvGrpSpPr>
        <p:grpSpPr bwMode="auto">
          <a:xfrm>
            <a:off x="182928" y="1508125"/>
            <a:ext cx="8778510" cy="5213350"/>
            <a:chOff x="155" y="920"/>
            <a:chExt cx="5472" cy="2392"/>
          </a:xfrm>
        </p:grpSpPr>
        <p:pic>
          <p:nvPicPr>
            <p:cNvPr id="950276" name="Picture 4" descr="0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 y="920"/>
              <a:ext cx="5472" cy="2392"/>
            </a:xfrm>
            <a:prstGeom prst="rect">
              <a:avLst/>
            </a:prstGeom>
            <a:noFill/>
            <a:extLst>
              <a:ext uri="{909E8E84-426E-40DD-AFC4-6F175D3DCCD1}">
                <a14:hiddenFill xmlns:a14="http://schemas.microsoft.com/office/drawing/2010/main">
                  <a:solidFill>
                    <a:srgbClr val="FFFFFF"/>
                  </a:solidFill>
                </a14:hiddenFill>
              </a:ext>
            </a:extLst>
          </p:spPr>
        </p:pic>
        <p:sp>
          <p:nvSpPr>
            <p:cNvPr id="950277" name="Text Box 5"/>
            <p:cNvSpPr txBox="1">
              <a:spLocks noChangeArrowheads="1"/>
            </p:cNvSpPr>
            <p:nvPr/>
          </p:nvSpPr>
          <p:spPr bwMode="auto">
            <a:xfrm>
              <a:off x="1613" y="1132"/>
              <a:ext cx="2500" cy="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US" altLang="en-US" sz="2100" b="1" smtClean="0">
                  <a:solidFill>
                    <a:srgbClr val="2F1311"/>
                  </a:solidFill>
                  <a:latin typeface="Trebuchet MS" pitchFamily="34" charset="0"/>
                </a:rPr>
                <a:t>Employers’ Restrictions on Employees’ Free Speech Rights</a:t>
              </a:r>
            </a:p>
          </p:txBody>
        </p:sp>
        <p:sp>
          <p:nvSpPr>
            <p:cNvPr id="950278" name="Text Box 6"/>
            <p:cNvSpPr txBox="1">
              <a:spLocks noChangeArrowheads="1"/>
            </p:cNvSpPr>
            <p:nvPr/>
          </p:nvSpPr>
          <p:spPr bwMode="auto">
            <a:xfrm>
              <a:off x="464" y="2380"/>
              <a:ext cx="1206" cy="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US" altLang="en-US" sz="2100" b="1" smtClean="0">
                  <a:solidFill>
                    <a:srgbClr val="2F1311"/>
                  </a:solidFill>
                  <a:latin typeface="Trebuchet MS" pitchFamily="34" charset="0"/>
                </a:rPr>
                <a:t>Advocacy of Controversial Views</a:t>
              </a:r>
            </a:p>
          </p:txBody>
        </p:sp>
        <p:sp>
          <p:nvSpPr>
            <p:cNvPr id="950279" name="Text Box 7"/>
            <p:cNvSpPr txBox="1">
              <a:spLocks noChangeArrowheads="1"/>
            </p:cNvSpPr>
            <p:nvPr/>
          </p:nvSpPr>
          <p:spPr bwMode="auto">
            <a:xfrm>
              <a:off x="2183" y="2453"/>
              <a:ext cx="138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US" altLang="en-US" sz="2100" b="1" dirty="0" smtClean="0">
                  <a:solidFill>
                    <a:srgbClr val="2F1311"/>
                  </a:solidFill>
                  <a:latin typeface="Trebuchet MS" pitchFamily="34" charset="0"/>
                </a:rPr>
                <a:t>Publication of Blogs</a:t>
              </a:r>
            </a:p>
          </p:txBody>
        </p:sp>
        <p:sp>
          <p:nvSpPr>
            <p:cNvPr id="950280" name="Text Box 8"/>
            <p:cNvSpPr txBox="1">
              <a:spLocks noChangeArrowheads="1"/>
            </p:cNvSpPr>
            <p:nvPr/>
          </p:nvSpPr>
          <p:spPr bwMode="auto">
            <a:xfrm>
              <a:off x="4032" y="2380"/>
              <a:ext cx="1262" cy="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US" altLang="en-US" sz="2100" b="1" smtClean="0">
                  <a:solidFill>
                    <a:srgbClr val="2F1311"/>
                  </a:solidFill>
                  <a:latin typeface="Trebuchet MS" pitchFamily="34" charset="0"/>
                </a:rPr>
                <a:t>Engaging in Whistle-Blowing</a:t>
              </a:r>
            </a:p>
          </p:txBody>
        </p:sp>
      </p:grpSp>
    </p:spTree>
    <p:extLst>
      <p:ext uri="{BB962C8B-B14F-4D97-AF65-F5344CB8AC3E}">
        <p14:creationId xmlns:p14="http://schemas.microsoft.com/office/powerpoint/2010/main" val="428370222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950275"/>
                                        </p:tgtEl>
                                        <p:attrNameLst>
                                          <p:attrName>style.visibility</p:attrName>
                                        </p:attrNameLst>
                                      </p:cBhvr>
                                      <p:to>
                                        <p:strVal val="visible"/>
                                      </p:to>
                                    </p:set>
                                    <p:animEffect transition="in" filter="wipe(up)">
                                      <p:cBhvr>
                                        <p:cTn id="7" dur="1000"/>
                                        <p:tgtEl>
                                          <p:spTgt spid="950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effectLst/>
              </a:rPr>
              <a:t>Advocacy of Controversial Views</a:t>
            </a:r>
            <a:endParaRPr lang="en-US" sz="3200" dirty="0">
              <a:effectLst/>
            </a:endParaRPr>
          </a:p>
        </p:txBody>
      </p:sp>
      <p:sp>
        <p:nvSpPr>
          <p:cNvPr id="4" name="Text Placeholder 3"/>
          <p:cNvSpPr>
            <a:spLocks noGrp="1"/>
          </p:cNvSpPr>
          <p:nvPr>
            <p:ph type="body" sz="quarter" idx="11"/>
          </p:nvPr>
        </p:nvSpPr>
        <p:spPr>
          <a:xfrm>
            <a:off x="182928" y="1417342"/>
            <a:ext cx="8778144" cy="4937706"/>
          </a:xfrm>
        </p:spPr>
        <p:txBody>
          <a:bodyPr>
            <a:normAutofit fontScale="70000" lnSpcReduction="20000"/>
          </a:bodyPr>
          <a:lstStyle/>
          <a:p>
            <a:r>
              <a:rPr lang="en-US" sz="4600" dirty="0">
                <a:solidFill>
                  <a:srgbClr val="000000"/>
                </a:solidFill>
                <a:effectLst/>
                <a:latin typeface="Times New Roman" pitchFamily="18" charset="0"/>
                <a:cs typeface="Times New Roman" pitchFamily="18" charset="0"/>
              </a:rPr>
              <a:t>Chick-</a:t>
            </a:r>
            <a:r>
              <a:rPr lang="en-US" sz="4600" dirty="0" err="1">
                <a:solidFill>
                  <a:srgbClr val="000000"/>
                </a:solidFill>
                <a:effectLst/>
                <a:latin typeface="Times New Roman" pitchFamily="18" charset="0"/>
                <a:cs typeface="Times New Roman" pitchFamily="18" charset="0"/>
              </a:rPr>
              <a:t>Fil</a:t>
            </a:r>
            <a:r>
              <a:rPr lang="en-US" sz="4600" dirty="0">
                <a:solidFill>
                  <a:srgbClr val="000000"/>
                </a:solidFill>
                <a:effectLst/>
                <a:latin typeface="Times New Roman" pitchFamily="18" charset="0"/>
                <a:cs typeface="Times New Roman" pitchFamily="18" charset="0"/>
              </a:rPr>
              <a:t>-A President Don Cathy when he told religious publications that he and his family-owned restaurant is </a:t>
            </a:r>
            <a:r>
              <a:rPr lang="en-US" sz="4600" dirty="0" smtClean="0">
                <a:solidFill>
                  <a:srgbClr val="000000"/>
                </a:solidFill>
                <a:effectLst/>
                <a:latin typeface="Times New Roman" pitchFamily="18" charset="0"/>
                <a:cs typeface="Times New Roman" pitchFamily="18" charset="0"/>
                <a:hlinkClick r:id="rId3"/>
              </a:rPr>
              <a:t>“guilty </a:t>
            </a:r>
            <a:r>
              <a:rPr lang="en-US" sz="4600" dirty="0">
                <a:solidFill>
                  <a:srgbClr val="000000"/>
                </a:solidFill>
                <a:effectLst/>
                <a:latin typeface="Times New Roman" pitchFamily="18" charset="0"/>
                <a:cs typeface="Times New Roman" pitchFamily="18" charset="0"/>
                <a:hlinkClick r:id="rId3"/>
              </a:rPr>
              <a:t>as </a:t>
            </a:r>
            <a:r>
              <a:rPr lang="en-US" sz="4600" dirty="0" smtClean="0">
                <a:solidFill>
                  <a:srgbClr val="000000"/>
                </a:solidFill>
                <a:effectLst/>
                <a:latin typeface="Times New Roman" pitchFamily="18" charset="0"/>
                <a:cs typeface="Times New Roman" pitchFamily="18" charset="0"/>
                <a:hlinkClick r:id="rId3"/>
              </a:rPr>
              <a:t>charged</a:t>
            </a:r>
            <a:r>
              <a:rPr lang="en-US" sz="4600" dirty="0" smtClean="0">
                <a:solidFill>
                  <a:srgbClr val="000000"/>
                </a:solidFill>
                <a:effectLst/>
                <a:latin typeface="Times New Roman" pitchFamily="18" charset="0"/>
                <a:cs typeface="Times New Roman" pitchFamily="18" charset="0"/>
              </a:rPr>
              <a:t>”</a:t>
            </a:r>
            <a:r>
              <a:rPr lang="en-US" sz="4600" dirty="0" smtClean="0">
                <a:solidFill>
                  <a:srgbClr val="000000"/>
                </a:solidFill>
                <a:effectLst/>
                <a:latin typeface="Times New Roman" pitchFamily="18" charset="0"/>
                <a:cs typeface="Times New Roman" pitchFamily="18" charset="0"/>
              </a:rPr>
              <a:t> </a:t>
            </a:r>
            <a:r>
              <a:rPr lang="en-US" sz="4600" dirty="0">
                <a:solidFill>
                  <a:srgbClr val="000000"/>
                </a:solidFill>
                <a:effectLst/>
                <a:latin typeface="Times New Roman" pitchFamily="18" charset="0"/>
                <a:cs typeface="Times New Roman" pitchFamily="18" charset="0"/>
              </a:rPr>
              <a:t>for financially supporting groups that advocate </a:t>
            </a:r>
            <a:r>
              <a:rPr lang="en-US" sz="4600" dirty="0" smtClean="0">
                <a:solidFill>
                  <a:srgbClr val="000000"/>
                </a:solidFill>
                <a:effectLst/>
                <a:latin typeface="Times New Roman" pitchFamily="18" charset="0"/>
                <a:cs typeface="Times New Roman" pitchFamily="18" charset="0"/>
              </a:rPr>
              <a:t>“</a:t>
            </a:r>
            <a:r>
              <a:rPr lang="en-US" sz="4600" dirty="0" smtClean="0">
                <a:solidFill>
                  <a:srgbClr val="000000"/>
                </a:solidFill>
                <a:effectLst/>
                <a:latin typeface="Times New Roman" pitchFamily="18" charset="0"/>
                <a:cs typeface="Times New Roman" pitchFamily="18" charset="0"/>
              </a:rPr>
              <a:t>the </a:t>
            </a:r>
            <a:r>
              <a:rPr lang="en-US" sz="4600" dirty="0">
                <a:solidFill>
                  <a:srgbClr val="000000"/>
                </a:solidFill>
                <a:effectLst/>
                <a:latin typeface="Times New Roman" pitchFamily="18" charset="0"/>
                <a:cs typeface="Times New Roman" pitchFamily="18" charset="0"/>
              </a:rPr>
              <a:t>biblical definition of a family unit</a:t>
            </a:r>
            <a:r>
              <a:rPr lang="en-US" sz="4600" dirty="0" smtClean="0">
                <a:solidFill>
                  <a:srgbClr val="000000"/>
                </a:solidFill>
                <a:effectLst/>
                <a:latin typeface="Times New Roman" pitchFamily="18" charset="0"/>
                <a:cs typeface="Times New Roman" pitchFamily="18" charset="0"/>
              </a:rPr>
              <a:t>.”</a:t>
            </a:r>
            <a:endParaRPr lang="en-US" sz="4600" dirty="0" smtClean="0">
              <a:solidFill>
                <a:srgbClr val="000000"/>
              </a:solidFill>
              <a:effectLst/>
              <a:latin typeface="Times New Roman" pitchFamily="18" charset="0"/>
              <a:cs typeface="Times New Roman" pitchFamily="18" charset="0"/>
            </a:endParaRPr>
          </a:p>
          <a:p>
            <a:r>
              <a:rPr lang="en-US" sz="4600" dirty="0" smtClean="0">
                <a:solidFill>
                  <a:srgbClr val="000000"/>
                </a:solidFill>
                <a:effectLst/>
                <a:latin typeface="Times New Roman" pitchFamily="18" charset="0"/>
                <a:cs typeface="Times New Roman" pitchFamily="18" charset="0"/>
              </a:rPr>
              <a:t>Professor at Notre Dame (a Catholic University) was fired after advocating pro choice; professor at Baptist seminary was terminated for advocating evolution.</a:t>
            </a:r>
          </a:p>
          <a:p>
            <a:r>
              <a:rPr lang="en-US" sz="4100" dirty="0" smtClean="0">
                <a:solidFill>
                  <a:srgbClr val="000000"/>
                </a:solidFill>
                <a:effectLst/>
                <a:latin typeface="Times New Roman" pitchFamily="18" charset="0"/>
                <a:cs typeface="Times New Roman" pitchFamily="18" charset="0"/>
              </a:rPr>
              <a:t>Generally </a:t>
            </a:r>
            <a:r>
              <a:rPr lang="en-US" sz="4100" dirty="0">
                <a:solidFill>
                  <a:srgbClr val="000000"/>
                </a:solidFill>
                <a:effectLst/>
                <a:latin typeface="Times New Roman" pitchFamily="18" charset="0"/>
                <a:cs typeface="Times New Roman" pitchFamily="18" charset="0"/>
              </a:rPr>
              <a:t>not a good idea for leaders to take a stand on controversial issues that are unrelated to the business</a:t>
            </a:r>
            <a:r>
              <a:rPr lang="en-US" sz="4100" dirty="0" smtClean="0">
                <a:solidFill>
                  <a:srgbClr val="000000"/>
                </a:solidFill>
                <a:effectLst/>
                <a:latin typeface="Times New Roman" pitchFamily="18" charset="0"/>
                <a:cs typeface="Times New Roman" pitchFamily="18" charset="0"/>
              </a:rPr>
              <a:t>.</a:t>
            </a:r>
          </a:p>
          <a:p>
            <a:pPr lvl="1"/>
            <a:r>
              <a:rPr lang="en-US" sz="2900" dirty="0" smtClean="0">
                <a:solidFill>
                  <a:srgbClr val="000000"/>
                </a:solidFill>
                <a:latin typeface="Times New Roman" pitchFamily="18" charset="0"/>
                <a:cs typeface="Times New Roman" pitchFamily="18" charset="0"/>
              </a:rPr>
              <a:t>What say you?</a:t>
            </a:r>
            <a:r>
              <a:rPr lang="en-US" dirty="0">
                <a:solidFill>
                  <a:srgbClr val="000000"/>
                </a:solidFill>
                <a:effectLst/>
                <a:latin typeface="Times New Roman" pitchFamily="18" charset="0"/>
                <a:cs typeface="Times New Roman" pitchFamily="18" charset="0"/>
              </a:rPr>
              <a:t/>
            </a:r>
            <a:br>
              <a:rPr lang="en-US" dirty="0">
                <a:solidFill>
                  <a:srgbClr val="000000"/>
                </a:solidFill>
                <a:effectLst/>
                <a:latin typeface="Times New Roman" pitchFamily="18" charset="0"/>
                <a:cs typeface="Times New Roman" pitchFamily="18" charset="0"/>
              </a:rPr>
            </a:br>
            <a:r>
              <a:rPr lang="en-US" dirty="0">
                <a:solidFill>
                  <a:srgbClr val="000000"/>
                </a:solidFill>
                <a:effectLst/>
              </a:rPr>
              <a:t/>
            </a:r>
            <a:br>
              <a:rPr lang="en-US" dirty="0">
                <a:solidFill>
                  <a:srgbClr val="000000"/>
                </a:solidFill>
                <a:effectLst/>
              </a:rPr>
            </a:br>
            <a:r>
              <a:rPr lang="en-US" dirty="0">
                <a:solidFill>
                  <a:srgbClr val="000000"/>
                </a:solidFill>
                <a:effectLst/>
              </a:rPr>
              <a:t/>
            </a:r>
            <a:br>
              <a:rPr lang="en-US" dirty="0">
                <a:solidFill>
                  <a:srgbClr val="000000"/>
                </a:solidFill>
                <a:effectLst/>
              </a:rPr>
            </a:br>
            <a:endParaRPr lang="en-US" dirty="0"/>
          </a:p>
        </p:txBody>
      </p:sp>
    </p:spTree>
    <p:extLst>
      <p:ext uri="{BB962C8B-B14F-4D97-AF65-F5344CB8AC3E}">
        <p14:creationId xmlns:p14="http://schemas.microsoft.com/office/powerpoint/2010/main" val="3585989960"/>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600" dirty="0" smtClean="0">
                <a:effectLst/>
              </a:rPr>
              <a:t>The Contraceptive Mandate</a:t>
            </a:r>
            <a:br>
              <a:rPr lang="en-US" sz="3600" dirty="0" smtClean="0">
                <a:effectLst/>
              </a:rPr>
            </a:br>
            <a:r>
              <a:rPr lang="en-US" sz="3600" dirty="0" smtClean="0">
                <a:effectLst/>
              </a:rPr>
              <a:t>in the Affordable Care Act</a:t>
            </a:r>
            <a:endParaRPr lang="en-US" sz="3600" dirty="0">
              <a:effectLst/>
            </a:endParaRPr>
          </a:p>
        </p:txBody>
      </p:sp>
      <p:sp>
        <p:nvSpPr>
          <p:cNvPr id="4" name="Text Placeholder 3"/>
          <p:cNvSpPr>
            <a:spLocks noGrp="1"/>
          </p:cNvSpPr>
          <p:nvPr>
            <p:ph type="body" sz="quarter" idx="11"/>
          </p:nvPr>
        </p:nvSpPr>
        <p:spPr>
          <a:xfrm>
            <a:off x="182929" y="1417342"/>
            <a:ext cx="8778144" cy="4846267"/>
          </a:xfrm>
        </p:spPr>
        <p:txBody>
          <a:bodyPr>
            <a:normAutofit lnSpcReduction="10000"/>
          </a:bodyPr>
          <a:lstStyle/>
          <a:p>
            <a:r>
              <a:rPr lang="en-US" dirty="0">
                <a:effectLst/>
              </a:rPr>
              <a:t>Hobby Lobby claims that its Christian values should make it exempt from providing health care coverage that includes "</a:t>
            </a:r>
            <a:r>
              <a:rPr lang="en-US" b="1" dirty="0">
                <a:effectLst/>
              </a:rPr>
              <a:t>emergency contraception</a:t>
            </a:r>
            <a:r>
              <a:rPr lang="en-US" dirty="0">
                <a:effectLst/>
              </a:rPr>
              <a:t>," which "might end a life after the moment of conception</a:t>
            </a:r>
            <a:r>
              <a:rPr lang="en-US" dirty="0" smtClean="0">
                <a:effectLst/>
              </a:rPr>
              <a:t>.“</a:t>
            </a:r>
            <a:endParaRPr lang="en-US" dirty="0"/>
          </a:p>
          <a:p>
            <a:r>
              <a:rPr lang="en-US" dirty="0" smtClean="0">
                <a:effectLst/>
              </a:rPr>
              <a:t>Should </a:t>
            </a:r>
            <a:r>
              <a:rPr lang="en-US" dirty="0">
                <a:effectLst/>
              </a:rPr>
              <a:t>women’s healthcare choices be dictated by the religious beliefs </a:t>
            </a:r>
            <a:r>
              <a:rPr lang="en-US" dirty="0" smtClean="0">
                <a:effectLst/>
              </a:rPr>
              <a:t>of </a:t>
            </a:r>
            <a:r>
              <a:rPr lang="en-US" dirty="0">
                <a:effectLst/>
              </a:rPr>
              <a:t>business </a:t>
            </a:r>
            <a:r>
              <a:rPr lang="en-US" dirty="0" smtClean="0">
                <a:effectLst/>
              </a:rPr>
              <a:t>owners?</a:t>
            </a:r>
          </a:p>
          <a:p>
            <a:r>
              <a:rPr lang="en-US" dirty="0" smtClean="0">
                <a:effectLst/>
              </a:rPr>
              <a:t>Should women’s healthcare choices be impeded by an employer’s objections to a law that provides essential healthcare options to their female employees? </a:t>
            </a:r>
          </a:p>
          <a:p>
            <a:r>
              <a:rPr lang="en-US" dirty="0" smtClean="0">
                <a:effectLst/>
              </a:rPr>
              <a:t>Are secular, for-profit corporations excepted from federal and state laws by the religious beliefs of business owners?</a:t>
            </a:r>
            <a:endParaRPr lang="en-US" dirty="0"/>
          </a:p>
        </p:txBody>
      </p:sp>
    </p:spTree>
    <p:extLst>
      <p:ext uri="{BB962C8B-B14F-4D97-AF65-F5344CB8AC3E}">
        <p14:creationId xmlns:p14="http://schemas.microsoft.com/office/powerpoint/2010/main" val="3467174146"/>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600" b="1" dirty="0">
                <a:effectLst/>
              </a:rPr>
              <a:t>Employee Blogs Can </a:t>
            </a:r>
            <a:r>
              <a:rPr lang="en-US" sz="3600" b="1" dirty="0" smtClean="0">
                <a:effectLst/>
              </a:rPr>
              <a:t>Create</a:t>
            </a:r>
            <a:br>
              <a:rPr lang="en-US" sz="3600" b="1" dirty="0" smtClean="0">
                <a:effectLst/>
              </a:rPr>
            </a:br>
            <a:r>
              <a:rPr lang="en-US" sz="3600" b="1" dirty="0" smtClean="0">
                <a:effectLst/>
              </a:rPr>
              <a:t>Workplace </a:t>
            </a:r>
            <a:r>
              <a:rPr lang="en-US" sz="3600" b="1" dirty="0">
                <a:effectLst/>
              </a:rPr>
              <a:t>Problems </a:t>
            </a:r>
            <a:endParaRPr lang="en-US" sz="3600" dirty="0"/>
          </a:p>
        </p:txBody>
      </p:sp>
      <p:sp>
        <p:nvSpPr>
          <p:cNvPr id="4" name="Text Placeholder 3"/>
          <p:cNvSpPr>
            <a:spLocks noGrp="1"/>
          </p:cNvSpPr>
          <p:nvPr>
            <p:ph type="body" sz="quarter" idx="11"/>
          </p:nvPr>
        </p:nvSpPr>
        <p:spPr>
          <a:xfrm>
            <a:off x="274368" y="1417342"/>
            <a:ext cx="8686704" cy="5029145"/>
          </a:xfrm>
        </p:spPr>
        <p:txBody>
          <a:bodyPr>
            <a:normAutofit fontScale="85000" lnSpcReduction="20000"/>
          </a:bodyPr>
          <a:lstStyle/>
          <a:p>
            <a:r>
              <a:rPr lang="en-US" dirty="0">
                <a:effectLst/>
              </a:rPr>
              <a:t>Your employer’s reputation may be badly damaged if you write negative comments about your employment or your employer’s goods or services</a:t>
            </a:r>
            <a:r>
              <a:rPr lang="en-US" dirty="0" smtClean="0">
                <a:effectLst/>
              </a:rPr>
              <a:t>.</a:t>
            </a:r>
          </a:p>
          <a:p>
            <a:r>
              <a:rPr lang="en-US" dirty="0" smtClean="0">
                <a:effectLst/>
              </a:rPr>
              <a:t>In </a:t>
            </a:r>
            <a:r>
              <a:rPr lang="en-US" dirty="0">
                <a:effectLst/>
              </a:rPr>
              <a:t>one high-profile incident, the author of a blog called </a:t>
            </a:r>
            <a:r>
              <a:rPr lang="en-US" dirty="0" smtClean="0">
                <a:effectLst/>
              </a:rPr>
              <a:t>"Diary </a:t>
            </a:r>
            <a:r>
              <a:rPr lang="en-US" dirty="0">
                <a:effectLst/>
              </a:rPr>
              <a:t>of a Dysfunctional Flight </a:t>
            </a:r>
            <a:r>
              <a:rPr lang="en-US" dirty="0" smtClean="0">
                <a:effectLst/>
              </a:rPr>
              <a:t>Attendant" </a:t>
            </a:r>
            <a:r>
              <a:rPr lang="en-US" dirty="0">
                <a:effectLst/>
              </a:rPr>
              <a:t>was fired after she posted risqué photos of herself in her airline uniform. </a:t>
            </a:r>
            <a:endParaRPr lang="en-US" dirty="0" smtClean="0">
              <a:effectLst/>
            </a:endParaRPr>
          </a:p>
          <a:p>
            <a:r>
              <a:rPr lang="en-US" dirty="0" smtClean="0">
                <a:effectLst/>
              </a:rPr>
              <a:t>Another </a:t>
            </a:r>
            <a:r>
              <a:rPr lang="en-US" dirty="0">
                <a:effectLst/>
              </a:rPr>
              <a:t>case involved an employee who lost his job after criticizing company management on a website; based on his </a:t>
            </a:r>
            <a:r>
              <a:rPr lang="en-US" dirty="0" smtClean="0">
                <a:effectLst/>
              </a:rPr>
              <a:t>"disloyal</a:t>
            </a:r>
            <a:r>
              <a:rPr lang="en-US" dirty="0">
                <a:effectLst/>
              </a:rPr>
              <a:t>, disparaging, and </a:t>
            </a:r>
            <a:r>
              <a:rPr lang="en-US" dirty="0" smtClean="0">
                <a:effectLst/>
              </a:rPr>
              <a:t>injurious" </a:t>
            </a:r>
            <a:r>
              <a:rPr lang="en-US" dirty="0">
                <a:effectLst/>
              </a:rPr>
              <a:t>comments about company management, the court upheld the employee’s termination</a:t>
            </a:r>
            <a:r>
              <a:rPr lang="en-US" dirty="0" smtClean="0">
                <a:effectLst/>
              </a:rPr>
              <a:t>.</a:t>
            </a:r>
          </a:p>
          <a:p>
            <a:r>
              <a:rPr lang="en-US" dirty="0" smtClean="0">
                <a:effectLst/>
              </a:rPr>
              <a:t>A man </a:t>
            </a:r>
            <a:r>
              <a:rPr lang="en-US" dirty="0">
                <a:effectLst/>
              </a:rPr>
              <a:t>who worked for a sheriff’s department was fired after he posted comments on the Internet comparing the sheriff and co-workers to Hitler and the Nazis. The court rejected his First Amendment claims because the comments were found to be defamatory and likely to cause disruption at work.</a:t>
            </a:r>
            <a:br>
              <a:rPr lang="en-US" dirty="0">
                <a:effectLst/>
              </a:rPr>
            </a:br>
            <a:endParaRPr lang="en-US" dirty="0"/>
          </a:p>
        </p:txBody>
      </p:sp>
    </p:spTree>
    <p:extLst>
      <p:ext uri="{BB962C8B-B14F-4D97-AF65-F5344CB8AC3E}">
        <p14:creationId xmlns:p14="http://schemas.microsoft.com/office/powerpoint/2010/main" val="10123334"/>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effectLst/>
              </a:rPr>
              <a:t>Whistleblowing</a:t>
            </a:r>
            <a:endParaRPr lang="en-US" sz="4000" dirty="0">
              <a:effectLst/>
            </a:endParaRPr>
          </a:p>
        </p:txBody>
      </p:sp>
      <p:sp>
        <p:nvSpPr>
          <p:cNvPr id="4" name="Rectangle 3"/>
          <p:cNvSpPr>
            <a:spLocks noGrp="1" noChangeArrowheads="1"/>
          </p:cNvSpPr>
          <p:nvPr>
            <p:ph type="body" sz="quarter" idx="11"/>
          </p:nvPr>
        </p:nvSpPr>
        <p:spPr>
          <a:xfrm>
            <a:off x="457244" y="1325903"/>
            <a:ext cx="8320949" cy="5029145"/>
          </a:xfrm>
        </p:spPr>
        <p:txBody>
          <a:bodyPr>
            <a:normAutofit lnSpcReduction="10000"/>
          </a:bodyPr>
          <a:lstStyle/>
          <a:p>
            <a:pPr>
              <a:lnSpc>
                <a:spcPct val="100000"/>
              </a:lnSpc>
            </a:pPr>
            <a:r>
              <a:rPr lang="en-US" sz="3000" dirty="0" smtClean="0"/>
              <a:t>Whistleblowing</a:t>
            </a:r>
            <a:endParaRPr lang="en-US" sz="3000" dirty="0"/>
          </a:p>
          <a:p>
            <a:pPr lvl="1">
              <a:spcBef>
                <a:spcPts val="600"/>
              </a:spcBef>
            </a:pPr>
            <a:r>
              <a:rPr lang="en-US" dirty="0"/>
              <a:t>Complaints to governmental agencies by employees about their employers’ illegal or immoral acts or illegal practices</a:t>
            </a:r>
          </a:p>
          <a:p>
            <a:pPr lvl="1">
              <a:spcBef>
                <a:spcPct val="35000"/>
              </a:spcBef>
            </a:pPr>
            <a:r>
              <a:rPr lang="en-US" dirty="0"/>
              <a:t>Laws Protecting </a:t>
            </a:r>
            <a:r>
              <a:rPr lang="en-US" dirty="0" smtClean="0"/>
              <a:t>Whistleblowers </a:t>
            </a:r>
            <a:r>
              <a:rPr lang="en-US" dirty="0"/>
              <a:t>from Retaliation:</a:t>
            </a:r>
          </a:p>
          <a:p>
            <a:pPr lvl="2">
              <a:spcBef>
                <a:spcPct val="35000"/>
              </a:spcBef>
            </a:pPr>
            <a:r>
              <a:rPr lang="en-US" dirty="0"/>
              <a:t>Sarbanes-Oxley (S-O) Act of 2002 protects </a:t>
            </a:r>
            <a:r>
              <a:rPr lang="en-US" dirty="0">
                <a:cs typeface="Arial" charset="0"/>
              </a:rPr>
              <a:t>publicly-traded company employees</a:t>
            </a:r>
          </a:p>
          <a:p>
            <a:pPr lvl="2">
              <a:spcBef>
                <a:spcPct val="35000"/>
              </a:spcBef>
            </a:pPr>
            <a:r>
              <a:rPr lang="en-US" dirty="0"/>
              <a:t>Whistleblower Protection Act (WPA) protects federal employees.</a:t>
            </a:r>
          </a:p>
          <a:p>
            <a:pPr lvl="2">
              <a:spcBef>
                <a:spcPct val="35000"/>
              </a:spcBef>
            </a:pPr>
            <a:r>
              <a:rPr lang="en-US" dirty="0"/>
              <a:t>Notification and Federal Employee Antidiscrimination </a:t>
            </a:r>
            <a:r>
              <a:rPr lang="en-US" dirty="0" smtClean="0"/>
              <a:t/>
            </a:r>
            <a:br>
              <a:rPr lang="en-US" dirty="0" smtClean="0"/>
            </a:br>
            <a:r>
              <a:rPr lang="en-US" dirty="0" smtClean="0"/>
              <a:t>and </a:t>
            </a:r>
            <a:r>
              <a:rPr lang="en-US" dirty="0"/>
              <a:t>Retaliation Act (No Fear Act) of 2002</a:t>
            </a:r>
          </a:p>
          <a:p>
            <a:pPr lvl="2">
              <a:spcBef>
                <a:spcPct val="35000"/>
              </a:spcBef>
            </a:pPr>
            <a:r>
              <a:rPr lang="en-US" dirty="0"/>
              <a:t>False Claims Act (FCA)</a:t>
            </a:r>
          </a:p>
        </p:txBody>
      </p:sp>
    </p:spTree>
    <p:extLst>
      <p:ext uri="{BB962C8B-B14F-4D97-AF65-F5344CB8AC3E}">
        <p14:creationId xmlns:p14="http://schemas.microsoft.com/office/powerpoint/2010/main" val="1577536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B5BDCB-BEC5-460A-9D59-D55398302085}" type="slidenum">
              <a:rPr lang="en-US" altLang="en-US">
                <a:solidFill>
                  <a:srgbClr val="2F1311"/>
                </a:solidFill>
              </a:rPr>
              <a:pPr/>
              <a:t>39</a:t>
            </a:fld>
            <a:endParaRPr lang="en-US" altLang="en-US">
              <a:solidFill>
                <a:srgbClr val="2F1311"/>
              </a:solidFill>
            </a:endParaRPr>
          </a:p>
        </p:txBody>
      </p:sp>
      <p:sp>
        <p:nvSpPr>
          <p:cNvPr id="952324" name="Rectangle 4"/>
          <p:cNvSpPr>
            <a:spLocks noGrp="1" noChangeArrowheads="1"/>
          </p:cNvSpPr>
          <p:nvPr>
            <p:ph type="title"/>
          </p:nvPr>
        </p:nvSpPr>
        <p:spPr>
          <a:xfrm>
            <a:off x="0" y="0"/>
            <a:ext cx="7772400" cy="1143000"/>
          </a:xfrm>
        </p:spPr>
        <p:txBody>
          <a:bodyPr/>
          <a:lstStyle/>
          <a:p>
            <a:r>
              <a:rPr lang="en-US" altLang="en-US" sz="3200" b="1" i="1"/>
              <a:t>Privacy Rights and Employee Records</a:t>
            </a:r>
          </a:p>
        </p:txBody>
      </p:sp>
      <p:sp>
        <p:nvSpPr>
          <p:cNvPr id="952325" name="Rectangle 5"/>
          <p:cNvSpPr>
            <a:spLocks noGrp="1" noChangeArrowheads="1"/>
          </p:cNvSpPr>
          <p:nvPr>
            <p:ph type="body" idx="1"/>
          </p:nvPr>
        </p:nvSpPr>
        <p:spPr>
          <a:xfrm>
            <a:off x="274638" y="960438"/>
            <a:ext cx="7386637" cy="4497387"/>
          </a:xfrm>
        </p:spPr>
        <p:txBody>
          <a:bodyPr/>
          <a:lstStyle/>
          <a:p>
            <a:r>
              <a:rPr lang="en-US" altLang="en-US" sz="3000" b="1" i="1" u="sng"/>
              <a:t>ADA Provisions</a:t>
            </a:r>
          </a:p>
          <a:p>
            <a:pPr lvl="1"/>
            <a:r>
              <a:rPr lang="en-US" altLang="en-US" sz="2400" i="1"/>
              <a:t>Employee medical records are kept as separate confidential files available under limited conditions specified in the ADA.</a:t>
            </a:r>
          </a:p>
          <a:p>
            <a:r>
              <a:rPr lang="en-US" altLang="en-US" sz="3000" b="1" i="1" u="sng"/>
              <a:t>Security of Employee Records</a:t>
            </a:r>
          </a:p>
          <a:p>
            <a:pPr lvl="1"/>
            <a:r>
              <a:rPr lang="en-US" altLang="en-US" sz="2400" i="1"/>
              <a:t>Restrict access to all records</a:t>
            </a:r>
          </a:p>
          <a:p>
            <a:pPr lvl="1"/>
            <a:r>
              <a:rPr lang="en-US" altLang="en-US" sz="2400" i="1"/>
              <a:t>Set confidential passwords to HRIS databases</a:t>
            </a:r>
          </a:p>
          <a:p>
            <a:pPr lvl="1"/>
            <a:r>
              <a:rPr lang="en-US" altLang="en-US" sz="2400" i="1"/>
              <a:t>Keep sensitive information in separate files and restricted databases</a:t>
            </a:r>
          </a:p>
          <a:p>
            <a:pPr lvl="1"/>
            <a:r>
              <a:rPr lang="en-US" altLang="en-US" sz="2400" i="1"/>
              <a:t>Inform employees about data retained</a:t>
            </a:r>
          </a:p>
          <a:p>
            <a:pPr lvl="1"/>
            <a:r>
              <a:rPr lang="en-US" altLang="en-US" sz="2400" i="1"/>
              <a:t>Purge outdated data from records</a:t>
            </a:r>
          </a:p>
          <a:p>
            <a:pPr lvl="1"/>
            <a:r>
              <a:rPr lang="en-US" altLang="en-US" sz="2400" i="1"/>
              <a:t>Release information only with employee’s consent</a:t>
            </a:r>
          </a:p>
        </p:txBody>
      </p:sp>
    </p:spTree>
    <p:extLst>
      <p:ext uri="{BB962C8B-B14F-4D97-AF65-F5344CB8AC3E}">
        <p14:creationId xmlns:p14="http://schemas.microsoft.com/office/powerpoint/2010/main" val="329758198"/>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Included</a:t>
            </a:r>
            <a:endParaRPr lang="en-US" dirty="0"/>
          </a:p>
        </p:txBody>
      </p:sp>
      <p:sp>
        <p:nvSpPr>
          <p:cNvPr id="3" name="Content Placeholder 2"/>
          <p:cNvSpPr>
            <a:spLocks noGrp="1"/>
          </p:cNvSpPr>
          <p:nvPr>
            <p:ph idx="1"/>
          </p:nvPr>
        </p:nvSpPr>
        <p:spPr/>
        <p:txBody>
          <a:bodyPr/>
          <a:lstStyle/>
          <a:p>
            <a:r>
              <a:rPr lang="en-US" dirty="0" smtClean="0"/>
              <a:t>Individuals with a contract for a specified time period</a:t>
            </a:r>
          </a:p>
          <a:p>
            <a:r>
              <a:rPr lang="en-US" dirty="0" smtClean="0"/>
              <a:t>Those with collective bargaining agreements</a:t>
            </a:r>
          </a:p>
          <a:p>
            <a:r>
              <a:rPr lang="en-US" dirty="0" smtClean="0"/>
              <a:t>Those with annual contracts (i.e., teachers)</a:t>
            </a:r>
          </a:p>
          <a:p>
            <a:r>
              <a:rPr lang="en-US" dirty="0" smtClean="0"/>
              <a:t>Whistleblowers </a:t>
            </a:r>
            <a:endParaRPr lang="en-US" dirty="0"/>
          </a:p>
        </p:txBody>
      </p:sp>
    </p:spTree>
    <p:extLst>
      <p:ext uri="{BB962C8B-B14F-4D97-AF65-F5344CB8AC3E}">
        <p14:creationId xmlns:p14="http://schemas.microsoft.com/office/powerpoint/2010/main" val="584879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effectLst/>
              </a:rPr>
              <a:t>Access to Personnel Files</a:t>
            </a:r>
            <a:endParaRPr lang="en-US" sz="4000" dirty="0">
              <a:effectLst/>
            </a:endParaRPr>
          </a:p>
        </p:txBody>
      </p:sp>
      <p:sp>
        <p:nvSpPr>
          <p:cNvPr id="4" name="Rectangle 3"/>
          <p:cNvSpPr>
            <a:spLocks noGrp="1" noChangeArrowheads="1"/>
          </p:cNvSpPr>
          <p:nvPr>
            <p:ph type="body" sz="quarter" idx="11"/>
          </p:nvPr>
        </p:nvSpPr>
        <p:spPr>
          <a:xfrm>
            <a:off x="457244" y="1600220"/>
            <a:ext cx="8320949" cy="4846267"/>
          </a:xfrm>
        </p:spPr>
        <p:txBody>
          <a:bodyPr>
            <a:noAutofit/>
          </a:bodyPr>
          <a:lstStyle/>
          <a:p>
            <a:r>
              <a:rPr lang="en-US" dirty="0"/>
              <a:t>Employees generally have:</a:t>
            </a:r>
          </a:p>
          <a:p>
            <a:pPr lvl="1"/>
            <a:r>
              <a:rPr lang="en-US" sz="2200" dirty="0"/>
              <a:t>The right to know of the existence of one’s </a:t>
            </a:r>
            <a:r>
              <a:rPr lang="en-US" sz="2200" dirty="0" smtClean="0"/>
              <a:t>personnel </a:t>
            </a:r>
            <a:r>
              <a:rPr lang="en-US" sz="2200" dirty="0"/>
              <a:t>file</a:t>
            </a:r>
          </a:p>
          <a:p>
            <a:pPr lvl="1"/>
            <a:r>
              <a:rPr lang="en-US" sz="2200" dirty="0"/>
              <a:t>The right to inspect one’s own personnel file</a:t>
            </a:r>
          </a:p>
          <a:p>
            <a:pPr lvl="1">
              <a:spcAft>
                <a:spcPts val="1800"/>
              </a:spcAft>
            </a:pPr>
            <a:r>
              <a:rPr lang="en-US" sz="2200" dirty="0"/>
              <a:t>The right to correct inaccurate data in the file</a:t>
            </a:r>
          </a:p>
          <a:p>
            <a:r>
              <a:rPr lang="en-US" dirty="0"/>
              <a:t>Employers can:</a:t>
            </a:r>
          </a:p>
          <a:p>
            <a:pPr lvl="1"/>
            <a:r>
              <a:rPr lang="en-US" sz="2200" dirty="0"/>
              <a:t>Restrict access to information that could violate the </a:t>
            </a:r>
            <a:r>
              <a:rPr lang="en-US" sz="2200" dirty="0" smtClean="0"/>
              <a:t/>
            </a:r>
            <a:br>
              <a:rPr lang="en-US" sz="2200" dirty="0" smtClean="0"/>
            </a:br>
            <a:r>
              <a:rPr lang="en-US" sz="2200" dirty="0" smtClean="0"/>
              <a:t>privacy </a:t>
            </a:r>
            <a:r>
              <a:rPr lang="en-US" sz="2200" dirty="0"/>
              <a:t>of others</a:t>
            </a:r>
          </a:p>
          <a:p>
            <a:pPr lvl="1"/>
            <a:r>
              <a:rPr lang="en-US" sz="2200" dirty="0"/>
              <a:t>Limit the employee to copies of documents that he or </a:t>
            </a:r>
            <a:r>
              <a:rPr lang="en-US" sz="2200" dirty="0" smtClean="0"/>
              <a:t/>
            </a:r>
            <a:br>
              <a:rPr lang="en-US" sz="2200" dirty="0" smtClean="0"/>
            </a:br>
            <a:r>
              <a:rPr lang="en-US" sz="2200" dirty="0" smtClean="0"/>
              <a:t>she </a:t>
            </a:r>
            <a:r>
              <a:rPr lang="en-US" sz="2200" dirty="0"/>
              <a:t>has signed</a:t>
            </a:r>
          </a:p>
          <a:p>
            <a:pPr lvl="1"/>
            <a:r>
              <a:rPr lang="en-US" sz="2200" dirty="0"/>
              <a:t>Require that HR personnel, or a supervisor, be present while the employee views the documents</a:t>
            </a:r>
          </a:p>
        </p:txBody>
      </p:sp>
    </p:spTree>
    <p:extLst>
      <p:ext uri="{BB962C8B-B14F-4D97-AF65-F5344CB8AC3E}">
        <p14:creationId xmlns:p14="http://schemas.microsoft.com/office/powerpoint/2010/main" val="2894854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13-4.png"/>
          <p:cNvPicPr>
            <a:picLocks noChangeAspect="1"/>
          </p:cNvPicPr>
          <p:nvPr/>
        </p:nvPicPr>
        <p:blipFill>
          <a:blip r:embed="rId3" cstate="print"/>
          <a:stretch>
            <a:fillRect/>
          </a:stretch>
        </p:blipFill>
        <p:spPr>
          <a:xfrm>
            <a:off x="0" y="111913"/>
            <a:ext cx="9144000" cy="6334573"/>
          </a:xfrm>
          <a:prstGeom prst="rect">
            <a:avLst/>
          </a:prstGeom>
          <a:effectLst/>
        </p:spPr>
      </p:pic>
    </p:spTree>
    <p:extLst>
      <p:ext uri="{BB962C8B-B14F-4D97-AF65-F5344CB8AC3E}">
        <p14:creationId xmlns:p14="http://schemas.microsoft.com/office/powerpoint/2010/main" val="665534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A835C321-D153-46AD-A824-612E72EDA557}" type="slidenum">
              <a:rPr lang="en-US" altLang="en-US">
                <a:solidFill>
                  <a:srgbClr val="2F1311"/>
                </a:solidFill>
              </a:rPr>
              <a:pPr/>
              <a:t>42</a:t>
            </a:fld>
            <a:endParaRPr lang="en-US" altLang="en-US">
              <a:solidFill>
                <a:srgbClr val="2F1311"/>
              </a:solidFill>
            </a:endParaRPr>
          </a:p>
        </p:txBody>
      </p:sp>
      <p:sp>
        <p:nvSpPr>
          <p:cNvPr id="954370" name="Rectangle 2"/>
          <p:cNvSpPr>
            <a:spLocks noGrp="1" noChangeArrowheads="1"/>
          </p:cNvSpPr>
          <p:nvPr>
            <p:ph type="title"/>
          </p:nvPr>
        </p:nvSpPr>
        <p:spPr>
          <a:xfrm>
            <a:off x="182563" y="320675"/>
            <a:ext cx="7477125" cy="1143000"/>
          </a:xfrm>
        </p:spPr>
        <p:txBody>
          <a:bodyPr/>
          <a:lstStyle/>
          <a:p>
            <a:r>
              <a:rPr lang="en-US" altLang="en-US" sz="3900" b="1" i="1"/>
              <a:t>Employee Rights and Personal Behavior</a:t>
            </a:r>
          </a:p>
        </p:txBody>
      </p:sp>
      <p:grpSp>
        <p:nvGrpSpPr>
          <p:cNvPr id="954371" name="Group 3"/>
          <p:cNvGrpSpPr>
            <a:grpSpLocks/>
          </p:cNvGrpSpPr>
          <p:nvPr/>
        </p:nvGrpSpPr>
        <p:grpSpPr bwMode="auto">
          <a:xfrm>
            <a:off x="91489" y="1600220"/>
            <a:ext cx="8961022" cy="5121255"/>
            <a:chOff x="237" y="720"/>
            <a:chExt cx="5293" cy="2477"/>
          </a:xfrm>
        </p:grpSpPr>
        <p:pic>
          <p:nvPicPr>
            <p:cNvPr id="954372" name="Picture 4" descr="01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 y="720"/>
              <a:ext cx="5293" cy="2477"/>
            </a:xfrm>
            <a:prstGeom prst="rect">
              <a:avLst/>
            </a:prstGeom>
            <a:noFill/>
            <a:extLst>
              <a:ext uri="{909E8E84-426E-40DD-AFC4-6F175D3DCCD1}">
                <a14:hiddenFill xmlns:a14="http://schemas.microsoft.com/office/drawing/2010/main">
                  <a:solidFill>
                    <a:srgbClr val="FFFFFF"/>
                  </a:solidFill>
                </a14:hiddenFill>
              </a:ext>
            </a:extLst>
          </p:spPr>
        </p:pic>
        <p:sp>
          <p:nvSpPr>
            <p:cNvPr id="954373" name="Text Box 5"/>
            <p:cNvSpPr txBox="1">
              <a:spLocks noChangeArrowheads="1"/>
            </p:cNvSpPr>
            <p:nvPr/>
          </p:nvSpPr>
          <p:spPr bwMode="auto">
            <a:xfrm>
              <a:off x="449" y="915"/>
              <a:ext cx="2224"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US" altLang="en-US" sz="2800" b="1" smtClean="0">
                  <a:solidFill>
                    <a:srgbClr val="2F1311"/>
                  </a:solidFill>
                  <a:latin typeface="Trebuchet MS" pitchFamily="34" charset="0"/>
                </a:rPr>
                <a:t>Body Appearance</a:t>
              </a:r>
            </a:p>
          </p:txBody>
        </p:sp>
        <p:sp>
          <p:nvSpPr>
            <p:cNvPr id="954374" name="Text Box 6"/>
            <p:cNvSpPr txBox="1">
              <a:spLocks noChangeArrowheads="1"/>
            </p:cNvSpPr>
            <p:nvPr/>
          </p:nvSpPr>
          <p:spPr bwMode="auto">
            <a:xfrm>
              <a:off x="461" y="1552"/>
              <a:ext cx="2200" cy="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nchorCtr="1">
              <a:spAutoFit/>
            </a:bodyPr>
            <a:lstStyle/>
            <a:p>
              <a:pPr algn="ctr">
                <a:spcBef>
                  <a:spcPct val="40000"/>
                </a:spcBef>
              </a:pPr>
              <a:r>
                <a:rPr lang="en-US" altLang="en-US" sz="2400" b="1" smtClean="0">
                  <a:solidFill>
                    <a:srgbClr val="2F1311"/>
                  </a:solidFill>
                  <a:latin typeface="Trebuchet MS" pitchFamily="34" charset="0"/>
                </a:rPr>
                <a:t>An employer can place legitimate job-related limits on an employee’s personal at-work appearance such as tattoos and body piercings. </a:t>
              </a:r>
            </a:p>
          </p:txBody>
        </p:sp>
        <p:sp>
          <p:nvSpPr>
            <p:cNvPr id="954375" name="Text Box 7"/>
            <p:cNvSpPr txBox="1">
              <a:spLocks noChangeArrowheads="1"/>
            </p:cNvSpPr>
            <p:nvPr/>
          </p:nvSpPr>
          <p:spPr bwMode="auto">
            <a:xfrm>
              <a:off x="2956" y="915"/>
              <a:ext cx="227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US" altLang="en-US" sz="2800" b="1" smtClean="0">
                  <a:solidFill>
                    <a:srgbClr val="2F1311"/>
                  </a:solidFill>
                  <a:latin typeface="Trebuchet MS" pitchFamily="34" charset="0"/>
                </a:rPr>
                <a:t>Off-Duty Behavior</a:t>
              </a:r>
            </a:p>
          </p:txBody>
        </p:sp>
        <p:sp>
          <p:nvSpPr>
            <p:cNvPr id="954376" name="Text Box 8"/>
            <p:cNvSpPr txBox="1">
              <a:spLocks noChangeArrowheads="1"/>
            </p:cNvSpPr>
            <p:nvPr/>
          </p:nvSpPr>
          <p:spPr bwMode="auto">
            <a:xfrm>
              <a:off x="2976" y="1552"/>
              <a:ext cx="2236" cy="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nchorCtr="1">
              <a:spAutoFit/>
            </a:bodyPr>
            <a:lstStyle/>
            <a:p>
              <a:pPr algn="ctr">
                <a:spcBef>
                  <a:spcPct val="40000"/>
                </a:spcBef>
              </a:pPr>
              <a:r>
                <a:rPr lang="en-US" altLang="en-US" sz="2400" b="1" smtClean="0">
                  <a:solidFill>
                    <a:srgbClr val="2F1311"/>
                  </a:solidFill>
                  <a:latin typeface="Trebuchet MS" pitchFamily="34" charset="0"/>
                </a:rPr>
                <a:t>An employer can discipline an employee if the employee’s off-the-job behavior puts the company in legal or financial jeopardy.</a:t>
              </a:r>
            </a:p>
          </p:txBody>
        </p:sp>
      </p:grpSp>
    </p:spTree>
    <p:extLst>
      <p:ext uri="{BB962C8B-B14F-4D97-AF65-F5344CB8AC3E}">
        <p14:creationId xmlns:p14="http://schemas.microsoft.com/office/powerpoint/2010/main" val="216587954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954371"/>
                                        </p:tgtEl>
                                        <p:attrNameLst>
                                          <p:attrName>style.visibility</p:attrName>
                                        </p:attrNameLst>
                                      </p:cBhvr>
                                      <p:to>
                                        <p:strVal val="visible"/>
                                      </p:to>
                                    </p:set>
                                    <p:animEffect transition="in" filter="wipe(up)">
                                      <p:cBhvr>
                                        <p:cTn id="7" dur="2000"/>
                                        <p:tgtEl>
                                          <p:spTgt spid="954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806" y="137196"/>
            <a:ext cx="8229600" cy="1143000"/>
          </a:xfrm>
        </p:spPr>
        <p:txBody>
          <a:bodyPr>
            <a:noAutofit/>
          </a:bodyPr>
          <a:lstStyle/>
          <a:p>
            <a:r>
              <a:rPr lang="en-US" sz="3600" b="1" dirty="0" smtClean="0">
                <a:effectLst/>
                <a:hlinkClick r:id="rId2"/>
              </a:rPr>
              <a:t>Manhattan HS guidance counselor stripped of job over steamy-photo past</a:t>
            </a:r>
            <a:endParaRPr lang="en-US" sz="3600" dirty="0"/>
          </a:p>
        </p:txBody>
      </p:sp>
      <p:sp>
        <p:nvSpPr>
          <p:cNvPr id="5" name="Content Placeholder 4"/>
          <p:cNvSpPr>
            <a:spLocks noGrp="1"/>
          </p:cNvSpPr>
          <p:nvPr>
            <p:ph idx="1"/>
          </p:nvPr>
        </p:nvSpPr>
        <p:spPr/>
        <p:txBody>
          <a:bodyPr/>
          <a:lstStyle/>
          <a:p>
            <a:r>
              <a:rPr lang="en-US" dirty="0" smtClean="0"/>
              <a:t>Should Ms. Webb have been discharged? Why or why not?</a:t>
            </a:r>
          </a:p>
          <a:p>
            <a:r>
              <a:rPr lang="en-US" dirty="0" smtClean="0"/>
              <a:t>Can you make a case for wrongful discharge?</a:t>
            </a:r>
          </a:p>
          <a:p>
            <a:r>
              <a:rPr lang="en-US" dirty="0" smtClean="0"/>
              <a:t>Should management have considered Tiffany’s past 12-year work record in education before deciding on discharge? Explain.</a:t>
            </a:r>
            <a:endParaRPr lang="en-US" dirty="0"/>
          </a:p>
        </p:txBody>
      </p:sp>
    </p:spTree>
    <p:extLst>
      <p:ext uri="{BB962C8B-B14F-4D97-AF65-F5344CB8AC3E}">
        <p14:creationId xmlns:p14="http://schemas.microsoft.com/office/powerpoint/2010/main" val="2584978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HR Magazine: Off Duty, Out of Work </a:t>
            </a:r>
            <a:endParaRPr lang="en-US" dirty="0"/>
          </a:p>
        </p:txBody>
      </p:sp>
      <p:sp>
        <p:nvSpPr>
          <p:cNvPr id="3" name="Content Placeholder 2"/>
          <p:cNvSpPr>
            <a:spLocks noGrp="1"/>
          </p:cNvSpPr>
          <p:nvPr>
            <p:ph idx="1"/>
          </p:nvPr>
        </p:nvSpPr>
        <p:spPr/>
        <p:txBody>
          <a:bodyPr/>
          <a:lstStyle/>
          <a:p>
            <a:r>
              <a:rPr lang="en-US" dirty="0">
                <a:hlinkClick r:id="rId3"/>
              </a:rPr>
              <a:t>http://</a:t>
            </a:r>
            <a:r>
              <a:rPr lang="en-US" dirty="0" smtClean="0">
                <a:hlinkClick r:id="rId3"/>
              </a:rPr>
              <a:t>www.shrm.org/Publications/hrmagazine/EditorialContent/Pages/0203hirschman.aspx</a:t>
            </a:r>
            <a:r>
              <a:rPr lang="en-US" dirty="0" smtClean="0"/>
              <a:t> </a:t>
            </a:r>
            <a:endParaRPr lang="en-US" dirty="0"/>
          </a:p>
        </p:txBody>
      </p:sp>
      <p:sp>
        <p:nvSpPr>
          <p:cNvPr id="4" name="Slide Number Placeholder 3"/>
          <p:cNvSpPr>
            <a:spLocks noGrp="1"/>
          </p:cNvSpPr>
          <p:nvPr>
            <p:ph type="sldNum" sz="quarter" idx="12"/>
          </p:nvPr>
        </p:nvSpPr>
        <p:spPr/>
        <p:txBody>
          <a:bodyPr/>
          <a:lstStyle/>
          <a:p>
            <a:fld id="{206EE892-6ACE-45BD-8797-8BA4202798D8}" type="slidenum">
              <a:rPr lang="en-US" smtClean="0">
                <a:solidFill>
                  <a:prstClr val="white"/>
                </a:solidFill>
              </a:rPr>
              <a:pPr/>
              <a:t>44</a:t>
            </a:fld>
            <a:endParaRPr lang="en-US">
              <a:solidFill>
                <a:prstClr val="white"/>
              </a:solidFill>
            </a:endParaRPr>
          </a:p>
        </p:txBody>
      </p:sp>
    </p:spTree>
    <p:extLst>
      <p:ext uri="{BB962C8B-B14F-4D97-AF65-F5344CB8AC3E}">
        <p14:creationId xmlns:p14="http://schemas.microsoft.com/office/powerpoint/2010/main" val="408553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effectLst/>
              </a:rPr>
              <a:t>Employee Off-Duty Conduct</a:t>
            </a:r>
            <a:endParaRPr lang="en-US" sz="3600" dirty="0">
              <a:effectLst/>
            </a:endParaRPr>
          </a:p>
        </p:txBody>
      </p:sp>
      <p:sp>
        <p:nvSpPr>
          <p:cNvPr id="4" name="Text Placeholder 3"/>
          <p:cNvSpPr>
            <a:spLocks noGrp="1"/>
          </p:cNvSpPr>
          <p:nvPr>
            <p:ph type="body" sz="quarter" idx="11"/>
          </p:nvPr>
        </p:nvSpPr>
        <p:spPr>
          <a:xfrm>
            <a:off x="182928" y="1325903"/>
            <a:ext cx="8778144" cy="5029145"/>
          </a:xfrm>
        </p:spPr>
        <p:txBody>
          <a:bodyPr>
            <a:noAutofit/>
          </a:bodyPr>
          <a:lstStyle/>
          <a:p>
            <a:r>
              <a:rPr lang="en-US" dirty="0">
                <a:effectLst/>
              </a:rPr>
              <a:t>Generally speaking, employers are not permitted to terminate employees for off-duty </a:t>
            </a:r>
            <a:r>
              <a:rPr lang="en-US" dirty="0" smtClean="0">
                <a:effectLst/>
              </a:rPr>
              <a:t>"lawful activity" </a:t>
            </a:r>
            <a:r>
              <a:rPr lang="en-US" dirty="0">
                <a:effectLst/>
              </a:rPr>
              <a:t>like consuming alcohol, carrying a firearm or gambling, even when that conduct may be prohibited in the workplace itself</a:t>
            </a:r>
            <a:r>
              <a:rPr lang="en-US" dirty="0" smtClean="0">
                <a:effectLst/>
              </a:rPr>
              <a:t>.</a:t>
            </a:r>
          </a:p>
          <a:p>
            <a:r>
              <a:rPr lang="en-US" dirty="0">
                <a:effectLst/>
              </a:rPr>
              <a:t>A broad </a:t>
            </a:r>
            <a:r>
              <a:rPr lang="en-US" b="1" dirty="0">
                <a:effectLst/>
              </a:rPr>
              <a:t>Colorado statute</a:t>
            </a:r>
            <a:r>
              <a:rPr lang="en-US" dirty="0">
                <a:effectLst/>
              </a:rPr>
              <a:t>, §24-34-402.5, makes it unlawful discrimination for an employer to terminate an employee for engaging in any </a:t>
            </a:r>
            <a:r>
              <a:rPr lang="en-US" dirty="0" smtClean="0">
                <a:effectLst/>
              </a:rPr>
              <a:t>"lawful activity" </a:t>
            </a:r>
            <a:r>
              <a:rPr lang="en-US" dirty="0">
                <a:effectLst/>
              </a:rPr>
              <a:t>while off-duty unless there is a bona fide occupational requirement, the restriction is reasonably and rationally related to the job, or it is necessary to avoid a conflict of interest.</a:t>
            </a:r>
          </a:p>
        </p:txBody>
      </p:sp>
    </p:spTree>
    <p:extLst>
      <p:ext uri="{BB962C8B-B14F-4D97-AF65-F5344CB8AC3E}">
        <p14:creationId xmlns:p14="http://schemas.microsoft.com/office/powerpoint/2010/main" val="574693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000" dirty="0" smtClean="0">
                <a:effectLst/>
              </a:rPr>
              <a:t>Lawful activity? </a:t>
            </a:r>
            <a:r>
              <a:rPr lang="en-US" sz="4000" i="1" dirty="0" smtClean="0">
                <a:effectLst/>
              </a:rPr>
              <a:t>Coats v. Dish </a:t>
            </a:r>
            <a:br>
              <a:rPr lang="en-US" sz="4000" i="1" dirty="0" smtClean="0">
                <a:effectLst/>
              </a:rPr>
            </a:br>
            <a:r>
              <a:rPr lang="en-US" sz="4000" i="1" dirty="0" smtClean="0">
                <a:effectLst/>
              </a:rPr>
              <a:t>Network</a:t>
            </a:r>
            <a:r>
              <a:rPr lang="en-US" sz="4000" i="1" dirty="0">
                <a:effectLst/>
              </a:rPr>
              <a:t>, </a:t>
            </a:r>
            <a:r>
              <a:rPr lang="en-US" sz="4000" i="1" dirty="0" smtClean="0">
                <a:effectLst/>
              </a:rPr>
              <a:t>LLC </a:t>
            </a:r>
            <a:r>
              <a:rPr lang="en-US" sz="4000" dirty="0" smtClean="0">
                <a:effectLst/>
              </a:rPr>
              <a:t>(in Colorado)</a:t>
            </a:r>
            <a:endParaRPr lang="en-US" sz="4000" dirty="0">
              <a:effectLst/>
            </a:endParaRPr>
          </a:p>
        </p:txBody>
      </p:sp>
      <p:sp>
        <p:nvSpPr>
          <p:cNvPr id="4" name="Text Placeholder 3"/>
          <p:cNvSpPr>
            <a:spLocks noGrp="1"/>
          </p:cNvSpPr>
          <p:nvPr>
            <p:ph type="body" sz="quarter" idx="11"/>
          </p:nvPr>
        </p:nvSpPr>
        <p:spPr>
          <a:xfrm>
            <a:off x="182928" y="1325903"/>
            <a:ext cx="8778144" cy="5120583"/>
          </a:xfrm>
        </p:spPr>
        <p:txBody>
          <a:bodyPr>
            <a:normAutofit fontScale="92500" lnSpcReduction="10000"/>
          </a:bodyPr>
          <a:lstStyle/>
          <a:p>
            <a:r>
              <a:rPr lang="en-US" dirty="0">
                <a:effectLst/>
              </a:rPr>
              <a:t>Brandon Coats claimed that Dish wrongfully terminated him from his employment after he tested positive for a component of marijuana in a random drug </a:t>
            </a:r>
            <a:r>
              <a:rPr lang="en-US" dirty="0" smtClean="0">
                <a:effectLst/>
              </a:rPr>
              <a:t>test</a:t>
            </a:r>
            <a:r>
              <a:rPr lang="en-US" dirty="0">
                <a:effectLst/>
              </a:rPr>
              <a:t> </a:t>
            </a:r>
            <a:r>
              <a:rPr lang="en-US" dirty="0" smtClean="0">
                <a:effectLst/>
              </a:rPr>
              <a:t>at work.</a:t>
            </a:r>
          </a:p>
          <a:p>
            <a:r>
              <a:rPr lang="en-US" dirty="0">
                <a:effectLst/>
              </a:rPr>
              <a:t>Mr. Coats, who worked in Colorado where the use of medical marijuana is lawful, was a quadriplegic with a state-issued medical marijuana license. He argued that he never used marijuana on the job and that his use was, pursuant to state law, </a:t>
            </a:r>
            <a:r>
              <a:rPr lang="en-US" dirty="0" smtClean="0">
                <a:effectLst/>
              </a:rPr>
              <a:t>"lawful activity" </a:t>
            </a:r>
            <a:r>
              <a:rPr lang="en-US" dirty="0">
                <a:effectLst/>
              </a:rPr>
              <a:t>that could not form the basis for his termination</a:t>
            </a:r>
            <a:r>
              <a:rPr lang="en-US" dirty="0" smtClean="0">
                <a:effectLst/>
              </a:rPr>
              <a:t>.</a:t>
            </a:r>
          </a:p>
          <a:p>
            <a:r>
              <a:rPr lang="en-US" dirty="0">
                <a:effectLst/>
              </a:rPr>
              <a:t>Dish argued that since marijuana use is still barred by federal law it cannot qualify as </a:t>
            </a:r>
            <a:r>
              <a:rPr lang="en-US" dirty="0" smtClean="0">
                <a:effectLst/>
              </a:rPr>
              <a:t>"lawful" </a:t>
            </a:r>
            <a:r>
              <a:rPr lang="en-US" dirty="0">
                <a:effectLst/>
              </a:rPr>
              <a:t>and the court agreed – </a:t>
            </a:r>
            <a:r>
              <a:rPr lang="en-US" dirty="0">
                <a:solidFill>
                  <a:srgbClr val="FF0000"/>
                </a:solidFill>
                <a:effectLst/>
              </a:rPr>
              <a:t>in order to be </a:t>
            </a:r>
            <a:r>
              <a:rPr lang="en-US" dirty="0" smtClean="0">
                <a:solidFill>
                  <a:srgbClr val="FF0000"/>
                </a:solidFill>
                <a:effectLst/>
              </a:rPr>
              <a:t>"lawful" </a:t>
            </a:r>
            <a:r>
              <a:rPr lang="en-US" dirty="0">
                <a:solidFill>
                  <a:srgbClr val="FF0000"/>
                </a:solidFill>
                <a:effectLst/>
              </a:rPr>
              <a:t>under the statute, the activity must be acceptable under both federal and state law.</a:t>
            </a:r>
          </a:p>
        </p:txBody>
      </p:sp>
    </p:spTree>
    <p:extLst>
      <p:ext uri="{BB962C8B-B14F-4D97-AF65-F5344CB8AC3E}">
        <p14:creationId xmlns:p14="http://schemas.microsoft.com/office/powerpoint/2010/main" val="3552724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123" y="274342"/>
            <a:ext cx="8412388" cy="960122"/>
          </a:xfrm>
        </p:spPr>
        <p:txBody>
          <a:bodyPr>
            <a:normAutofit fontScale="90000"/>
          </a:bodyPr>
          <a:lstStyle/>
          <a:p>
            <a:pPr lvl="0" algn="ctr">
              <a:spcBef>
                <a:spcPts val="0"/>
              </a:spcBef>
              <a:spcAft>
                <a:spcPts val="600"/>
              </a:spcAft>
            </a:pPr>
            <a:r>
              <a:rPr lang="en-US" sz="4000" b="1" dirty="0" smtClean="0">
                <a:solidFill>
                  <a:srgbClr val="075D24"/>
                </a:solidFill>
                <a:effectLst/>
                <a:latin typeface="Times New Roman" panose="02020603050405020304" pitchFamily="18" charset="0"/>
                <a:cs typeface="Times New Roman" panose="02020603050405020304" pitchFamily="18" charset="0"/>
                <a:hlinkClick r:id="rId2"/>
              </a:rPr>
              <a:t>Off-Duty Conduct: Workplace Romance and Fraternization Policies</a:t>
            </a:r>
            <a:r>
              <a:rPr lang="en-US" sz="2800" dirty="0">
                <a:solidFill>
                  <a:srgbClr val="075D24"/>
                </a:solidFill>
                <a:effectLst>
                  <a:outerShdw blurRad="38100" dist="12700" dir="2700000" algn="tl">
                    <a:srgbClr val="000000">
                      <a:alpha val="40000"/>
                    </a:srgbClr>
                  </a:outerShdw>
                </a:effectLst>
                <a:latin typeface="Times New Roman" panose="02020603050405020304" pitchFamily="18" charset="0"/>
                <a:cs typeface="Times New Roman" panose="02020603050405020304" pitchFamily="18" charset="0"/>
              </a:rPr>
              <a:t/>
            </a:r>
            <a:br>
              <a:rPr lang="en-US" sz="2800" dirty="0">
                <a:solidFill>
                  <a:srgbClr val="075D24"/>
                </a:solidFill>
                <a:effectLst>
                  <a:outerShdw blurRad="38100" dist="12700" dir="2700000" algn="tl">
                    <a:srgbClr val="000000">
                      <a:alpha val="40000"/>
                    </a:srgbClr>
                  </a:outerShdw>
                </a:effectLst>
                <a:latin typeface="Times New Roman" panose="02020603050405020304" pitchFamily="18" charset="0"/>
                <a:cs typeface="Times New Roman" panose="02020603050405020304" pitchFamily="18" charset="0"/>
              </a:rPr>
            </a:br>
            <a:endParaRPr lang="en-US" sz="2600" dirty="0">
              <a:effectLst/>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quarter" idx="11"/>
          </p:nvPr>
        </p:nvSpPr>
        <p:spPr>
          <a:xfrm>
            <a:off x="182928" y="1600220"/>
            <a:ext cx="8778144" cy="4754828"/>
          </a:xfrm>
        </p:spPr>
        <p:txBody>
          <a:bodyPr>
            <a:noAutofit/>
          </a:bodyPr>
          <a:lstStyle/>
          <a:p>
            <a:pPr marL="0" indent="0">
              <a:buNone/>
            </a:pPr>
            <a:r>
              <a:rPr lang="en-US" sz="4000" dirty="0">
                <a:effectLst/>
                <a:latin typeface="Times New Roman"/>
              </a:rPr>
              <a:t>With the ever increasing number of hours Americans spend at work, many are </a:t>
            </a:r>
            <a:r>
              <a:rPr lang="en-US" sz="4000" dirty="0" smtClean="0">
                <a:effectLst/>
                <a:latin typeface="Times New Roman"/>
              </a:rPr>
              <a:t>finding romance </a:t>
            </a:r>
            <a:r>
              <a:rPr lang="en-US" sz="4000" dirty="0">
                <a:effectLst/>
                <a:latin typeface="Times New Roman"/>
              </a:rPr>
              <a:t>at the workplace. What should the employer consider when deciding whether </a:t>
            </a:r>
            <a:r>
              <a:rPr lang="en-US" sz="4000" dirty="0" smtClean="0">
                <a:effectLst/>
                <a:latin typeface="Times New Roman"/>
              </a:rPr>
              <a:t>and to </a:t>
            </a:r>
            <a:r>
              <a:rPr lang="en-US" sz="4000" dirty="0">
                <a:effectLst/>
                <a:latin typeface="Times New Roman"/>
              </a:rPr>
              <a:t>what extent it should control romantic relationships between supervisors and </a:t>
            </a:r>
            <a:r>
              <a:rPr lang="en-US" sz="4000" dirty="0" smtClean="0">
                <a:effectLst/>
                <a:latin typeface="Times New Roman"/>
              </a:rPr>
              <a:t>subordinates and </a:t>
            </a:r>
            <a:r>
              <a:rPr lang="en-US" sz="4000" dirty="0">
                <a:effectLst/>
                <a:latin typeface="Times New Roman"/>
              </a:rPr>
              <a:t>among co-workers?</a:t>
            </a:r>
            <a:endParaRPr lang="en-US" sz="4000" dirty="0">
              <a:effectLst/>
            </a:endParaRPr>
          </a:p>
        </p:txBody>
      </p:sp>
    </p:spTree>
    <p:extLst>
      <p:ext uri="{BB962C8B-B14F-4D97-AF65-F5344CB8AC3E}">
        <p14:creationId xmlns:p14="http://schemas.microsoft.com/office/powerpoint/2010/main" val="528420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5F08CB73-2947-4AE9-9F8A-3A078BB3DB72}" type="slidenum">
              <a:rPr lang="en-US" altLang="en-US">
                <a:solidFill>
                  <a:srgbClr val="2F1311"/>
                </a:solidFill>
              </a:rPr>
              <a:pPr/>
              <a:t>48</a:t>
            </a:fld>
            <a:endParaRPr lang="en-US" altLang="en-US">
              <a:solidFill>
                <a:srgbClr val="2F1311"/>
              </a:solidFill>
            </a:endParaRPr>
          </a:p>
        </p:txBody>
      </p:sp>
      <p:grpSp>
        <p:nvGrpSpPr>
          <p:cNvPr id="958467" name="Group 3"/>
          <p:cNvGrpSpPr>
            <a:grpSpLocks/>
          </p:cNvGrpSpPr>
          <p:nvPr/>
        </p:nvGrpSpPr>
        <p:grpSpPr bwMode="auto">
          <a:xfrm>
            <a:off x="182928" y="1508782"/>
            <a:ext cx="8869583" cy="5212694"/>
            <a:chOff x="864" y="805"/>
            <a:chExt cx="4147" cy="3198"/>
          </a:xfrm>
        </p:grpSpPr>
        <p:pic>
          <p:nvPicPr>
            <p:cNvPr id="958468" name="Picture 4" descr="01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805"/>
              <a:ext cx="4147" cy="3198"/>
            </a:xfrm>
            <a:prstGeom prst="rect">
              <a:avLst/>
            </a:prstGeom>
            <a:noFill/>
            <a:extLst>
              <a:ext uri="{909E8E84-426E-40DD-AFC4-6F175D3DCCD1}">
                <a14:hiddenFill xmlns:a14="http://schemas.microsoft.com/office/drawing/2010/main">
                  <a:solidFill>
                    <a:srgbClr val="FFFFFF"/>
                  </a:solidFill>
                </a14:hiddenFill>
              </a:ext>
            </a:extLst>
          </p:spPr>
        </p:pic>
        <p:sp>
          <p:nvSpPr>
            <p:cNvPr id="958469" name="Text Box 5"/>
            <p:cNvSpPr txBox="1">
              <a:spLocks noChangeArrowheads="1"/>
            </p:cNvSpPr>
            <p:nvPr/>
          </p:nvSpPr>
          <p:spPr bwMode="auto">
            <a:xfrm>
              <a:off x="1134" y="2160"/>
              <a:ext cx="103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1800" b="1" smtClean="0">
                  <a:solidFill>
                    <a:srgbClr val="2F1311"/>
                  </a:solidFill>
                  <a:latin typeface="Trebuchet MS" pitchFamily="34" charset="0"/>
                </a:rPr>
                <a:t>Workplace Monitoring</a:t>
              </a:r>
            </a:p>
          </p:txBody>
        </p:sp>
        <p:sp>
          <p:nvSpPr>
            <p:cNvPr id="958470" name="Text Box 6"/>
            <p:cNvSpPr txBox="1">
              <a:spLocks noChangeArrowheads="1"/>
            </p:cNvSpPr>
            <p:nvPr/>
          </p:nvSpPr>
          <p:spPr bwMode="auto">
            <a:xfrm>
              <a:off x="3035" y="1002"/>
              <a:ext cx="16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1400" b="1" smtClean="0">
                  <a:solidFill>
                    <a:srgbClr val="2F1311"/>
                  </a:solidFill>
                  <a:latin typeface="Trebuchet MS" pitchFamily="34" charset="0"/>
                </a:rPr>
                <a:t>Tracking Internet Use</a:t>
              </a:r>
            </a:p>
          </p:txBody>
        </p:sp>
        <p:sp>
          <p:nvSpPr>
            <p:cNvPr id="958471" name="Text Box 7"/>
            <p:cNvSpPr txBox="1">
              <a:spLocks noChangeArrowheads="1"/>
            </p:cNvSpPr>
            <p:nvPr/>
          </p:nvSpPr>
          <p:spPr bwMode="auto">
            <a:xfrm>
              <a:off x="3035" y="1814"/>
              <a:ext cx="16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1400" b="1" smtClean="0">
                  <a:solidFill>
                    <a:srgbClr val="2F1311"/>
                  </a:solidFill>
                  <a:latin typeface="Trebuchet MS" pitchFamily="34" charset="0"/>
                </a:rPr>
                <a:t>Monitoring Employee Performance</a:t>
              </a:r>
            </a:p>
          </p:txBody>
        </p:sp>
        <p:sp>
          <p:nvSpPr>
            <p:cNvPr id="958472" name="Text Box 8"/>
            <p:cNvSpPr txBox="1">
              <a:spLocks noChangeArrowheads="1"/>
            </p:cNvSpPr>
            <p:nvPr/>
          </p:nvSpPr>
          <p:spPr bwMode="auto">
            <a:xfrm>
              <a:off x="3035" y="2621"/>
              <a:ext cx="16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1400" b="1" smtClean="0">
                  <a:solidFill>
                    <a:srgbClr val="2F1311"/>
                  </a:solidFill>
                  <a:latin typeface="Trebuchet MS" pitchFamily="34" charset="0"/>
                </a:rPr>
                <a:t>Conducting Video Surveillance</a:t>
              </a:r>
            </a:p>
          </p:txBody>
        </p:sp>
        <p:sp>
          <p:nvSpPr>
            <p:cNvPr id="958473" name="Text Box 9"/>
            <p:cNvSpPr txBox="1">
              <a:spLocks noChangeArrowheads="1"/>
            </p:cNvSpPr>
            <p:nvPr/>
          </p:nvSpPr>
          <p:spPr bwMode="auto">
            <a:xfrm>
              <a:off x="3035" y="3427"/>
              <a:ext cx="16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1400" b="1" smtClean="0">
                  <a:solidFill>
                    <a:srgbClr val="2F1311"/>
                  </a:solidFill>
                  <a:latin typeface="Trebuchet MS" pitchFamily="34" charset="0"/>
                </a:rPr>
                <a:t>Monitoring of E-Mail and Voice Mail</a:t>
              </a:r>
            </a:p>
          </p:txBody>
        </p:sp>
      </p:grpSp>
      <p:sp>
        <p:nvSpPr>
          <p:cNvPr id="958466" name="Rectangle 2"/>
          <p:cNvSpPr>
            <a:spLocks noGrp="1" noChangeArrowheads="1"/>
          </p:cNvSpPr>
          <p:nvPr>
            <p:ph type="title"/>
          </p:nvPr>
        </p:nvSpPr>
        <p:spPr>
          <a:xfrm>
            <a:off x="182563" y="320675"/>
            <a:ext cx="7477125" cy="1023938"/>
          </a:xfrm>
        </p:spPr>
        <p:txBody>
          <a:bodyPr/>
          <a:lstStyle/>
          <a:p>
            <a:r>
              <a:rPr lang="en-US" altLang="en-US" sz="3200" b="1" i="1"/>
              <a:t>Balancing Employer Security and Employee Rights</a:t>
            </a:r>
          </a:p>
        </p:txBody>
      </p:sp>
    </p:spTree>
    <p:extLst>
      <p:ext uri="{BB962C8B-B14F-4D97-AF65-F5344CB8AC3E}">
        <p14:creationId xmlns:p14="http://schemas.microsoft.com/office/powerpoint/2010/main" val="4169751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58467"/>
                                        </p:tgtEl>
                                        <p:attrNameLst>
                                          <p:attrName>style.visibility</p:attrName>
                                        </p:attrNameLst>
                                      </p:cBhvr>
                                      <p:to>
                                        <p:strVal val="visible"/>
                                      </p:to>
                                    </p:set>
                                    <p:animEffect transition="in" filter="wipe(left)">
                                      <p:cBhvr>
                                        <p:cTn id="7" dur="2000"/>
                                        <p:tgtEl>
                                          <p:spTgt spid="958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81140AC-5168-411C-A91F-F6F2A8FECC58}" type="slidenum">
              <a:rPr lang="en-US" altLang="en-US">
                <a:solidFill>
                  <a:srgbClr val="2F1311"/>
                </a:solidFill>
              </a:rPr>
              <a:pPr/>
              <a:t>49</a:t>
            </a:fld>
            <a:endParaRPr lang="en-US" altLang="en-US">
              <a:solidFill>
                <a:srgbClr val="2F1311"/>
              </a:solidFill>
            </a:endParaRPr>
          </a:p>
        </p:txBody>
      </p:sp>
      <p:sp>
        <p:nvSpPr>
          <p:cNvPr id="956422" name="Rectangle 6"/>
          <p:cNvSpPr>
            <a:spLocks noGrp="1" noChangeArrowheads="1"/>
          </p:cNvSpPr>
          <p:nvPr>
            <p:ph type="title"/>
          </p:nvPr>
        </p:nvSpPr>
        <p:spPr>
          <a:xfrm>
            <a:off x="182563" y="0"/>
            <a:ext cx="7477125" cy="1143000"/>
          </a:xfrm>
        </p:spPr>
        <p:txBody>
          <a:bodyPr/>
          <a:lstStyle/>
          <a:p>
            <a:r>
              <a:rPr lang="en-US" altLang="en-US" sz="3900" b="1" i="1"/>
              <a:t>Workplace Monitoring</a:t>
            </a:r>
          </a:p>
        </p:txBody>
      </p:sp>
      <p:sp>
        <p:nvSpPr>
          <p:cNvPr id="956423" name="Rectangle 7"/>
          <p:cNvSpPr>
            <a:spLocks noGrp="1" noChangeArrowheads="1"/>
          </p:cNvSpPr>
          <p:nvPr>
            <p:ph type="body" idx="1"/>
          </p:nvPr>
        </p:nvSpPr>
        <p:spPr>
          <a:xfrm>
            <a:off x="274638" y="1235075"/>
            <a:ext cx="7386637" cy="4497388"/>
          </a:xfrm>
        </p:spPr>
        <p:txBody>
          <a:bodyPr/>
          <a:lstStyle/>
          <a:p>
            <a:pPr>
              <a:spcBef>
                <a:spcPct val="50000"/>
              </a:spcBef>
            </a:pPr>
            <a:r>
              <a:rPr lang="en-US" altLang="en-US" sz="3000" b="1" u="sng"/>
              <a:t>Right to Privacy</a:t>
            </a:r>
          </a:p>
          <a:p>
            <a:pPr lvl="1">
              <a:spcBef>
                <a:spcPct val="50000"/>
              </a:spcBef>
            </a:pPr>
            <a:r>
              <a:rPr lang="en-US" altLang="en-US" sz="2600" i="1"/>
              <a:t>Freedom from unauthorized and unreasonable intrusion into personal affairs.</a:t>
            </a:r>
          </a:p>
          <a:p>
            <a:pPr>
              <a:spcBef>
                <a:spcPct val="50000"/>
              </a:spcBef>
            </a:pPr>
            <a:r>
              <a:rPr lang="en-US" altLang="en-US" sz="3000" b="1" u="sng"/>
              <a:t>Privacy Rights and Employee Records</a:t>
            </a:r>
            <a:r>
              <a:rPr lang="en-US" altLang="en-US" sz="3000" b="1"/>
              <a:t>:</a:t>
            </a:r>
            <a:endParaRPr lang="en-US" altLang="en-US" sz="3000" b="1" u="sng"/>
          </a:p>
          <a:p>
            <a:pPr lvl="1">
              <a:spcBef>
                <a:spcPct val="50000"/>
              </a:spcBef>
            </a:pPr>
            <a:r>
              <a:rPr lang="en-US" altLang="en-US" sz="2400" i="1"/>
              <a:t>Access to personal info held by employer</a:t>
            </a:r>
          </a:p>
          <a:p>
            <a:pPr lvl="1">
              <a:spcBef>
                <a:spcPct val="50000"/>
              </a:spcBef>
            </a:pPr>
            <a:r>
              <a:rPr lang="en-US" altLang="en-US" sz="2400" i="1"/>
              <a:t>Response to unfavorable information in records</a:t>
            </a:r>
          </a:p>
          <a:p>
            <a:pPr lvl="1">
              <a:spcBef>
                <a:spcPct val="50000"/>
              </a:spcBef>
            </a:pPr>
            <a:r>
              <a:rPr lang="en-US" altLang="en-US" sz="2400" i="1"/>
              <a:t>Correction of erroneous information</a:t>
            </a:r>
          </a:p>
          <a:p>
            <a:pPr lvl="1">
              <a:spcBef>
                <a:spcPct val="50000"/>
              </a:spcBef>
            </a:pPr>
            <a:r>
              <a:rPr lang="en-US" altLang="en-US" sz="2400" i="1"/>
              <a:t>Prior notification when information is given to a third party</a:t>
            </a:r>
          </a:p>
        </p:txBody>
      </p:sp>
    </p:spTree>
    <p:extLst>
      <p:ext uri="{BB962C8B-B14F-4D97-AF65-F5344CB8AC3E}">
        <p14:creationId xmlns:p14="http://schemas.microsoft.com/office/powerpoint/2010/main" val="2425479061"/>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altLang="en-US" smtClean="0"/>
              <a:t>How Employers Can Protect Themselves</a:t>
            </a:r>
          </a:p>
        </p:txBody>
      </p:sp>
      <p:sp>
        <p:nvSpPr>
          <p:cNvPr id="12291" name="Rectangle 3"/>
          <p:cNvSpPr>
            <a:spLocks noGrp="1" noChangeArrowheads="1"/>
          </p:cNvSpPr>
          <p:nvPr>
            <p:ph idx="1"/>
          </p:nvPr>
        </p:nvSpPr>
        <p:spPr>
          <a:xfrm>
            <a:off x="457200" y="1676400"/>
            <a:ext cx="8229600" cy="4449763"/>
          </a:xfrm>
        </p:spPr>
        <p:txBody>
          <a:bodyPr/>
          <a:lstStyle/>
          <a:p>
            <a:pPr eaLnBrk="1" hangingPunct="1"/>
            <a:r>
              <a:rPr lang="en-US" altLang="en-US" sz="3200" dirty="0" smtClean="0"/>
              <a:t>No statements suggesting job security or permanent employment </a:t>
            </a:r>
          </a:p>
          <a:p>
            <a:pPr eaLnBrk="1" hangingPunct="1"/>
            <a:r>
              <a:rPr lang="en-US" altLang="en-US" sz="3200" dirty="0" smtClean="0"/>
              <a:t>No statements during job interviews that suggest a promise, such as, </a:t>
            </a:r>
            <a:r>
              <a:rPr lang="en-US" altLang="en-US" sz="3200" dirty="0" smtClean="0"/>
              <a:t>"You </a:t>
            </a:r>
            <a:r>
              <a:rPr lang="en-US" altLang="en-US" sz="3200" dirty="0" smtClean="0"/>
              <a:t>can expect to hold this job as long as you </a:t>
            </a:r>
            <a:r>
              <a:rPr lang="en-US" altLang="en-US" sz="3200" dirty="0" smtClean="0"/>
              <a:t>want"</a:t>
            </a:r>
            <a:endParaRPr lang="en-US" altLang="en-US" sz="3200" dirty="0" smtClean="0"/>
          </a:p>
          <a:p>
            <a:pPr eaLnBrk="1" hangingPunct="1"/>
            <a:r>
              <a:rPr lang="en-US" altLang="en-US" sz="3200" dirty="0" smtClean="0"/>
              <a:t>No hiring without a signed acknowledgment of at-will disclaimer </a:t>
            </a:r>
          </a:p>
        </p:txBody>
      </p:sp>
      <p:sp>
        <p:nvSpPr>
          <p:cNvPr id="1229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a:p>
        </p:txBody>
      </p:sp>
    </p:spTree>
    <p:extLst>
      <p:ext uri="{BB962C8B-B14F-4D97-AF65-F5344CB8AC3E}">
        <p14:creationId xmlns:p14="http://schemas.microsoft.com/office/powerpoint/2010/main" val="1080401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E06750B-213B-474E-8E64-1FDCE6B8F49B}" type="slidenum">
              <a:rPr lang="en-US" altLang="en-US">
                <a:solidFill>
                  <a:srgbClr val="2F1311"/>
                </a:solidFill>
              </a:rPr>
              <a:pPr/>
              <a:t>50</a:t>
            </a:fld>
            <a:endParaRPr lang="en-US" altLang="en-US">
              <a:solidFill>
                <a:srgbClr val="2F1311"/>
              </a:solidFill>
            </a:endParaRPr>
          </a:p>
        </p:txBody>
      </p:sp>
      <p:sp>
        <p:nvSpPr>
          <p:cNvPr id="961540" name="Rectangle 4"/>
          <p:cNvSpPr>
            <a:spLocks noGrp="1" noChangeArrowheads="1"/>
          </p:cNvSpPr>
          <p:nvPr>
            <p:ph type="title"/>
          </p:nvPr>
        </p:nvSpPr>
        <p:spPr>
          <a:xfrm>
            <a:off x="182563" y="0"/>
            <a:ext cx="7477125" cy="1143000"/>
          </a:xfrm>
        </p:spPr>
        <p:txBody>
          <a:bodyPr/>
          <a:lstStyle/>
          <a:p>
            <a:r>
              <a:rPr lang="en-US" altLang="en-US" sz="3800" b="1" i="1"/>
              <a:t>E-mail and Voice Mail</a:t>
            </a:r>
          </a:p>
        </p:txBody>
      </p:sp>
      <p:sp>
        <p:nvSpPr>
          <p:cNvPr id="961541" name="Rectangle 5"/>
          <p:cNvSpPr>
            <a:spLocks noGrp="1" noChangeArrowheads="1"/>
          </p:cNvSpPr>
          <p:nvPr>
            <p:ph type="body" idx="1"/>
          </p:nvPr>
        </p:nvSpPr>
        <p:spPr>
          <a:xfrm>
            <a:off x="182563" y="1050925"/>
            <a:ext cx="7386637" cy="4497388"/>
          </a:xfrm>
        </p:spPr>
        <p:txBody>
          <a:bodyPr/>
          <a:lstStyle/>
          <a:p>
            <a:pPr>
              <a:spcBef>
                <a:spcPct val="50000"/>
              </a:spcBef>
            </a:pPr>
            <a:r>
              <a:rPr lang="en-US" altLang="en-US" sz="3000" b="1" u="sng"/>
              <a:t>Electronic Communications Policy Elements</a:t>
            </a:r>
          </a:p>
          <a:p>
            <a:pPr lvl="1">
              <a:spcBef>
                <a:spcPct val="50000"/>
              </a:spcBef>
            </a:pPr>
            <a:r>
              <a:rPr lang="en-US" altLang="en-US" sz="2600" i="1"/>
              <a:t>Voice mail, e-mail, and computer files are provided by employer for business use only.</a:t>
            </a:r>
          </a:p>
          <a:p>
            <a:pPr lvl="1">
              <a:spcBef>
                <a:spcPct val="50000"/>
              </a:spcBef>
            </a:pPr>
            <a:r>
              <a:rPr lang="en-US" altLang="en-US" sz="2600" i="1"/>
              <a:t>Use of these media for personal reasons is restricted and subject to employer review.</a:t>
            </a:r>
          </a:p>
          <a:p>
            <a:pPr lvl="1">
              <a:spcBef>
                <a:spcPct val="50000"/>
              </a:spcBef>
            </a:pPr>
            <a:r>
              <a:rPr lang="en-US" altLang="en-US" sz="2600" i="1"/>
              <a:t>All computer passwords and codes must be available to the employer.</a:t>
            </a:r>
          </a:p>
          <a:p>
            <a:pPr lvl="1">
              <a:spcBef>
                <a:spcPct val="50000"/>
              </a:spcBef>
            </a:pPr>
            <a:r>
              <a:rPr lang="en-US" altLang="en-US" sz="2600" i="1"/>
              <a:t>The employer reserves right to monitor or search any of the media, without notice, for business purposes.</a:t>
            </a:r>
          </a:p>
        </p:txBody>
      </p:sp>
    </p:spTree>
    <p:extLst>
      <p:ext uri="{BB962C8B-B14F-4D97-AF65-F5344CB8AC3E}">
        <p14:creationId xmlns:p14="http://schemas.microsoft.com/office/powerpoint/2010/main" val="349453684"/>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err="1" smtClean="0">
                <a:effectLst/>
              </a:rPr>
              <a:t>Cyberloafing</a:t>
            </a:r>
            <a:r>
              <a:rPr lang="en-US" sz="4800" dirty="0" smtClean="0">
                <a:effectLst/>
              </a:rPr>
              <a:t> …</a:t>
            </a:r>
            <a:endParaRPr lang="en-US" sz="4800" dirty="0">
              <a:effectLst/>
            </a:endParaRPr>
          </a:p>
        </p:txBody>
      </p:sp>
      <p:sp>
        <p:nvSpPr>
          <p:cNvPr id="4" name="Text Placeholder 3"/>
          <p:cNvSpPr>
            <a:spLocks noGrp="1"/>
          </p:cNvSpPr>
          <p:nvPr>
            <p:ph type="body" sz="quarter" idx="11"/>
          </p:nvPr>
        </p:nvSpPr>
        <p:spPr>
          <a:xfrm>
            <a:off x="274367" y="1417342"/>
            <a:ext cx="8595265" cy="4937706"/>
          </a:xfrm>
        </p:spPr>
        <p:txBody>
          <a:bodyPr>
            <a:normAutofit lnSpcReduction="10000"/>
          </a:bodyPr>
          <a:lstStyle/>
          <a:p>
            <a:r>
              <a:rPr lang="en-US" dirty="0" smtClean="0"/>
              <a:t>The average U.S. employee with Internet access is spending 90 minutes a day visiting Web sites unrelated to his or her job</a:t>
            </a:r>
          </a:p>
          <a:p>
            <a:pPr lvl="1"/>
            <a:r>
              <a:rPr lang="en-US" dirty="0" smtClean="0"/>
              <a:t>E-mailing friends</a:t>
            </a:r>
          </a:p>
          <a:p>
            <a:pPr lvl="1"/>
            <a:r>
              <a:rPr lang="en-US" dirty="0" smtClean="0"/>
              <a:t>Shopping online</a:t>
            </a:r>
          </a:p>
          <a:p>
            <a:pPr lvl="1"/>
            <a:r>
              <a:rPr lang="en-US" dirty="0" smtClean="0"/>
              <a:t>Stock trading</a:t>
            </a:r>
          </a:p>
          <a:p>
            <a:pPr lvl="1"/>
            <a:r>
              <a:rPr lang="en-US" dirty="0" smtClean="0"/>
              <a:t>Searching for jobs</a:t>
            </a:r>
          </a:p>
          <a:p>
            <a:pPr lvl="1"/>
            <a:r>
              <a:rPr lang="en-US" dirty="0" smtClean="0"/>
              <a:t>Playing games</a:t>
            </a:r>
          </a:p>
          <a:p>
            <a:r>
              <a:rPr lang="en-US" dirty="0" smtClean="0"/>
              <a:t>Costing U.S. employers $54 billion a year in lost productivity</a:t>
            </a:r>
          </a:p>
          <a:p>
            <a:r>
              <a:rPr lang="en-US" dirty="0" smtClean="0"/>
              <a:t>54% of employers monitor their employees’ Internet usage and 38% read their employees’ e-mail</a:t>
            </a:r>
            <a:endParaRPr lang="en-US" dirty="0"/>
          </a:p>
        </p:txBody>
      </p:sp>
    </p:spTree>
    <p:extLst>
      <p:ext uri="{BB962C8B-B14F-4D97-AF65-F5344CB8AC3E}">
        <p14:creationId xmlns:p14="http://schemas.microsoft.com/office/powerpoint/2010/main" val="4009110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Xerox As </a:t>
            </a:r>
            <a:r>
              <a:rPr lang="en-US" sz="4000" dirty="0"/>
              <a:t>A</a:t>
            </a:r>
            <a:r>
              <a:rPr lang="en-US" sz="4000" dirty="0" smtClean="0"/>
              <a:t> </a:t>
            </a:r>
            <a:r>
              <a:rPr lang="en-US" sz="4000" dirty="0"/>
              <a:t>C</a:t>
            </a:r>
            <a:r>
              <a:rPr lang="en-US" sz="4000" dirty="0" smtClean="0"/>
              <a:t>ase In Point </a:t>
            </a:r>
            <a:endParaRPr lang="en-US" sz="4000" dirty="0"/>
          </a:p>
        </p:txBody>
      </p:sp>
      <p:sp>
        <p:nvSpPr>
          <p:cNvPr id="4" name="Text Placeholder 3"/>
          <p:cNvSpPr>
            <a:spLocks noGrp="1"/>
          </p:cNvSpPr>
          <p:nvPr>
            <p:ph type="body" sz="quarter" idx="11"/>
          </p:nvPr>
        </p:nvSpPr>
        <p:spPr/>
        <p:txBody>
          <a:bodyPr/>
          <a:lstStyle/>
          <a:p>
            <a:r>
              <a:rPr lang="en-US" dirty="0" smtClean="0"/>
              <a:t>Routinely monitors the Web activities of every one of its employees</a:t>
            </a:r>
          </a:p>
          <a:p>
            <a:r>
              <a:rPr lang="en-US" dirty="0" smtClean="0"/>
              <a:t>Fired 40 workers because they were caught in the act of surfing to forbidden Web sites</a:t>
            </a:r>
          </a:p>
          <a:p>
            <a:r>
              <a:rPr lang="en-US" dirty="0" smtClean="0"/>
              <a:t>Company’s monitoring software recorded the unauthorized visits to shopping and pornography sites and every minute they had spent at those sites</a:t>
            </a:r>
            <a:endParaRPr lang="en-US" dirty="0"/>
          </a:p>
        </p:txBody>
      </p:sp>
    </p:spTree>
    <p:extLst>
      <p:ext uri="{BB962C8B-B14F-4D97-AF65-F5344CB8AC3E}">
        <p14:creationId xmlns:p14="http://schemas.microsoft.com/office/powerpoint/2010/main" val="4265512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BD921908-A48D-49D5-8D99-6F960F2444C1}" type="slidenum">
              <a:rPr lang="en-US" altLang="en-US">
                <a:solidFill>
                  <a:srgbClr val="2F1311"/>
                </a:solidFill>
              </a:rPr>
              <a:pPr/>
              <a:t>53</a:t>
            </a:fld>
            <a:endParaRPr lang="en-US" altLang="en-US">
              <a:solidFill>
                <a:srgbClr val="2F1311"/>
              </a:solidFill>
            </a:endParaRPr>
          </a:p>
        </p:txBody>
      </p:sp>
      <p:sp>
        <p:nvSpPr>
          <p:cNvPr id="917510" name="Rectangle 6"/>
          <p:cNvSpPr>
            <a:spLocks noGrp="1" noChangeArrowheads="1"/>
          </p:cNvSpPr>
          <p:nvPr>
            <p:ph type="title"/>
          </p:nvPr>
        </p:nvSpPr>
        <p:spPr>
          <a:xfrm>
            <a:off x="274638" y="685800"/>
            <a:ext cx="2184400" cy="1920875"/>
          </a:xfrm>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0" cap="flat" cmpd="sng" algn="ctr">
                <a:solidFill>
                  <a:srgbClr val="CCECFF"/>
                </a:solidFill>
                <a:prstDash val="solid"/>
                <a:miter lim="800000"/>
                <a:headEnd type="none" w="med" len="med"/>
                <a:tailEnd type="none" w="med" len="med"/>
              </a14:hiddenLine>
            </a:ext>
            <a:ext uri="{AF507438-7753-43E0-B8FC-AC1667EBCBE1}">
              <a14:hiddenEffects xmlns:a14="http://schemas.microsoft.com/office/drawing/2010/main">
                <a:effectLst>
                  <a:outerShdw dist="107763" dir="2700000" algn="ctr" rotWithShape="0">
                    <a:srgbClr val="EAEAEA"/>
                  </a:outerShdw>
                </a:effectLst>
              </a14:hiddenEffects>
            </a:ext>
          </a:extLst>
        </p:spPr>
        <p:txBody>
          <a:bodyPr anchor="t">
            <a:spAutoFit/>
          </a:bodyPr>
          <a:lstStyle/>
          <a:p>
            <a:r>
              <a:rPr lang="en-US" altLang="en-US" sz="2000" b="1" dirty="0">
                <a:solidFill>
                  <a:schemeClr val="tx1"/>
                </a:solidFill>
                <a:latin typeface="Trebuchet MS" pitchFamily="34" charset="0"/>
              </a:rPr>
              <a:t>Recommended Employer Actions Regarding Electronic Communications</a:t>
            </a:r>
          </a:p>
        </p:txBody>
      </p:sp>
      <p:pic>
        <p:nvPicPr>
          <p:cNvPr id="917512" name="Picture 8" descr="16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638" y="384175"/>
            <a:ext cx="5851525" cy="633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87982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917512"/>
                                        </p:tgtEl>
                                        <p:attrNameLst>
                                          <p:attrName>style.visibility</p:attrName>
                                        </p:attrNameLst>
                                      </p:cBhvr>
                                      <p:to>
                                        <p:strVal val="visible"/>
                                      </p:to>
                                    </p:set>
                                    <p:animEffect transition="in" filter="wipe(up)">
                                      <p:cBhvr>
                                        <p:cTn id="7" dur="2000"/>
                                        <p:tgtEl>
                                          <p:spTgt spid="917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Tahoma" pitchFamily="34" charset="0"/>
              </a:defRPr>
            </a:lvl1pPr>
            <a:lvl2pPr marL="742950" indent="-285750" eaLnBrk="0" hangingPunct="0">
              <a:defRPr sz="1000">
                <a:solidFill>
                  <a:schemeClr val="tx1"/>
                </a:solidFill>
                <a:latin typeface="Arial" charset="0"/>
                <a:cs typeface="Tahoma" pitchFamily="34" charset="0"/>
              </a:defRPr>
            </a:lvl2pPr>
            <a:lvl3pPr marL="1143000" indent="-228600" eaLnBrk="0" hangingPunct="0">
              <a:defRPr sz="1000">
                <a:solidFill>
                  <a:schemeClr val="tx1"/>
                </a:solidFill>
                <a:latin typeface="Arial" charset="0"/>
                <a:cs typeface="Tahoma" pitchFamily="34" charset="0"/>
              </a:defRPr>
            </a:lvl3pPr>
            <a:lvl4pPr marL="1600200" indent="-228600" eaLnBrk="0" hangingPunct="0">
              <a:defRPr sz="1000">
                <a:solidFill>
                  <a:schemeClr val="tx1"/>
                </a:solidFill>
                <a:latin typeface="Arial" charset="0"/>
                <a:cs typeface="Tahoma" pitchFamily="34" charset="0"/>
              </a:defRPr>
            </a:lvl4pPr>
            <a:lvl5pPr marL="2057400" indent="-228600" eaLnBrk="0" hangingPunct="0">
              <a:defRPr sz="1000">
                <a:solidFill>
                  <a:schemeClr val="tx1"/>
                </a:solidFill>
                <a:latin typeface="Arial" charset="0"/>
                <a:cs typeface="Tahoma" pitchFamily="34" charset="0"/>
              </a:defRPr>
            </a:lvl5pPr>
            <a:lvl6pPr marL="2514600" indent="-228600" eaLnBrk="0" fontAlgn="base" hangingPunct="0">
              <a:spcBef>
                <a:spcPct val="0"/>
              </a:spcBef>
              <a:spcAft>
                <a:spcPct val="0"/>
              </a:spcAft>
              <a:defRPr sz="1000">
                <a:solidFill>
                  <a:schemeClr val="tx1"/>
                </a:solidFill>
                <a:latin typeface="Arial" charset="0"/>
                <a:cs typeface="Tahoma" pitchFamily="34" charset="0"/>
              </a:defRPr>
            </a:lvl6pPr>
            <a:lvl7pPr marL="2971800" indent="-228600" eaLnBrk="0" fontAlgn="base" hangingPunct="0">
              <a:spcBef>
                <a:spcPct val="0"/>
              </a:spcBef>
              <a:spcAft>
                <a:spcPct val="0"/>
              </a:spcAft>
              <a:defRPr sz="1000">
                <a:solidFill>
                  <a:schemeClr val="tx1"/>
                </a:solidFill>
                <a:latin typeface="Arial" charset="0"/>
                <a:cs typeface="Tahoma" pitchFamily="34" charset="0"/>
              </a:defRPr>
            </a:lvl7pPr>
            <a:lvl8pPr marL="3429000" indent="-228600" eaLnBrk="0" fontAlgn="base" hangingPunct="0">
              <a:spcBef>
                <a:spcPct val="0"/>
              </a:spcBef>
              <a:spcAft>
                <a:spcPct val="0"/>
              </a:spcAft>
              <a:defRPr sz="1000">
                <a:solidFill>
                  <a:schemeClr val="tx1"/>
                </a:solidFill>
                <a:latin typeface="Arial" charset="0"/>
                <a:cs typeface="Tahoma" pitchFamily="34" charset="0"/>
              </a:defRPr>
            </a:lvl8pPr>
            <a:lvl9pPr marL="3886200" indent="-2286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sz="900" smtClean="0">
                <a:solidFill>
                  <a:srgbClr val="000000"/>
                </a:solidFill>
                <a:cs typeface="Times New Roman" pitchFamily="18" charset="0"/>
              </a:rPr>
              <a:t>14–</a:t>
            </a:r>
            <a:fld id="{FBFC2B7A-45BD-4108-81AF-315D49D377B7}" type="slidenum">
              <a:rPr lang="en-US" altLang="en-US" sz="900" smtClean="0">
                <a:solidFill>
                  <a:srgbClr val="000000"/>
                </a:solidFill>
                <a:cs typeface="Times New Roman" pitchFamily="18" charset="0"/>
              </a:rPr>
              <a:pPr eaLnBrk="1" hangingPunct="1"/>
              <a:t>54</a:t>
            </a:fld>
            <a:endParaRPr lang="en-US" altLang="en-US" sz="900" smtClean="0">
              <a:solidFill>
                <a:srgbClr val="000000"/>
              </a:solidFill>
              <a:cs typeface="Times New Roman" pitchFamily="18" charset="0"/>
            </a:endParaRPr>
          </a:p>
        </p:txBody>
      </p:sp>
      <p:sp>
        <p:nvSpPr>
          <p:cNvPr id="36868" name="Line 2"/>
          <p:cNvSpPr>
            <a:spLocks noChangeShapeType="1"/>
          </p:cNvSpPr>
          <p:nvPr/>
        </p:nvSpPr>
        <p:spPr bwMode="auto">
          <a:xfrm>
            <a:off x="582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US" smtClean="0">
              <a:solidFill>
                <a:srgbClr val="000000"/>
              </a:solidFill>
            </a:endParaRPr>
          </a:p>
        </p:txBody>
      </p:sp>
      <p:sp>
        <p:nvSpPr>
          <p:cNvPr id="36869" name="Text Box 3"/>
          <p:cNvSpPr txBox="1">
            <a:spLocks noChangeArrowheads="1"/>
          </p:cNvSpPr>
          <p:nvPr/>
        </p:nvSpPr>
        <p:spPr bwMode="auto">
          <a:xfrm>
            <a:off x="490538" y="315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82725" indent="-1482725" eaLnBrk="0" hangingPunct="0">
              <a:defRPr sz="1000">
                <a:solidFill>
                  <a:schemeClr val="tx1"/>
                </a:solidFill>
                <a:latin typeface="Arial" charset="0"/>
                <a:cs typeface="Tahoma" pitchFamily="34" charset="0"/>
              </a:defRPr>
            </a:lvl1pPr>
            <a:lvl2pPr marL="742950" indent="-285750" eaLnBrk="0" hangingPunct="0">
              <a:defRPr sz="1000">
                <a:solidFill>
                  <a:schemeClr val="tx1"/>
                </a:solidFill>
                <a:latin typeface="Arial" charset="0"/>
                <a:cs typeface="Tahoma" pitchFamily="34" charset="0"/>
              </a:defRPr>
            </a:lvl2pPr>
            <a:lvl3pPr marL="1143000" indent="-228600" eaLnBrk="0" hangingPunct="0">
              <a:defRPr sz="1000">
                <a:solidFill>
                  <a:schemeClr val="tx1"/>
                </a:solidFill>
                <a:latin typeface="Arial" charset="0"/>
                <a:cs typeface="Tahoma" pitchFamily="34" charset="0"/>
              </a:defRPr>
            </a:lvl3pPr>
            <a:lvl4pPr marL="1600200" indent="-228600" eaLnBrk="0" hangingPunct="0">
              <a:defRPr sz="1000">
                <a:solidFill>
                  <a:schemeClr val="tx1"/>
                </a:solidFill>
                <a:latin typeface="Arial" charset="0"/>
                <a:cs typeface="Tahoma" pitchFamily="34" charset="0"/>
              </a:defRPr>
            </a:lvl4pPr>
            <a:lvl5pPr marL="2057400" indent="-228600" eaLnBrk="0" hangingPunct="0">
              <a:defRPr sz="1000">
                <a:solidFill>
                  <a:schemeClr val="tx1"/>
                </a:solidFill>
                <a:latin typeface="Arial" charset="0"/>
                <a:cs typeface="Tahoma" pitchFamily="34" charset="0"/>
              </a:defRPr>
            </a:lvl5pPr>
            <a:lvl6pPr marL="2514600" indent="-228600" eaLnBrk="0" fontAlgn="base" hangingPunct="0">
              <a:spcBef>
                <a:spcPct val="0"/>
              </a:spcBef>
              <a:spcAft>
                <a:spcPct val="0"/>
              </a:spcAft>
              <a:defRPr sz="1000">
                <a:solidFill>
                  <a:schemeClr val="tx1"/>
                </a:solidFill>
                <a:latin typeface="Arial" charset="0"/>
                <a:cs typeface="Tahoma" pitchFamily="34" charset="0"/>
              </a:defRPr>
            </a:lvl6pPr>
            <a:lvl7pPr marL="2971800" indent="-228600" eaLnBrk="0" fontAlgn="base" hangingPunct="0">
              <a:spcBef>
                <a:spcPct val="0"/>
              </a:spcBef>
              <a:spcAft>
                <a:spcPct val="0"/>
              </a:spcAft>
              <a:defRPr sz="1000">
                <a:solidFill>
                  <a:schemeClr val="tx1"/>
                </a:solidFill>
                <a:latin typeface="Arial" charset="0"/>
                <a:cs typeface="Tahoma" pitchFamily="34" charset="0"/>
              </a:defRPr>
            </a:lvl7pPr>
            <a:lvl8pPr marL="3429000" indent="-228600" eaLnBrk="0" fontAlgn="base" hangingPunct="0">
              <a:spcBef>
                <a:spcPct val="0"/>
              </a:spcBef>
              <a:spcAft>
                <a:spcPct val="0"/>
              </a:spcAft>
              <a:defRPr sz="1000">
                <a:solidFill>
                  <a:schemeClr val="tx1"/>
                </a:solidFill>
                <a:latin typeface="Arial" charset="0"/>
                <a:cs typeface="Tahoma" pitchFamily="34" charset="0"/>
              </a:defRPr>
            </a:lvl8pPr>
            <a:lvl9pPr marL="3886200" indent="-228600" eaLnBrk="0" fontAlgn="base" hangingPunct="0">
              <a:spcBef>
                <a:spcPct val="0"/>
              </a:spcBef>
              <a:spcAft>
                <a:spcPct val="0"/>
              </a:spcAft>
              <a:defRPr sz="1000">
                <a:solidFill>
                  <a:schemeClr val="tx1"/>
                </a:solidFill>
                <a:latin typeface="Arial" charset="0"/>
                <a:cs typeface="Tahoma" pitchFamily="34" charset="0"/>
              </a:defRPr>
            </a:lvl9pPr>
          </a:lstStyle>
          <a:p>
            <a:pPr algn="ctr" eaLnBrk="1" hangingPunct="1">
              <a:spcBef>
                <a:spcPct val="50000"/>
              </a:spcBef>
            </a:pPr>
            <a:r>
              <a:rPr lang="en-US" altLang="en-US" sz="2400" b="1" dirty="0" smtClean="0">
                <a:solidFill>
                  <a:srgbClr val="000000"/>
                </a:solidFill>
                <a:cs typeface="Arial" charset="0"/>
              </a:rPr>
              <a:t>Sample Monitoring Acknowledgment Statement</a:t>
            </a:r>
          </a:p>
        </p:txBody>
      </p:sp>
      <p:pic>
        <p:nvPicPr>
          <p:cNvPr id="36870" name="Picture 4" descr="14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1196975"/>
            <a:ext cx="8412163" cy="52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257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5553EAE3-A5B7-4CD3-8380-BE9E3A6DC3D4}" type="slidenum">
              <a:rPr lang="en-US" altLang="en-US">
                <a:solidFill>
                  <a:srgbClr val="2F1311"/>
                </a:solidFill>
              </a:rPr>
              <a:pPr/>
              <a:t>55</a:t>
            </a:fld>
            <a:endParaRPr lang="en-US" altLang="en-US">
              <a:solidFill>
                <a:srgbClr val="2F1311"/>
              </a:solidFill>
            </a:endParaRPr>
          </a:p>
        </p:txBody>
      </p:sp>
      <p:sp>
        <p:nvSpPr>
          <p:cNvPr id="872454" name="Rectangle 6"/>
          <p:cNvSpPr>
            <a:spLocks noGrp="1" noChangeArrowheads="1"/>
          </p:cNvSpPr>
          <p:nvPr>
            <p:ph type="title"/>
          </p:nvPr>
        </p:nvSpPr>
        <p:spPr>
          <a:xfrm>
            <a:off x="274638" y="228600"/>
            <a:ext cx="7431087" cy="396875"/>
          </a:xfrm>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0" cap="flat" cmpd="sng" algn="ctr">
                <a:solidFill>
                  <a:srgbClr val="CCECFF"/>
                </a:solidFill>
                <a:prstDash val="solid"/>
                <a:miter lim="800000"/>
                <a:headEnd type="none" w="med" len="med"/>
                <a:tailEnd type="none" w="med" len="med"/>
              </a14:hiddenLine>
            </a:ext>
            <a:ext uri="{AF507438-7753-43E0-B8FC-AC1667EBCBE1}">
              <a14:hiddenEffects xmlns:a14="http://schemas.microsoft.com/office/drawing/2010/main">
                <a:effectLst>
                  <a:outerShdw dist="107763" dir="2700000" algn="ctr" rotWithShape="0">
                    <a:srgbClr val="EAEAEA"/>
                  </a:outerShdw>
                </a:effectLst>
              </a14:hiddenEffects>
            </a:ext>
          </a:extLst>
        </p:spPr>
        <p:txBody>
          <a:bodyPr anchor="t">
            <a:spAutoFit/>
          </a:bodyPr>
          <a:lstStyle/>
          <a:p>
            <a:pPr marL="1597025" indent="-1597025"/>
            <a:r>
              <a:rPr lang="en-US" altLang="en-US" sz="2000" b="1" i="1">
                <a:solidFill>
                  <a:schemeClr val="tx1"/>
                </a:solidFill>
              </a:rPr>
              <a:t>How Substance Abuse Affects Employers Financially</a:t>
            </a:r>
          </a:p>
        </p:txBody>
      </p:sp>
      <p:pic>
        <p:nvPicPr>
          <p:cNvPr id="872455" name="Picture 7" descr="16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89" y="777269"/>
            <a:ext cx="8961022" cy="594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7615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72455"/>
                                        </p:tgtEl>
                                        <p:attrNameLst>
                                          <p:attrName>style.visibility</p:attrName>
                                        </p:attrNameLst>
                                      </p:cBhvr>
                                      <p:to>
                                        <p:strVal val="visible"/>
                                      </p:to>
                                    </p:set>
                                    <p:animEffect transition="in" filter="wipe(left)">
                                      <p:cBhvr>
                                        <p:cTn id="7" dur="2000"/>
                                        <p:tgtEl>
                                          <p:spTgt spid="872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A4AAF1E-E719-4F3C-9E79-BF3F74010E5D}" type="slidenum">
              <a:rPr lang="en-US" altLang="en-US">
                <a:solidFill>
                  <a:srgbClr val="2F1311"/>
                </a:solidFill>
              </a:rPr>
              <a:pPr/>
              <a:t>56</a:t>
            </a:fld>
            <a:endParaRPr lang="en-US" altLang="en-US">
              <a:solidFill>
                <a:srgbClr val="2F1311"/>
              </a:solidFill>
            </a:endParaRPr>
          </a:p>
        </p:txBody>
      </p:sp>
      <p:sp>
        <p:nvSpPr>
          <p:cNvPr id="969736" name="Rectangle 8"/>
          <p:cNvSpPr>
            <a:spLocks noGrp="1" noChangeArrowheads="1"/>
          </p:cNvSpPr>
          <p:nvPr>
            <p:ph type="title"/>
          </p:nvPr>
        </p:nvSpPr>
        <p:spPr>
          <a:xfrm>
            <a:off x="182563" y="0"/>
            <a:ext cx="7477125" cy="1143000"/>
          </a:xfrm>
        </p:spPr>
        <p:txBody>
          <a:bodyPr/>
          <a:lstStyle/>
          <a:p>
            <a:r>
              <a:rPr lang="en-US" altLang="en-US" sz="3200" b="1" i="1"/>
              <a:t>Substance Abuse and Drug Testing</a:t>
            </a:r>
          </a:p>
        </p:txBody>
      </p:sp>
      <p:sp>
        <p:nvSpPr>
          <p:cNvPr id="969737" name="Rectangle 9"/>
          <p:cNvSpPr>
            <a:spLocks noGrp="1" noChangeArrowheads="1"/>
          </p:cNvSpPr>
          <p:nvPr>
            <p:ph type="body" idx="1"/>
          </p:nvPr>
        </p:nvSpPr>
        <p:spPr>
          <a:xfrm>
            <a:off x="182563" y="1050925"/>
            <a:ext cx="7386637" cy="4497388"/>
          </a:xfrm>
        </p:spPr>
        <p:txBody>
          <a:bodyPr/>
          <a:lstStyle/>
          <a:p>
            <a:pPr>
              <a:spcBef>
                <a:spcPct val="40000"/>
              </a:spcBef>
            </a:pPr>
            <a:r>
              <a:rPr lang="en-US" altLang="en-US" sz="2600" b="1" u="sng"/>
              <a:t>Drug-Free Workplace Act of 1988</a:t>
            </a:r>
          </a:p>
          <a:p>
            <a:pPr lvl="1">
              <a:spcBef>
                <a:spcPct val="40000"/>
              </a:spcBef>
            </a:pPr>
            <a:r>
              <a:rPr lang="en-US" altLang="en-US" sz="2300" b="1" i="1"/>
              <a:t>Requires government contractors to take steps to eliminate employee drug use.</a:t>
            </a:r>
          </a:p>
          <a:p>
            <a:pPr lvl="2">
              <a:spcBef>
                <a:spcPct val="40000"/>
              </a:spcBef>
            </a:pPr>
            <a:r>
              <a:rPr lang="en-US" altLang="en-US" sz="2200" b="1"/>
              <a:t>Failure to comply may lead to contract termination.</a:t>
            </a:r>
          </a:p>
          <a:p>
            <a:pPr lvl="2">
              <a:spcBef>
                <a:spcPct val="40000"/>
              </a:spcBef>
            </a:pPr>
            <a:r>
              <a:rPr lang="en-US" altLang="en-US" sz="2200" b="1"/>
              <a:t>Act does not cover tobacco and alcohol.</a:t>
            </a:r>
          </a:p>
          <a:p>
            <a:pPr lvl="2">
              <a:spcBef>
                <a:spcPct val="40000"/>
              </a:spcBef>
            </a:pPr>
            <a:r>
              <a:rPr lang="en-US" altLang="en-US" sz="2200" b="1"/>
              <a:t>Off-the-job drug use not included.</a:t>
            </a:r>
          </a:p>
          <a:p>
            <a:pPr>
              <a:spcBef>
                <a:spcPct val="40000"/>
              </a:spcBef>
            </a:pPr>
            <a:r>
              <a:rPr lang="en-US" altLang="en-US" sz="2600" b="1" u="sng"/>
              <a:t>U.S. Department of Transportation (DOT)</a:t>
            </a:r>
          </a:p>
          <a:p>
            <a:pPr lvl="1">
              <a:spcBef>
                <a:spcPct val="40000"/>
              </a:spcBef>
            </a:pPr>
            <a:r>
              <a:rPr lang="en-US" altLang="en-US" sz="2300" b="1" i="1"/>
              <a:t>Requires regular testing of truck and bus drivers, train crews, mass-transit employees, airline pilots and mechanics, pipeline workers, and licensed sailors.</a:t>
            </a:r>
          </a:p>
        </p:txBody>
      </p:sp>
    </p:spTree>
    <p:extLst>
      <p:ext uri="{BB962C8B-B14F-4D97-AF65-F5344CB8AC3E}">
        <p14:creationId xmlns:p14="http://schemas.microsoft.com/office/powerpoint/2010/main" val="3232413603"/>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9D40A7-A934-4A70-BBE7-7A6E16E0BB79}" type="slidenum">
              <a:rPr lang="en-US" altLang="en-US">
                <a:solidFill>
                  <a:srgbClr val="2F1311"/>
                </a:solidFill>
              </a:rPr>
              <a:pPr/>
              <a:t>57</a:t>
            </a:fld>
            <a:endParaRPr lang="en-US" altLang="en-US">
              <a:solidFill>
                <a:srgbClr val="2F1311"/>
              </a:solidFill>
            </a:endParaRPr>
          </a:p>
        </p:txBody>
      </p:sp>
      <p:sp>
        <p:nvSpPr>
          <p:cNvPr id="971778" name="Rectangle 2"/>
          <p:cNvSpPr>
            <a:spLocks noGrp="1" noChangeArrowheads="1"/>
          </p:cNvSpPr>
          <p:nvPr>
            <p:ph type="title"/>
          </p:nvPr>
        </p:nvSpPr>
        <p:spPr>
          <a:xfrm>
            <a:off x="182563" y="0"/>
            <a:ext cx="7477125" cy="1143000"/>
          </a:xfrm>
        </p:spPr>
        <p:txBody>
          <a:bodyPr/>
          <a:lstStyle/>
          <a:p>
            <a:r>
              <a:rPr lang="en-US" altLang="en-US" sz="3400" b="1" i="1"/>
              <a:t>Drug Testing and Employee Rights</a:t>
            </a:r>
          </a:p>
        </p:txBody>
      </p:sp>
      <p:sp>
        <p:nvSpPr>
          <p:cNvPr id="971779" name="Rectangle 3"/>
          <p:cNvSpPr>
            <a:spLocks noGrp="1" noChangeArrowheads="1"/>
          </p:cNvSpPr>
          <p:nvPr>
            <p:ph type="body" idx="1"/>
          </p:nvPr>
        </p:nvSpPr>
        <p:spPr>
          <a:xfrm>
            <a:off x="-1" y="1143000"/>
            <a:ext cx="9052511" cy="5577804"/>
          </a:xfrm>
        </p:spPr>
        <p:txBody>
          <a:bodyPr/>
          <a:lstStyle/>
          <a:p>
            <a:pPr>
              <a:spcBef>
                <a:spcPct val="30000"/>
              </a:spcBef>
            </a:pPr>
            <a:r>
              <a:rPr lang="en-US" altLang="en-US" sz="2700" b="1" u="sng" dirty="0"/>
              <a:t>Policies for Conducting Drug Tests</a:t>
            </a:r>
          </a:p>
          <a:p>
            <a:pPr lvl="1">
              <a:spcBef>
                <a:spcPct val="30000"/>
              </a:spcBef>
            </a:pPr>
            <a:r>
              <a:rPr lang="en-US" altLang="en-US" sz="2300" b="1" i="1" dirty="0"/>
              <a:t>Random testing of all employees at periodic intervals</a:t>
            </a:r>
          </a:p>
          <a:p>
            <a:pPr lvl="1">
              <a:spcBef>
                <a:spcPct val="30000"/>
              </a:spcBef>
            </a:pPr>
            <a:r>
              <a:rPr lang="en-US" altLang="en-US" sz="2300" b="1" i="1" dirty="0"/>
              <a:t>Testing only in cases of probable cause</a:t>
            </a:r>
          </a:p>
          <a:p>
            <a:pPr lvl="1">
              <a:spcBef>
                <a:spcPct val="30000"/>
              </a:spcBef>
            </a:pPr>
            <a:r>
              <a:rPr lang="en-US" altLang="en-US" sz="2300" b="1" i="1" dirty="0"/>
              <a:t>Testing after accidents</a:t>
            </a:r>
          </a:p>
          <a:p>
            <a:pPr>
              <a:spcBef>
                <a:spcPct val="30000"/>
              </a:spcBef>
            </a:pPr>
            <a:r>
              <a:rPr lang="en-US" altLang="en-US" sz="2700" b="1" u="sng" dirty="0"/>
              <a:t>Testing Conditions</a:t>
            </a:r>
          </a:p>
          <a:p>
            <a:pPr lvl="1">
              <a:spcBef>
                <a:spcPct val="30000"/>
              </a:spcBef>
            </a:pPr>
            <a:r>
              <a:rPr lang="en-US" altLang="en-US" sz="2300" b="1" i="1" dirty="0"/>
              <a:t>Job consequences outweigh privacy concerns.</a:t>
            </a:r>
          </a:p>
          <a:p>
            <a:pPr lvl="1">
              <a:spcBef>
                <a:spcPct val="30000"/>
              </a:spcBef>
            </a:pPr>
            <a:r>
              <a:rPr lang="en-US" altLang="en-US" sz="2300" b="1" i="1" dirty="0"/>
              <a:t>Accurate test procedures are available.</a:t>
            </a:r>
          </a:p>
          <a:p>
            <a:pPr lvl="1">
              <a:spcBef>
                <a:spcPct val="30000"/>
              </a:spcBef>
            </a:pPr>
            <a:r>
              <a:rPr lang="en-US" altLang="en-US" sz="2300" b="1" i="1" dirty="0"/>
              <a:t>Written consent of the employee is obtained.</a:t>
            </a:r>
          </a:p>
          <a:p>
            <a:pPr lvl="1">
              <a:spcBef>
                <a:spcPct val="30000"/>
              </a:spcBef>
            </a:pPr>
            <a:r>
              <a:rPr lang="en-US" altLang="en-US" sz="2300" b="1" i="1" dirty="0"/>
              <a:t>Results are treated confidentially.</a:t>
            </a:r>
          </a:p>
          <a:p>
            <a:pPr lvl="1">
              <a:spcBef>
                <a:spcPct val="30000"/>
              </a:spcBef>
            </a:pPr>
            <a:r>
              <a:rPr lang="en-US" altLang="en-US" sz="2300" b="1" i="1" dirty="0"/>
              <a:t>Employer has drug program, including an EAP.</a:t>
            </a:r>
          </a:p>
        </p:txBody>
      </p:sp>
    </p:spTree>
    <p:extLst>
      <p:ext uri="{BB962C8B-B14F-4D97-AF65-F5344CB8AC3E}">
        <p14:creationId xmlns:p14="http://schemas.microsoft.com/office/powerpoint/2010/main" val="613433974"/>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effectLst/>
              </a:rPr>
              <a:t>Recommendations for a Drug-Free </a:t>
            </a:r>
            <a:br>
              <a:rPr lang="en-US" sz="3200" dirty="0" smtClean="0">
                <a:effectLst/>
              </a:rPr>
            </a:br>
            <a:r>
              <a:rPr lang="en-US" sz="3200" dirty="0" smtClean="0">
                <a:effectLst/>
              </a:rPr>
              <a:t>Workplace Polity</a:t>
            </a:r>
            <a:endParaRPr lang="en-US" sz="3200" dirty="0">
              <a:effectLst/>
            </a:endParaRPr>
          </a:p>
        </p:txBody>
      </p:sp>
      <p:pic>
        <p:nvPicPr>
          <p:cNvPr id="4" name="Picture 3" descr="Figure13-3.png"/>
          <p:cNvPicPr>
            <a:picLocks noChangeAspect="1"/>
          </p:cNvPicPr>
          <p:nvPr/>
        </p:nvPicPr>
        <p:blipFill>
          <a:blip r:embed="rId3" cstate="print"/>
          <a:stretch>
            <a:fillRect/>
          </a:stretch>
        </p:blipFill>
        <p:spPr>
          <a:xfrm>
            <a:off x="640123" y="1325903"/>
            <a:ext cx="7863754" cy="5120584"/>
          </a:xfrm>
          <a:prstGeom prst="rect">
            <a:avLst/>
          </a:prstGeom>
        </p:spPr>
      </p:pic>
    </p:spTree>
    <p:extLst>
      <p:ext uri="{BB962C8B-B14F-4D97-AF65-F5344CB8AC3E}">
        <p14:creationId xmlns:p14="http://schemas.microsoft.com/office/powerpoint/2010/main" val="1507397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2F0FAAC5-9EE0-4634-8F7A-F435B61CF0EB}" type="slidenum">
              <a:rPr lang="en-US" altLang="en-US">
                <a:solidFill>
                  <a:srgbClr val="2F1311"/>
                </a:solidFill>
              </a:rPr>
              <a:pPr/>
              <a:t>59</a:t>
            </a:fld>
            <a:endParaRPr lang="en-US" altLang="en-US">
              <a:solidFill>
                <a:srgbClr val="2F1311"/>
              </a:solidFill>
            </a:endParaRPr>
          </a:p>
        </p:txBody>
      </p:sp>
      <p:sp>
        <p:nvSpPr>
          <p:cNvPr id="975874" name="Rectangle 2"/>
          <p:cNvSpPr>
            <a:spLocks noGrp="1" noChangeArrowheads="1"/>
          </p:cNvSpPr>
          <p:nvPr>
            <p:ph type="title"/>
          </p:nvPr>
        </p:nvSpPr>
        <p:spPr>
          <a:xfrm>
            <a:off x="274638" y="227013"/>
            <a:ext cx="7421562" cy="1143000"/>
          </a:xfrm>
        </p:spPr>
        <p:txBody>
          <a:bodyPr/>
          <a:lstStyle/>
          <a:p>
            <a:r>
              <a:rPr lang="en-US" altLang="en-US" sz="3600" b="1" i="1"/>
              <a:t>HR Policies, Procedures, and Rules</a:t>
            </a:r>
          </a:p>
        </p:txBody>
      </p:sp>
      <p:grpSp>
        <p:nvGrpSpPr>
          <p:cNvPr id="975881" name="Group 9"/>
          <p:cNvGrpSpPr>
            <a:grpSpLocks/>
          </p:cNvGrpSpPr>
          <p:nvPr/>
        </p:nvGrpSpPr>
        <p:grpSpPr bwMode="auto">
          <a:xfrm>
            <a:off x="379413" y="1600200"/>
            <a:ext cx="8489950" cy="5121275"/>
            <a:chOff x="239" y="958"/>
            <a:chExt cx="5348" cy="2757"/>
          </a:xfrm>
        </p:grpSpPr>
        <p:pic>
          <p:nvPicPr>
            <p:cNvPr id="975876" name="Picture 4" descr="0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 y="958"/>
              <a:ext cx="5348" cy="2757"/>
            </a:xfrm>
            <a:prstGeom prst="rect">
              <a:avLst/>
            </a:prstGeom>
            <a:noFill/>
            <a:extLst>
              <a:ext uri="{909E8E84-426E-40DD-AFC4-6F175D3DCCD1}">
                <a14:hiddenFill xmlns:a14="http://schemas.microsoft.com/office/drawing/2010/main">
                  <a:solidFill>
                    <a:srgbClr val="FFFFFF"/>
                  </a:solidFill>
                </a14:hiddenFill>
              </a:ext>
            </a:extLst>
          </p:spPr>
        </p:pic>
        <p:sp>
          <p:nvSpPr>
            <p:cNvPr id="975877" name="Rectangle 5"/>
            <p:cNvSpPr>
              <a:spLocks noChangeArrowheads="1"/>
            </p:cNvSpPr>
            <p:nvPr/>
          </p:nvSpPr>
          <p:spPr bwMode="auto">
            <a:xfrm>
              <a:off x="461" y="1226"/>
              <a:ext cx="1382" cy="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82880" rIns="0" bIns="0" anchorCtr="1"/>
            <a:lstStyle/>
            <a:p>
              <a:pPr algn="ctr">
                <a:spcBef>
                  <a:spcPct val="50000"/>
                </a:spcBef>
              </a:pPr>
              <a:r>
                <a:rPr lang="en-US" altLang="en-US" sz="2400" b="1" dirty="0" smtClean="0">
                  <a:solidFill>
                    <a:srgbClr val="2F1311"/>
                  </a:solidFill>
                  <a:latin typeface="Trebuchet MS" pitchFamily="34" charset="0"/>
                </a:rPr>
                <a:t>Policies</a:t>
              </a:r>
            </a:p>
            <a:p>
              <a:pPr algn="ctr">
                <a:spcBef>
                  <a:spcPct val="50000"/>
                </a:spcBef>
              </a:pPr>
              <a:r>
                <a:rPr lang="en-US" altLang="en-US" sz="1800" b="1" dirty="0" smtClean="0">
                  <a:solidFill>
                    <a:srgbClr val="2F1311"/>
                  </a:solidFill>
                  <a:latin typeface="Trebuchet MS" pitchFamily="34" charset="0"/>
                </a:rPr>
                <a:t>General guidelines that focus organizational actions.</a:t>
              </a:r>
            </a:p>
            <a:p>
              <a:pPr algn="ctr">
                <a:spcBef>
                  <a:spcPct val="50000"/>
                </a:spcBef>
              </a:pPr>
              <a:r>
                <a:rPr lang="en-US" altLang="en-US" sz="1800" b="1" dirty="0" smtClean="0">
                  <a:solidFill>
                    <a:srgbClr val="2F1311"/>
                  </a:solidFill>
                  <a:latin typeface="Trebuchet MS" pitchFamily="34" charset="0"/>
                </a:rPr>
                <a:t>"Why </a:t>
              </a:r>
              <a:r>
                <a:rPr lang="en-US" altLang="en-US" sz="1800" b="1" dirty="0" smtClean="0">
                  <a:solidFill>
                    <a:srgbClr val="2F1311"/>
                  </a:solidFill>
                  <a:latin typeface="Trebuchet MS" pitchFamily="34" charset="0"/>
                </a:rPr>
                <a:t>we do </a:t>
              </a:r>
              <a:r>
                <a:rPr lang="en-US" altLang="en-US" sz="1800" b="1" dirty="0" smtClean="0">
                  <a:solidFill>
                    <a:srgbClr val="2F1311"/>
                  </a:solidFill>
                  <a:latin typeface="Trebuchet MS" pitchFamily="34" charset="0"/>
                </a:rPr>
                <a:t>it"</a:t>
              </a:r>
              <a:endParaRPr lang="en-US" altLang="en-US" sz="1800" b="1" dirty="0" smtClean="0">
                <a:solidFill>
                  <a:srgbClr val="2F1311"/>
                </a:solidFill>
                <a:latin typeface="Trebuchet MS" pitchFamily="34" charset="0"/>
              </a:endParaRPr>
            </a:p>
          </p:txBody>
        </p:sp>
        <p:sp>
          <p:nvSpPr>
            <p:cNvPr id="975878" name="Rectangle 6"/>
            <p:cNvSpPr>
              <a:spLocks noChangeArrowheads="1"/>
            </p:cNvSpPr>
            <p:nvPr/>
          </p:nvSpPr>
          <p:spPr bwMode="auto">
            <a:xfrm>
              <a:off x="2183" y="1226"/>
              <a:ext cx="1382" cy="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82880" rIns="0" bIns="0" anchorCtr="1"/>
            <a:lstStyle/>
            <a:p>
              <a:pPr algn="ctr">
                <a:spcBef>
                  <a:spcPct val="50000"/>
                </a:spcBef>
              </a:pPr>
              <a:r>
                <a:rPr lang="en-US" altLang="en-US" sz="2400" b="1" dirty="0" smtClean="0">
                  <a:solidFill>
                    <a:srgbClr val="2F1311"/>
                  </a:solidFill>
                  <a:latin typeface="Trebuchet MS" pitchFamily="34" charset="0"/>
                </a:rPr>
                <a:t>Procedures</a:t>
              </a:r>
            </a:p>
            <a:p>
              <a:pPr algn="ctr">
                <a:spcBef>
                  <a:spcPct val="50000"/>
                </a:spcBef>
              </a:pPr>
              <a:r>
                <a:rPr lang="en-US" altLang="en-US" sz="1800" b="1" dirty="0" smtClean="0">
                  <a:solidFill>
                    <a:srgbClr val="2F1311"/>
                  </a:solidFill>
                  <a:latin typeface="Trebuchet MS" pitchFamily="34" charset="0"/>
                </a:rPr>
                <a:t>Customary methods of handling activities</a:t>
              </a:r>
              <a:br>
                <a:rPr lang="en-US" altLang="en-US" sz="1800" b="1" dirty="0" smtClean="0">
                  <a:solidFill>
                    <a:srgbClr val="2F1311"/>
                  </a:solidFill>
                  <a:latin typeface="Trebuchet MS" pitchFamily="34" charset="0"/>
                </a:rPr>
              </a:br>
              <a:endParaRPr lang="en-US" altLang="en-US" sz="1800" b="1" dirty="0" smtClean="0">
                <a:solidFill>
                  <a:srgbClr val="2F1311"/>
                </a:solidFill>
                <a:latin typeface="Trebuchet MS" pitchFamily="34" charset="0"/>
              </a:endParaRPr>
            </a:p>
            <a:p>
              <a:pPr algn="ctr">
                <a:spcBef>
                  <a:spcPct val="50000"/>
                </a:spcBef>
              </a:pPr>
              <a:r>
                <a:rPr lang="en-US" altLang="en-US" sz="1800" b="1" dirty="0" smtClean="0">
                  <a:solidFill>
                    <a:srgbClr val="2F1311"/>
                  </a:solidFill>
                  <a:latin typeface="Trebuchet MS" pitchFamily="34" charset="0"/>
                </a:rPr>
                <a:t>"How </a:t>
              </a:r>
              <a:r>
                <a:rPr lang="en-US" altLang="en-US" sz="1800" b="1" dirty="0" smtClean="0">
                  <a:solidFill>
                    <a:srgbClr val="2F1311"/>
                  </a:solidFill>
                  <a:latin typeface="Trebuchet MS" pitchFamily="34" charset="0"/>
                </a:rPr>
                <a:t>we do </a:t>
              </a:r>
              <a:r>
                <a:rPr lang="en-US" altLang="en-US" sz="1800" b="1" dirty="0" smtClean="0">
                  <a:solidFill>
                    <a:srgbClr val="2F1311"/>
                  </a:solidFill>
                  <a:latin typeface="Trebuchet MS" pitchFamily="34" charset="0"/>
                </a:rPr>
                <a:t>it"</a:t>
              </a:r>
              <a:endParaRPr lang="en-US" altLang="en-US" sz="1800" b="1" dirty="0" smtClean="0">
                <a:solidFill>
                  <a:srgbClr val="2F1311"/>
                </a:solidFill>
                <a:latin typeface="Trebuchet MS" pitchFamily="34" charset="0"/>
              </a:endParaRPr>
            </a:p>
          </p:txBody>
        </p:sp>
        <p:sp>
          <p:nvSpPr>
            <p:cNvPr id="975879" name="Rectangle 7"/>
            <p:cNvSpPr>
              <a:spLocks noChangeArrowheads="1"/>
            </p:cNvSpPr>
            <p:nvPr/>
          </p:nvSpPr>
          <p:spPr bwMode="auto">
            <a:xfrm>
              <a:off x="3899" y="1226"/>
              <a:ext cx="1382" cy="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82880" rIns="0" bIns="0" anchorCtr="1"/>
            <a:lstStyle/>
            <a:p>
              <a:pPr algn="ctr">
                <a:spcBef>
                  <a:spcPct val="50000"/>
                </a:spcBef>
              </a:pPr>
              <a:r>
                <a:rPr lang="en-US" altLang="en-US" sz="2400" b="1" dirty="0" smtClean="0">
                  <a:solidFill>
                    <a:srgbClr val="2F1311"/>
                  </a:solidFill>
                  <a:latin typeface="Trebuchet MS" pitchFamily="34" charset="0"/>
                </a:rPr>
                <a:t>Rules</a:t>
              </a:r>
            </a:p>
            <a:p>
              <a:pPr algn="ctr">
                <a:spcBef>
                  <a:spcPct val="50000"/>
                </a:spcBef>
              </a:pPr>
              <a:r>
                <a:rPr lang="en-US" altLang="en-US" sz="1600" b="1" dirty="0" smtClean="0">
                  <a:solidFill>
                    <a:srgbClr val="2F1311"/>
                  </a:solidFill>
                  <a:latin typeface="Trebuchet MS" pitchFamily="34" charset="0"/>
                </a:rPr>
                <a:t>Specific guidelines that regulate and restrict the behavior of individuals.</a:t>
              </a:r>
            </a:p>
            <a:p>
              <a:pPr algn="ctr">
                <a:spcBef>
                  <a:spcPct val="50000"/>
                </a:spcBef>
              </a:pPr>
              <a:r>
                <a:rPr lang="en-US" altLang="en-US" sz="1600" b="1" dirty="0" smtClean="0">
                  <a:solidFill>
                    <a:srgbClr val="2F1311"/>
                  </a:solidFill>
                  <a:latin typeface="Trebuchet MS" pitchFamily="34" charset="0"/>
                </a:rPr>
                <a:t>"The </a:t>
              </a:r>
              <a:r>
                <a:rPr lang="en-US" altLang="en-US" sz="1600" b="1" dirty="0" smtClean="0">
                  <a:solidFill>
                    <a:srgbClr val="2F1311"/>
                  </a:solidFill>
                  <a:latin typeface="Trebuchet MS" pitchFamily="34" charset="0"/>
                </a:rPr>
                <a:t>limits on what </a:t>
              </a:r>
              <a:br>
                <a:rPr lang="en-US" altLang="en-US" sz="1600" b="1" dirty="0" smtClean="0">
                  <a:solidFill>
                    <a:srgbClr val="2F1311"/>
                  </a:solidFill>
                  <a:latin typeface="Trebuchet MS" pitchFamily="34" charset="0"/>
                </a:rPr>
              </a:br>
              <a:r>
                <a:rPr lang="en-US" altLang="en-US" sz="1600" b="1" dirty="0" smtClean="0">
                  <a:solidFill>
                    <a:srgbClr val="2F1311"/>
                  </a:solidFill>
                  <a:latin typeface="Trebuchet MS" pitchFamily="34" charset="0"/>
                </a:rPr>
                <a:t>we </a:t>
              </a:r>
              <a:r>
                <a:rPr lang="en-US" altLang="en-US" sz="1600" b="1" dirty="0" smtClean="0">
                  <a:solidFill>
                    <a:srgbClr val="2F1311"/>
                  </a:solidFill>
                  <a:latin typeface="Trebuchet MS" pitchFamily="34" charset="0"/>
                </a:rPr>
                <a:t>do"</a:t>
              </a:r>
              <a:endParaRPr lang="en-US" altLang="en-US" sz="1600" b="1" dirty="0" smtClean="0">
                <a:solidFill>
                  <a:srgbClr val="2F1311"/>
                </a:solidFill>
                <a:latin typeface="Trebuchet MS" pitchFamily="34" charset="0"/>
              </a:endParaRPr>
            </a:p>
          </p:txBody>
        </p:sp>
        <p:sp>
          <p:nvSpPr>
            <p:cNvPr id="975880" name="Rectangle 8"/>
            <p:cNvSpPr>
              <a:spLocks noChangeArrowheads="1"/>
            </p:cNvSpPr>
            <p:nvPr/>
          </p:nvSpPr>
          <p:spPr bwMode="auto">
            <a:xfrm>
              <a:off x="1946" y="3012"/>
              <a:ext cx="188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2600" b="1" smtClean="0">
                  <a:solidFill>
                    <a:srgbClr val="2F1311"/>
                  </a:solidFill>
                  <a:latin typeface="Trebuchet MS" pitchFamily="34" charset="0"/>
                </a:rPr>
                <a:t>Employee Rights</a:t>
              </a:r>
            </a:p>
          </p:txBody>
        </p:sp>
      </p:grpSp>
    </p:spTree>
    <p:extLst>
      <p:ext uri="{BB962C8B-B14F-4D97-AF65-F5344CB8AC3E}">
        <p14:creationId xmlns:p14="http://schemas.microsoft.com/office/powerpoint/2010/main" val="277149492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975881"/>
                                        </p:tgtEl>
                                        <p:attrNameLst>
                                          <p:attrName>style.visibility</p:attrName>
                                        </p:attrNameLst>
                                      </p:cBhvr>
                                      <p:to>
                                        <p:strVal val="visible"/>
                                      </p:to>
                                    </p:set>
                                    <p:animEffect transition="in" filter="barn(inVertical)">
                                      <p:cBhvr>
                                        <p:cTn id="7" dur="2000"/>
                                        <p:tgtEl>
                                          <p:spTgt spid="975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altLang="en-US" dirty="0" smtClean="0"/>
              <a:t>How Employers Can Protect Themselves </a:t>
            </a:r>
            <a:r>
              <a:rPr lang="en-US" altLang="en-US" sz="3100" dirty="0" smtClean="0"/>
              <a:t>(</a:t>
            </a:r>
            <a:r>
              <a:rPr lang="en-US" altLang="en-US" sz="3100" dirty="0"/>
              <a:t>c</a:t>
            </a:r>
            <a:r>
              <a:rPr lang="en-US" altLang="en-US" sz="3100" dirty="0" smtClean="0"/>
              <a:t>ont’d)</a:t>
            </a:r>
          </a:p>
        </p:txBody>
      </p:sp>
      <p:sp>
        <p:nvSpPr>
          <p:cNvPr id="13315" name="Rectangle 3"/>
          <p:cNvSpPr>
            <a:spLocks noGrp="1" noChangeArrowheads="1"/>
          </p:cNvSpPr>
          <p:nvPr>
            <p:ph idx="1"/>
          </p:nvPr>
        </p:nvSpPr>
        <p:spPr>
          <a:xfrm>
            <a:off x="457200" y="1600200"/>
            <a:ext cx="8229600" cy="4297363"/>
          </a:xfrm>
        </p:spPr>
        <p:txBody>
          <a:bodyPr/>
          <a:lstStyle/>
          <a:p>
            <a:pPr eaLnBrk="1" hangingPunct="1"/>
            <a:r>
              <a:rPr lang="en-US" altLang="en-US" dirty="0" smtClean="0"/>
              <a:t>Clearly defining worker’s duties</a:t>
            </a:r>
          </a:p>
          <a:p>
            <a:pPr eaLnBrk="1" hangingPunct="1"/>
            <a:r>
              <a:rPr lang="en-US" altLang="en-US" dirty="0" smtClean="0"/>
              <a:t>Providing good feedback on regular basis</a:t>
            </a:r>
          </a:p>
          <a:p>
            <a:pPr eaLnBrk="1" hangingPunct="1"/>
            <a:r>
              <a:rPr lang="en-US" altLang="en-US" dirty="0" smtClean="0"/>
              <a:t>Conducting realistic performance appraisals on regular basis </a:t>
            </a:r>
          </a:p>
          <a:p>
            <a:pPr eaLnBrk="1" hangingPunct="1"/>
            <a:r>
              <a:rPr lang="en-US" altLang="en-US" dirty="0" smtClean="0"/>
              <a:t>No law involving ethical considerations for employment-at-will</a:t>
            </a:r>
          </a:p>
        </p:txBody>
      </p:sp>
      <p:sp>
        <p:nvSpPr>
          <p:cNvPr id="13317"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a:p>
        </p:txBody>
      </p:sp>
    </p:spTree>
    <p:extLst>
      <p:ext uri="{BB962C8B-B14F-4D97-AF65-F5344CB8AC3E}">
        <p14:creationId xmlns:p14="http://schemas.microsoft.com/office/powerpoint/2010/main" val="16485295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A83FB8DE-DFE6-484E-84D4-D018D4FF104A}" type="slidenum">
              <a:rPr lang="en-US" altLang="en-US">
                <a:solidFill>
                  <a:srgbClr val="2F1311"/>
                </a:solidFill>
              </a:rPr>
              <a:pPr/>
              <a:t>60</a:t>
            </a:fld>
            <a:endParaRPr lang="en-US" altLang="en-US">
              <a:solidFill>
                <a:srgbClr val="2F1311"/>
              </a:solidFill>
            </a:endParaRPr>
          </a:p>
        </p:txBody>
      </p:sp>
      <p:sp>
        <p:nvSpPr>
          <p:cNvPr id="874502" name="Rectangle 6"/>
          <p:cNvSpPr>
            <a:spLocks noGrp="1" noChangeArrowheads="1"/>
          </p:cNvSpPr>
          <p:nvPr>
            <p:ph type="title"/>
          </p:nvPr>
        </p:nvSpPr>
        <p:spPr>
          <a:xfrm>
            <a:off x="182563" y="320675"/>
            <a:ext cx="8229600" cy="861774"/>
          </a:xfrm>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0" cap="flat" cmpd="sng" algn="ctr">
                <a:solidFill>
                  <a:srgbClr val="CCECFF"/>
                </a:solidFill>
                <a:prstDash val="solid"/>
                <a:miter lim="800000"/>
                <a:headEnd type="none" w="med" len="med"/>
                <a:tailEnd type="none" w="med" len="med"/>
              </a14:hiddenLine>
            </a:ext>
            <a:ext uri="{AF507438-7753-43E0-B8FC-AC1667EBCBE1}">
              <a14:hiddenEffects xmlns:a14="http://schemas.microsoft.com/office/drawing/2010/main">
                <a:effectLst>
                  <a:outerShdw dist="107763" dir="2700000" algn="ctr" rotWithShape="0">
                    <a:srgbClr val="EAEAEA"/>
                  </a:outerShdw>
                </a:effectLst>
              </a14:hiddenEffects>
            </a:ext>
          </a:extLst>
        </p:spPr>
        <p:txBody>
          <a:bodyPr anchor="t">
            <a:spAutoFit/>
          </a:bodyPr>
          <a:lstStyle/>
          <a:p>
            <a:pPr algn="ctr"/>
            <a:r>
              <a:rPr lang="en-US" altLang="en-US" sz="2500" b="1" dirty="0">
                <a:solidFill>
                  <a:schemeClr val="tx1"/>
                </a:solidFill>
              </a:rPr>
              <a:t>Typical Division of HR </a:t>
            </a:r>
            <a:r>
              <a:rPr lang="en-US" altLang="en-US" sz="2500" b="1" dirty="0" smtClean="0">
                <a:solidFill>
                  <a:schemeClr val="tx1"/>
                </a:solidFill>
              </a:rPr>
              <a:t>Responsibilities:</a:t>
            </a:r>
            <a:br>
              <a:rPr lang="en-US" altLang="en-US" sz="2500" b="1" dirty="0" smtClean="0">
                <a:solidFill>
                  <a:schemeClr val="tx1"/>
                </a:solidFill>
              </a:rPr>
            </a:br>
            <a:r>
              <a:rPr lang="en-US" altLang="en-US" sz="2500" b="1" dirty="0" smtClean="0">
                <a:solidFill>
                  <a:schemeClr val="tx1"/>
                </a:solidFill>
              </a:rPr>
              <a:t>Policies</a:t>
            </a:r>
            <a:r>
              <a:rPr lang="en-US" altLang="en-US" sz="2500" b="1" dirty="0">
                <a:solidFill>
                  <a:schemeClr val="tx1"/>
                </a:solidFill>
              </a:rPr>
              <a:t>, </a:t>
            </a:r>
            <a:r>
              <a:rPr lang="en-US" altLang="en-US" sz="2500" b="1" dirty="0" smtClean="0">
                <a:solidFill>
                  <a:schemeClr val="tx1"/>
                </a:solidFill>
              </a:rPr>
              <a:t>Procedures</a:t>
            </a:r>
            <a:r>
              <a:rPr lang="en-US" altLang="en-US" sz="2500" b="1" dirty="0">
                <a:solidFill>
                  <a:schemeClr val="tx1"/>
                </a:solidFill>
              </a:rPr>
              <a:t>, and Rules</a:t>
            </a:r>
          </a:p>
        </p:txBody>
      </p:sp>
      <p:pic>
        <p:nvPicPr>
          <p:cNvPr id="874503" name="Picture 7" descr="16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25563"/>
            <a:ext cx="9144000" cy="539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17791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874503"/>
                                        </p:tgtEl>
                                        <p:attrNameLst>
                                          <p:attrName>style.visibility</p:attrName>
                                        </p:attrNameLst>
                                      </p:cBhvr>
                                      <p:to>
                                        <p:strVal val="visible"/>
                                      </p:to>
                                    </p:set>
                                    <p:animEffect transition="in" filter="wipe(up)">
                                      <p:cBhvr>
                                        <p:cTn id="7" dur="2000"/>
                                        <p:tgtEl>
                                          <p:spTgt spid="874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4"/>
          <p:cNvSpPr>
            <a:spLocks noGrp="1"/>
          </p:cNvSpPr>
          <p:nvPr>
            <p:ph type="sldNum" sz="quarter" idx="12"/>
          </p:nvPr>
        </p:nvSpPr>
        <p:spPr/>
        <p:txBody>
          <a:bodyPr/>
          <a:lstStyle/>
          <a:p>
            <a:fld id="{CD550252-FE11-43FB-8C14-0944A2BEF874}" type="slidenum">
              <a:rPr lang="en-US" altLang="en-US">
                <a:solidFill>
                  <a:srgbClr val="2F1311"/>
                </a:solidFill>
              </a:rPr>
              <a:pPr/>
              <a:t>61</a:t>
            </a:fld>
            <a:endParaRPr lang="en-US" altLang="en-US">
              <a:solidFill>
                <a:srgbClr val="2F1311"/>
              </a:solidFill>
            </a:endParaRPr>
          </a:p>
        </p:txBody>
      </p:sp>
      <p:sp>
        <p:nvSpPr>
          <p:cNvPr id="980994" name="Rectangle 2"/>
          <p:cNvSpPr>
            <a:spLocks noGrp="1" noChangeArrowheads="1"/>
          </p:cNvSpPr>
          <p:nvPr>
            <p:ph type="title"/>
          </p:nvPr>
        </p:nvSpPr>
        <p:spPr/>
        <p:txBody>
          <a:bodyPr/>
          <a:lstStyle/>
          <a:p>
            <a:r>
              <a:rPr lang="en-US" altLang="en-US" b="1" i="1"/>
              <a:t>Employee Handbooks</a:t>
            </a:r>
          </a:p>
        </p:txBody>
      </p:sp>
      <p:grpSp>
        <p:nvGrpSpPr>
          <p:cNvPr id="980995" name="Group 3"/>
          <p:cNvGrpSpPr>
            <a:grpSpLocks/>
          </p:cNvGrpSpPr>
          <p:nvPr/>
        </p:nvGrpSpPr>
        <p:grpSpPr bwMode="auto">
          <a:xfrm>
            <a:off x="274638" y="1874838"/>
            <a:ext cx="7483475" cy="4489450"/>
            <a:chOff x="616" y="899"/>
            <a:chExt cx="4714" cy="2828"/>
          </a:xfrm>
        </p:grpSpPr>
        <p:grpSp>
          <p:nvGrpSpPr>
            <p:cNvPr id="980996" name="Group 4"/>
            <p:cNvGrpSpPr>
              <a:grpSpLocks/>
            </p:cNvGrpSpPr>
            <p:nvPr/>
          </p:nvGrpSpPr>
          <p:grpSpPr bwMode="auto">
            <a:xfrm>
              <a:off x="1823" y="1473"/>
              <a:ext cx="2115" cy="1575"/>
              <a:chOff x="1878" y="1496"/>
              <a:chExt cx="2002" cy="1360"/>
            </a:xfrm>
          </p:grpSpPr>
          <p:sp>
            <p:nvSpPr>
              <p:cNvPr id="980997" name="_s1028"/>
              <p:cNvSpPr>
                <a:spLocks noChangeShapeType="1"/>
              </p:cNvSpPr>
              <p:nvPr/>
            </p:nvSpPr>
            <p:spPr bwMode="auto">
              <a:xfrm flipH="1" flipV="1">
                <a:off x="1878" y="1835"/>
                <a:ext cx="501"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en-US" sz="1800" smtClean="0">
                  <a:solidFill>
                    <a:srgbClr val="2F1311"/>
                  </a:solidFill>
                </a:endParaRPr>
              </a:p>
            </p:txBody>
          </p:sp>
          <p:sp>
            <p:nvSpPr>
              <p:cNvPr id="980998" name="_s1030"/>
              <p:cNvSpPr>
                <a:spLocks noChangeShapeType="1"/>
              </p:cNvSpPr>
              <p:nvPr/>
            </p:nvSpPr>
            <p:spPr bwMode="auto">
              <a:xfrm flipH="1">
                <a:off x="1878" y="2346"/>
                <a:ext cx="501"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en-US" sz="1800" smtClean="0">
                  <a:solidFill>
                    <a:srgbClr val="2F1311"/>
                  </a:solidFill>
                </a:endParaRPr>
              </a:p>
            </p:txBody>
          </p:sp>
          <p:sp>
            <p:nvSpPr>
              <p:cNvPr id="980999" name="_s1032"/>
              <p:cNvSpPr>
                <a:spLocks noChangeShapeType="1"/>
              </p:cNvSpPr>
              <p:nvPr/>
            </p:nvSpPr>
            <p:spPr bwMode="auto">
              <a:xfrm>
                <a:off x="2879" y="2516"/>
                <a:ext cx="0" cy="3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en-US" sz="1800" smtClean="0">
                  <a:solidFill>
                    <a:srgbClr val="2F1311"/>
                  </a:solidFill>
                </a:endParaRPr>
              </a:p>
            </p:txBody>
          </p:sp>
          <p:sp>
            <p:nvSpPr>
              <p:cNvPr id="981000" name="_s1034"/>
              <p:cNvSpPr>
                <a:spLocks noChangeShapeType="1"/>
              </p:cNvSpPr>
              <p:nvPr/>
            </p:nvSpPr>
            <p:spPr bwMode="auto">
              <a:xfrm>
                <a:off x="3380" y="2346"/>
                <a:ext cx="50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en-US" sz="1800" smtClean="0">
                  <a:solidFill>
                    <a:srgbClr val="2F1311"/>
                  </a:solidFill>
                </a:endParaRPr>
              </a:p>
            </p:txBody>
          </p:sp>
          <p:sp>
            <p:nvSpPr>
              <p:cNvPr id="981001" name="_s1036"/>
              <p:cNvSpPr>
                <a:spLocks noChangeShapeType="1"/>
              </p:cNvSpPr>
              <p:nvPr/>
            </p:nvSpPr>
            <p:spPr bwMode="auto">
              <a:xfrm flipV="1">
                <a:off x="3380" y="1836"/>
                <a:ext cx="50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en-US" sz="1800" smtClean="0">
                  <a:solidFill>
                    <a:srgbClr val="2F1311"/>
                  </a:solidFill>
                </a:endParaRPr>
              </a:p>
            </p:txBody>
          </p:sp>
          <p:sp>
            <p:nvSpPr>
              <p:cNvPr id="981002" name="_s1038"/>
              <p:cNvSpPr>
                <a:spLocks noChangeShapeType="1"/>
              </p:cNvSpPr>
              <p:nvPr/>
            </p:nvSpPr>
            <p:spPr bwMode="auto">
              <a:xfrm flipV="1">
                <a:off x="2879" y="1496"/>
                <a:ext cx="0" cy="3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en-US" sz="1800" smtClean="0">
                  <a:solidFill>
                    <a:srgbClr val="2F1311"/>
                  </a:solidFill>
                </a:endParaRPr>
              </a:p>
            </p:txBody>
          </p:sp>
        </p:grpSp>
        <p:grpSp>
          <p:nvGrpSpPr>
            <p:cNvPr id="981003" name="Group 11"/>
            <p:cNvGrpSpPr>
              <a:grpSpLocks/>
            </p:cNvGrpSpPr>
            <p:nvPr/>
          </p:nvGrpSpPr>
          <p:grpSpPr bwMode="auto">
            <a:xfrm>
              <a:off x="2228" y="899"/>
              <a:ext cx="1401" cy="703"/>
              <a:chOff x="715" y="1457"/>
              <a:chExt cx="1401" cy="703"/>
            </a:xfrm>
          </p:grpSpPr>
          <p:pic>
            <p:nvPicPr>
              <p:cNvPr id="981004" name="Picture 12" descr="Boxshdow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 y="1466"/>
                <a:ext cx="1394" cy="694"/>
              </a:xfrm>
              <a:prstGeom prst="rect">
                <a:avLst/>
              </a:prstGeom>
              <a:noFill/>
              <a:extLst>
                <a:ext uri="{909E8E84-426E-40DD-AFC4-6F175D3DCCD1}">
                  <a14:hiddenFill xmlns:a14="http://schemas.microsoft.com/office/drawing/2010/main">
                    <a:solidFill>
                      <a:srgbClr val="FFFFFF"/>
                    </a:solidFill>
                  </a14:hiddenFill>
                </a:ext>
              </a:extLst>
            </p:spPr>
          </p:pic>
          <p:grpSp>
            <p:nvGrpSpPr>
              <p:cNvPr id="981005" name="Group 13"/>
              <p:cNvGrpSpPr>
                <a:grpSpLocks/>
              </p:cNvGrpSpPr>
              <p:nvPr/>
            </p:nvGrpSpPr>
            <p:grpSpPr bwMode="auto">
              <a:xfrm>
                <a:off x="715" y="1457"/>
                <a:ext cx="1210" cy="576"/>
                <a:chOff x="634" y="1123"/>
                <a:chExt cx="2303" cy="1152"/>
              </a:xfrm>
            </p:grpSpPr>
            <p:sp>
              <p:nvSpPr>
                <p:cNvPr id="981006" name="Rectangle 14" descr="Blu02"/>
                <p:cNvSpPr>
                  <a:spLocks noChangeArrowheads="1"/>
                </p:cNvSpPr>
                <p:nvPr/>
              </p:nvSpPr>
              <p:spPr bwMode="auto">
                <a:xfrm>
                  <a:off x="634" y="1123"/>
                  <a:ext cx="2303" cy="1152"/>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317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smtClean="0">
                    <a:solidFill>
                      <a:srgbClr val="2F1311"/>
                    </a:solidFill>
                  </a:endParaRPr>
                </a:p>
              </p:txBody>
            </p:sp>
            <p:sp>
              <p:nvSpPr>
                <p:cNvPr id="981007" name="Text Box 15" descr="Blu01"/>
                <p:cNvSpPr txBox="1">
                  <a:spLocks noChangeArrowheads="1"/>
                </p:cNvSpPr>
                <p:nvPr/>
              </p:nvSpPr>
              <p:spPr bwMode="auto">
                <a:xfrm>
                  <a:off x="749" y="1238"/>
                  <a:ext cx="2074" cy="922"/>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1800" b="1" smtClean="0">
                      <a:solidFill>
                        <a:srgbClr val="2F1311"/>
                      </a:solidFill>
                      <a:latin typeface="Trebuchet MS" pitchFamily="34" charset="0"/>
                    </a:rPr>
                    <a:t>At-Will</a:t>
                  </a:r>
                  <a:br>
                    <a:rPr lang="en-US" altLang="en-US" sz="1800" b="1" smtClean="0">
                      <a:solidFill>
                        <a:srgbClr val="2F1311"/>
                      </a:solidFill>
                      <a:latin typeface="Trebuchet MS" pitchFamily="34" charset="0"/>
                    </a:rPr>
                  </a:br>
                  <a:r>
                    <a:rPr lang="en-US" altLang="en-US" sz="1800" b="1" smtClean="0">
                      <a:solidFill>
                        <a:srgbClr val="2F1311"/>
                      </a:solidFill>
                      <a:latin typeface="Trebuchet MS" pitchFamily="34" charset="0"/>
                    </a:rPr>
                    <a:t>Prerogatives</a:t>
                  </a:r>
                </a:p>
              </p:txBody>
            </p:sp>
          </p:grpSp>
        </p:grpSp>
        <p:grpSp>
          <p:nvGrpSpPr>
            <p:cNvPr id="981008" name="Group 16"/>
            <p:cNvGrpSpPr>
              <a:grpSpLocks/>
            </p:cNvGrpSpPr>
            <p:nvPr/>
          </p:nvGrpSpPr>
          <p:grpSpPr bwMode="auto">
            <a:xfrm>
              <a:off x="3917" y="1566"/>
              <a:ext cx="1401" cy="703"/>
              <a:chOff x="715" y="1457"/>
              <a:chExt cx="1401" cy="703"/>
            </a:xfrm>
          </p:grpSpPr>
          <p:pic>
            <p:nvPicPr>
              <p:cNvPr id="981009" name="Picture 17" descr="Boxshdow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 y="1466"/>
                <a:ext cx="1394" cy="694"/>
              </a:xfrm>
              <a:prstGeom prst="rect">
                <a:avLst/>
              </a:prstGeom>
              <a:noFill/>
              <a:extLst>
                <a:ext uri="{909E8E84-426E-40DD-AFC4-6F175D3DCCD1}">
                  <a14:hiddenFill xmlns:a14="http://schemas.microsoft.com/office/drawing/2010/main">
                    <a:solidFill>
                      <a:srgbClr val="FFFFFF"/>
                    </a:solidFill>
                  </a14:hiddenFill>
                </a:ext>
              </a:extLst>
            </p:spPr>
          </p:pic>
          <p:grpSp>
            <p:nvGrpSpPr>
              <p:cNvPr id="981010" name="Group 18"/>
              <p:cNvGrpSpPr>
                <a:grpSpLocks/>
              </p:cNvGrpSpPr>
              <p:nvPr/>
            </p:nvGrpSpPr>
            <p:grpSpPr bwMode="auto">
              <a:xfrm>
                <a:off x="715" y="1457"/>
                <a:ext cx="1210" cy="576"/>
                <a:chOff x="634" y="1123"/>
                <a:chExt cx="2303" cy="1152"/>
              </a:xfrm>
            </p:grpSpPr>
            <p:sp>
              <p:nvSpPr>
                <p:cNvPr id="981011" name="Rectangle 19" descr="Blu02"/>
                <p:cNvSpPr>
                  <a:spLocks noChangeArrowheads="1"/>
                </p:cNvSpPr>
                <p:nvPr/>
              </p:nvSpPr>
              <p:spPr bwMode="auto">
                <a:xfrm>
                  <a:off x="634" y="1123"/>
                  <a:ext cx="2303" cy="1152"/>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317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smtClean="0">
                    <a:solidFill>
                      <a:srgbClr val="2F1311"/>
                    </a:solidFill>
                  </a:endParaRPr>
                </a:p>
              </p:txBody>
            </p:sp>
            <p:sp>
              <p:nvSpPr>
                <p:cNvPr id="981012" name="Text Box 20" descr="Blu01"/>
                <p:cNvSpPr txBox="1">
                  <a:spLocks noChangeArrowheads="1"/>
                </p:cNvSpPr>
                <p:nvPr/>
              </p:nvSpPr>
              <p:spPr bwMode="auto">
                <a:xfrm>
                  <a:off x="749" y="1238"/>
                  <a:ext cx="2074" cy="922"/>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1800" b="1" smtClean="0">
                      <a:solidFill>
                        <a:srgbClr val="2F1311"/>
                      </a:solidFill>
                      <a:latin typeface="Trebuchet MS" pitchFamily="34" charset="0"/>
                    </a:rPr>
                    <a:t>Harassment</a:t>
                  </a:r>
                </a:p>
              </p:txBody>
            </p:sp>
          </p:grpSp>
        </p:grpSp>
        <p:grpSp>
          <p:nvGrpSpPr>
            <p:cNvPr id="981013" name="Group 21"/>
            <p:cNvGrpSpPr>
              <a:grpSpLocks/>
            </p:cNvGrpSpPr>
            <p:nvPr/>
          </p:nvGrpSpPr>
          <p:grpSpPr bwMode="auto">
            <a:xfrm>
              <a:off x="616" y="1566"/>
              <a:ext cx="1401" cy="703"/>
              <a:chOff x="715" y="1457"/>
              <a:chExt cx="1401" cy="703"/>
            </a:xfrm>
          </p:grpSpPr>
          <p:pic>
            <p:nvPicPr>
              <p:cNvPr id="981014" name="Picture 22" descr="Boxshdow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 y="1466"/>
                <a:ext cx="1394" cy="694"/>
              </a:xfrm>
              <a:prstGeom prst="rect">
                <a:avLst/>
              </a:prstGeom>
              <a:noFill/>
              <a:extLst>
                <a:ext uri="{909E8E84-426E-40DD-AFC4-6F175D3DCCD1}">
                  <a14:hiddenFill xmlns:a14="http://schemas.microsoft.com/office/drawing/2010/main">
                    <a:solidFill>
                      <a:srgbClr val="FFFFFF"/>
                    </a:solidFill>
                  </a14:hiddenFill>
                </a:ext>
              </a:extLst>
            </p:spPr>
          </p:pic>
          <p:grpSp>
            <p:nvGrpSpPr>
              <p:cNvPr id="981015" name="Group 23"/>
              <p:cNvGrpSpPr>
                <a:grpSpLocks/>
              </p:cNvGrpSpPr>
              <p:nvPr/>
            </p:nvGrpSpPr>
            <p:grpSpPr bwMode="auto">
              <a:xfrm>
                <a:off x="715" y="1457"/>
                <a:ext cx="1210" cy="576"/>
                <a:chOff x="634" y="1123"/>
                <a:chExt cx="2303" cy="1152"/>
              </a:xfrm>
            </p:grpSpPr>
            <p:sp>
              <p:nvSpPr>
                <p:cNvPr id="981016" name="Rectangle 24" descr="Blu02"/>
                <p:cNvSpPr>
                  <a:spLocks noChangeArrowheads="1"/>
                </p:cNvSpPr>
                <p:nvPr/>
              </p:nvSpPr>
              <p:spPr bwMode="auto">
                <a:xfrm>
                  <a:off x="634" y="1123"/>
                  <a:ext cx="2303" cy="1152"/>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317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smtClean="0">
                    <a:solidFill>
                      <a:srgbClr val="2F1311"/>
                    </a:solidFill>
                  </a:endParaRPr>
                </a:p>
              </p:txBody>
            </p:sp>
            <p:sp>
              <p:nvSpPr>
                <p:cNvPr id="981017" name="Text Box 25" descr="Blu01"/>
                <p:cNvSpPr txBox="1">
                  <a:spLocks noChangeArrowheads="1"/>
                </p:cNvSpPr>
                <p:nvPr/>
              </p:nvSpPr>
              <p:spPr bwMode="auto">
                <a:xfrm>
                  <a:off x="749" y="1238"/>
                  <a:ext cx="2074" cy="922"/>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1800" b="1" smtClean="0">
                      <a:solidFill>
                        <a:srgbClr val="2F1311"/>
                      </a:solidFill>
                      <a:latin typeface="Trebuchet MS" pitchFamily="34" charset="0"/>
                    </a:rPr>
                    <a:t>Pay/Overtime</a:t>
                  </a:r>
                </a:p>
              </p:txBody>
            </p:sp>
          </p:grpSp>
        </p:grpSp>
        <p:grpSp>
          <p:nvGrpSpPr>
            <p:cNvPr id="981018" name="Group 26"/>
            <p:cNvGrpSpPr>
              <a:grpSpLocks/>
            </p:cNvGrpSpPr>
            <p:nvPr/>
          </p:nvGrpSpPr>
          <p:grpSpPr bwMode="auto">
            <a:xfrm>
              <a:off x="634" y="2379"/>
              <a:ext cx="1401" cy="703"/>
              <a:chOff x="715" y="1457"/>
              <a:chExt cx="1401" cy="703"/>
            </a:xfrm>
          </p:grpSpPr>
          <p:pic>
            <p:nvPicPr>
              <p:cNvPr id="981019" name="Picture 27" descr="Boxshdow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 y="1466"/>
                <a:ext cx="1394" cy="694"/>
              </a:xfrm>
              <a:prstGeom prst="rect">
                <a:avLst/>
              </a:prstGeom>
              <a:noFill/>
              <a:extLst>
                <a:ext uri="{909E8E84-426E-40DD-AFC4-6F175D3DCCD1}">
                  <a14:hiddenFill xmlns:a14="http://schemas.microsoft.com/office/drawing/2010/main">
                    <a:solidFill>
                      <a:srgbClr val="FFFFFF"/>
                    </a:solidFill>
                  </a14:hiddenFill>
                </a:ext>
              </a:extLst>
            </p:spPr>
          </p:pic>
          <p:grpSp>
            <p:nvGrpSpPr>
              <p:cNvPr id="981020" name="Group 28"/>
              <p:cNvGrpSpPr>
                <a:grpSpLocks/>
              </p:cNvGrpSpPr>
              <p:nvPr/>
            </p:nvGrpSpPr>
            <p:grpSpPr bwMode="auto">
              <a:xfrm>
                <a:off x="715" y="1457"/>
                <a:ext cx="1210" cy="576"/>
                <a:chOff x="634" y="1123"/>
                <a:chExt cx="2303" cy="1152"/>
              </a:xfrm>
            </p:grpSpPr>
            <p:sp>
              <p:nvSpPr>
                <p:cNvPr id="981021" name="Rectangle 29" descr="Blu02"/>
                <p:cNvSpPr>
                  <a:spLocks noChangeArrowheads="1"/>
                </p:cNvSpPr>
                <p:nvPr/>
              </p:nvSpPr>
              <p:spPr bwMode="auto">
                <a:xfrm>
                  <a:off x="634" y="1123"/>
                  <a:ext cx="2303" cy="1152"/>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317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smtClean="0">
                    <a:solidFill>
                      <a:srgbClr val="2F1311"/>
                    </a:solidFill>
                  </a:endParaRPr>
                </a:p>
              </p:txBody>
            </p:sp>
            <p:sp>
              <p:nvSpPr>
                <p:cNvPr id="981022" name="Text Box 30" descr="Blu01"/>
                <p:cNvSpPr txBox="1">
                  <a:spLocks noChangeArrowheads="1"/>
                </p:cNvSpPr>
                <p:nvPr/>
              </p:nvSpPr>
              <p:spPr bwMode="auto">
                <a:xfrm>
                  <a:off x="749" y="1238"/>
                  <a:ext cx="2074" cy="922"/>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1800" b="1" smtClean="0">
                      <a:solidFill>
                        <a:srgbClr val="2F1311"/>
                      </a:solidFill>
                      <a:latin typeface="Trebuchet MS" pitchFamily="34" charset="0"/>
                    </a:rPr>
                    <a:t>Discipline</a:t>
                  </a:r>
                </a:p>
              </p:txBody>
            </p:sp>
          </p:grpSp>
        </p:grpSp>
        <p:grpSp>
          <p:nvGrpSpPr>
            <p:cNvPr id="981023" name="Group 31"/>
            <p:cNvGrpSpPr>
              <a:grpSpLocks/>
            </p:cNvGrpSpPr>
            <p:nvPr/>
          </p:nvGrpSpPr>
          <p:grpSpPr bwMode="auto">
            <a:xfrm>
              <a:off x="3929" y="2379"/>
              <a:ext cx="1401" cy="703"/>
              <a:chOff x="715" y="1457"/>
              <a:chExt cx="1401" cy="703"/>
            </a:xfrm>
          </p:grpSpPr>
          <p:pic>
            <p:nvPicPr>
              <p:cNvPr id="981024" name="Picture 32" descr="Boxshdow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 y="1466"/>
                <a:ext cx="1394" cy="694"/>
              </a:xfrm>
              <a:prstGeom prst="rect">
                <a:avLst/>
              </a:prstGeom>
              <a:noFill/>
              <a:extLst>
                <a:ext uri="{909E8E84-426E-40DD-AFC4-6F175D3DCCD1}">
                  <a14:hiddenFill xmlns:a14="http://schemas.microsoft.com/office/drawing/2010/main">
                    <a:solidFill>
                      <a:srgbClr val="FFFFFF"/>
                    </a:solidFill>
                  </a14:hiddenFill>
                </a:ext>
              </a:extLst>
            </p:spPr>
          </p:pic>
          <p:grpSp>
            <p:nvGrpSpPr>
              <p:cNvPr id="981025" name="Group 33"/>
              <p:cNvGrpSpPr>
                <a:grpSpLocks/>
              </p:cNvGrpSpPr>
              <p:nvPr/>
            </p:nvGrpSpPr>
            <p:grpSpPr bwMode="auto">
              <a:xfrm>
                <a:off x="715" y="1457"/>
                <a:ext cx="1210" cy="576"/>
                <a:chOff x="634" y="1123"/>
                <a:chExt cx="2303" cy="1152"/>
              </a:xfrm>
            </p:grpSpPr>
            <p:sp>
              <p:nvSpPr>
                <p:cNvPr id="981026" name="Rectangle 34" descr="Blu02"/>
                <p:cNvSpPr>
                  <a:spLocks noChangeArrowheads="1"/>
                </p:cNvSpPr>
                <p:nvPr/>
              </p:nvSpPr>
              <p:spPr bwMode="auto">
                <a:xfrm>
                  <a:off x="634" y="1123"/>
                  <a:ext cx="2303" cy="1152"/>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317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smtClean="0">
                    <a:solidFill>
                      <a:srgbClr val="2F1311"/>
                    </a:solidFill>
                  </a:endParaRPr>
                </a:p>
              </p:txBody>
            </p:sp>
            <p:sp>
              <p:nvSpPr>
                <p:cNvPr id="981027" name="Text Box 35" descr="Blu01"/>
                <p:cNvSpPr txBox="1">
                  <a:spLocks noChangeArrowheads="1"/>
                </p:cNvSpPr>
                <p:nvPr/>
              </p:nvSpPr>
              <p:spPr bwMode="auto">
                <a:xfrm>
                  <a:off x="749" y="1238"/>
                  <a:ext cx="2074" cy="922"/>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1800" b="1" smtClean="0">
                      <a:solidFill>
                        <a:srgbClr val="2F1311"/>
                      </a:solidFill>
                      <a:latin typeface="Trebuchet MS" pitchFamily="34" charset="0"/>
                    </a:rPr>
                    <a:t>Electronic Communication</a:t>
                  </a:r>
                </a:p>
              </p:txBody>
            </p:sp>
          </p:grpSp>
        </p:grpSp>
        <p:grpSp>
          <p:nvGrpSpPr>
            <p:cNvPr id="981028" name="Group 36"/>
            <p:cNvGrpSpPr>
              <a:grpSpLocks/>
            </p:cNvGrpSpPr>
            <p:nvPr/>
          </p:nvGrpSpPr>
          <p:grpSpPr bwMode="auto">
            <a:xfrm>
              <a:off x="2240" y="3024"/>
              <a:ext cx="1401" cy="703"/>
              <a:chOff x="715" y="1457"/>
              <a:chExt cx="1401" cy="703"/>
            </a:xfrm>
          </p:grpSpPr>
          <p:pic>
            <p:nvPicPr>
              <p:cNvPr id="981029" name="Picture 37" descr="Boxshdow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 y="1466"/>
                <a:ext cx="1394" cy="694"/>
              </a:xfrm>
              <a:prstGeom prst="rect">
                <a:avLst/>
              </a:prstGeom>
              <a:noFill/>
              <a:extLst>
                <a:ext uri="{909E8E84-426E-40DD-AFC4-6F175D3DCCD1}">
                  <a14:hiddenFill xmlns:a14="http://schemas.microsoft.com/office/drawing/2010/main">
                    <a:solidFill>
                      <a:srgbClr val="FFFFFF"/>
                    </a:solidFill>
                  </a14:hiddenFill>
                </a:ext>
              </a:extLst>
            </p:spPr>
          </p:pic>
          <p:grpSp>
            <p:nvGrpSpPr>
              <p:cNvPr id="981030" name="Group 38"/>
              <p:cNvGrpSpPr>
                <a:grpSpLocks/>
              </p:cNvGrpSpPr>
              <p:nvPr/>
            </p:nvGrpSpPr>
            <p:grpSpPr bwMode="auto">
              <a:xfrm>
                <a:off x="715" y="1457"/>
                <a:ext cx="1210" cy="576"/>
                <a:chOff x="634" y="1123"/>
                <a:chExt cx="2303" cy="1152"/>
              </a:xfrm>
            </p:grpSpPr>
            <p:sp>
              <p:nvSpPr>
                <p:cNvPr id="981031" name="Rectangle 39" descr="Blu02"/>
                <p:cNvSpPr>
                  <a:spLocks noChangeArrowheads="1"/>
                </p:cNvSpPr>
                <p:nvPr/>
              </p:nvSpPr>
              <p:spPr bwMode="auto">
                <a:xfrm>
                  <a:off x="634" y="1123"/>
                  <a:ext cx="2303" cy="1152"/>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317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smtClean="0">
                    <a:solidFill>
                      <a:srgbClr val="2F1311"/>
                    </a:solidFill>
                  </a:endParaRPr>
                </a:p>
              </p:txBody>
            </p:sp>
            <p:sp>
              <p:nvSpPr>
                <p:cNvPr id="981032" name="Text Box 40" descr="Blu01"/>
                <p:cNvSpPr txBox="1">
                  <a:spLocks noChangeArrowheads="1"/>
                </p:cNvSpPr>
                <p:nvPr/>
              </p:nvSpPr>
              <p:spPr bwMode="auto">
                <a:xfrm>
                  <a:off x="749" y="1238"/>
                  <a:ext cx="2074" cy="922"/>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1800" b="1" smtClean="0">
                      <a:solidFill>
                        <a:srgbClr val="2F1311"/>
                      </a:solidFill>
                      <a:latin typeface="Trebuchet MS" pitchFamily="34" charset="0"/>
                    </a:rPr>
                    <a:t>Benefits</a:t>
                  </a:r>
                </a:p>
              </p:txBody>
            </p:sp>
          </p:grpSp>
        </p:grpSp>
      </p:grpSp>
      <p:grpSp>
        <p:nvGrpSpPr>
          <p:cNvPr id="981033" name="Group 41"/>
          <p:cNvGrpSpPr>
            <a:grpSpLocks/>
          </p:cNvGrpSpPr>
          <p:nvPr/>
        </p:nvGrpSpPr>
        <p:grpSpPr bwMode="auto">
          <a:xfrm>
            <a:off x="2835275" y="3154363"/>
            <a:ext cx="2212975" cy="1828800"/>
            <a:chOff x="2177" y="1757"/>
            <a:chExt cx="1394" cy="1152"/>
          </a:xfrm>
        </p:grpSpPr>
        <p:pic>
          <p:nvPicPr>
            <p:cNvPr id="981034" name="Picture 42" descr="GrnBox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7" y="1757"/>
              <a:ext cx="1394" cy="1152"/>
            </a:xfrm>
            <a:prstGeom prst="rect">
              <a:avLst/>
            </a:prstGeom>
            <a:noFill/>
            <a:extLst>
              <a:ext uri="{909E8E84-426E-40DD-AFC4-6F175D3DCCD1}">
                <a14:hiddenFill xmlns:a14="http://schemas.microsoft.com/office/drawing/2010/main">
                  <a:solidFill>
                    <a:srgbClr val="FFFFFF"/>
                  </a:solidFill>
                </a14:hiddenFill>
              </a:ext>
            </a:extLst>
          </p:spPr>
        </p:pic>
        <p:sp>
          <p:nvSpPr>
            <p:cNvPr id="981035" name="Text Box 43"/>
            <p:cNvSpPr txBox="1">
              <a:spLocks noChangeArrowheads="1"/>
            </p:cNvSpPr>
            <p:nvPr/>
          </p:nvSpPr>
          <p:spPr bwMode="auto">
            <a:xfrm>
              <a:off x="2270" y="1860"/>
              <a:ext cx="1152"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2400" b="1" smtClean="0">
                  <a:solidFill>
                    <a:srgbClr val="2F1311"/>
                  </a:solidFill>
                  <a:latin typeface="Trebuchet MS" pitchFamily="34" charset="0"/>
                </a:rPr>
                <a:t>Policies in Handbooks</a:t>
              </a:r>
            </a:p>
          </p:txBody>
        </p:sp>
      </p:grpSp>
    </p:spTree>
    <p:extLst>
      <p:ext uri="{BB962C8B-B14F-4D97-AF65-F5344CB8AC3E}">
        <p14:creationId xmlns:p14="http://schemas.microsoft.com/office/powerpoint/2010/main" val="407733261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981033"/>
                                        </p:tgtEl>
                                        <p:attrNameLst>
                                          <p:attrName>style.visibility</p:attrName>
                                        </p:attrNameLst>
                                      </p:cBhvr>
                                      <p:to>
                                        <p:strVal val="visible"/>
                                      </p:to>
                                    </p:set>
                                    <p:animEffect transition="in" filter="box(out)">
                                      <p:cBhvr>
                                        <p:cTn id="7" dur="2000"/>
                                        <p:tgtEl>
                                          <p:spTgt spid="981033"/>
                                        </p:tgtEl>
                                      </p:cBhvr>
                                    </p:animEffect>
                                  </p:childTnLst>
                                </p:cTn>
                              </p:par>
                            </p:childTnLst>
                          </p:cTn>
                        </p:par>
                        <p:par>
                          <p:cTn id="8" fill="hold" nodeType="afterGroup">
                            <p:stCondLst>
                              <p:cond delay="2000"/>
                            </p:stCondLst>
                            <p:childTnLst>
                              <p:par>
                                <p:cTn id="9" presetID="4" presetClass="entr" presetSubtype="32" fill="hold" nodeType="afterEffect">
                                  <p:stCondLst>
                                    <p:cond delay="0"/>
                                  </p:stCondLst>
                                  <p:childTnLst>
                                    <p:set>
                                      <p:cBhvr>
                                        <p:cTn id="10" dur="1" fill="hold">
                                          <p:stCondLst>
                                            <p:cond delay="0"/>
                                          </p:stCondLst>
                                        </p:cTn>
                                        <p:tgtEl>
                                          <p:spTgt spid="980995"/>
                                        </p:tgtEl>
                                        <p:attrNameLst>
                                          <p:attrName>style.visibility</p:attrName>
                                        </p:attrNameLst>
                                      </p:cBhvr>
                                      <p:to>
                                        <p:strVal val="visible"/>
                                      </p:to>
                                    </p:set>
                                    <p:animEffect transition="in" filter="box(out)">
                                      <p:cBhvr>
                                        <p:cTn id="11" dur="2000"/>
                                        <p:tgtEl>
                                          <p:spTgt spid="980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F52751F-01A4-4547-8C3A-1F28E41C6C95}" type="slidenum">
              <a:rPr lang="en-US" altLang="en-US">
                <a:solidFill>
                  <a:srgbClr val="2F1311"/>
                </a:solidFill>
              </a:rPr>
              <a:pPr/>
              <a:t>62</a:t>
            </a:fld>
            <a:endParaRPr lang="en-US" altLang="en-US">
              <a:solidFill>
                <a:srgbClr val="2F1311"/>
              </a:solidFill>
            </a:endParaRPr>
          </a:p>
        </p:txBody>
      </p:sp>
      <p:sp>
        <p:nvSpPr>
          <p:cNvPr id="978946" name="Rectangle 2"/>
          <p:cNvSpPr>
            <a:spLocks noGrp="1" noChangeArrowheads="1"/>
          </p:cNvSpPr>
          <p:nvPr>
            <p:ph type="title"/>
          </p:nvPr>
        </p:nvSpPr>
        <p:spPr>
          <a:xfrm>
            <a:off x="182563" y="0"/>
            <a:ext cx="7477125" cy="1143000"/>
          </a:xfrm>
        </p:spPr>
        <p:txBody>
          <a:bodyPr/>
          <a:lstStyle/>
          <a:p>
            <a:r>
              <a:rPr lang="en-US" altLang="en-US" sz="3600" b="1" i="1"/>
              <a:t>Employee Handbooks</a:t>
            </a:r>
          </a:p>
        </p:txBody>
      </p:sp>
      <p:sp>
        <p:nvSpPr>
          <p:cNvPr id="978947" name="Rectangle 3"/>
          <p:cNvSpPr>
            <a:spLocks noGrp="1" noChangeArrowheads="1"/>
          </p:cNvSpPr>
          <p:nvPr>
            <p:ph type="body" idx="1"/>
          </p:nvPr>
        </p:nvSpPr>
        <p:spPr>
          <a:xfrm>
            <a:off x="274638" y="1143000"/>
            <a:ext cx="7386637" cy="4497388"/>
          </a:xfrm>
        </p:spPr>
        <p:txBody>
          <a:bodyPr/>
          <a:lstStyle/>
          <a:p>
            <a:r>
              <a:rPr lang="en-US" altLang="en-US" sz="2600" b="1" u="sng"/>
              <a:t>Legal Language</a:t>
            </a:r>
          </a:p>
          <a:p>
            <a:pPr lvl="1"/>
            <a:r>
              <a:rPr lang="en-US" altLang="en-US" sz="2300" i="1"/>
              <a:t>Eliminate controversial phrases in wording.</a:t>
            </a:r>
          </a:p>
          <a:p>
            <a:pPr lvl="1"/>
            <a:r>
              <a:rPr lang="en-US" altLang="en-US" sz="2300" i="1"/>
              <a:t>Use disclaimers disavowing handbook as a contract.</a:t>
            </a:r>
          </a:p>
          <a:p>
            <a:pPr lvl="1"/>
            <a:r>
              <a:rPr lang="en-US" altLang="en-US" sz="2300" i="1"/>
              <a:t>Keep handbook content current.</a:t>
            </a:r>
          </a:p>
          <a:p>
            <a:r>
              <a:rPr lang="en-US" altLang="en-US" sz="2600" b="1" u="sng"/>
              <a:t>Readability</a:t>
            </a:r>
          </a:p>
          <a:p>
            <a:pPr lvl="1"/>
            <a:r>
              <a:rPr lang="en-US" altLang="en-US" sz="2300" i="1"/>
              <a:t>Make reading level appropriate for intended audience of employees.</a:t>
            </a:r>
          </a:p>
          <a:p>
            <a:r>
              <a:rPr lang="en-US" altLang="en-US" sz="2600" b="1" u="sng"/>
              <a:t>Use</a:t>
            </a:r>
          </a:p>
          <a:p>
            <a:pPr lvl="1"/>
            <a:r>
              <a:rPr lang="en-US" altLang="en-US" sz="2300" i="1"/>
              <a:t>Communicate and discuss handbook.</a:t>
            </a:r>
          </a:p>
          <a:p>
            <a:pPr lvl="1"/>
            <a:r>
              <a:rPr lang="en-US" altLang="en-US" sz="2300" i="1"/>
              <a:t>Notify all employees of handbook changes.</a:t>
            </a:r>
          </a:p>
        </p:txBody>
      </p:sp>
    </p:spTree>
    <p:extLst>
      <p:ext uri="{BB962C8B-B14F-4D97-AF65-F5344CB8AC3E}">
        <p14:creationId xmlns:p14="http://schemas.microsoft.com/office/powerpoint/2010/main" val="3591092465"/>
      </p:ext>
    </p:ext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Tahoma" pitchFamily="34" charset="0"/>
              </a:defRPr>
            </a:lvl1pPr>
            <a:lvl2pPr marL="742950" indent="-285750" eaLnBrk="0" hangingPunct="0">
              <a:defRPr sz="1000">
                <a:solidFill>
                  <a:schemeClr val="tx1"/>
                </a:solidFill>
                <a:latin typeface="Arial" charset="0"/>
                <a:cs typeface="Tahoma" pitchFamily="34" charset="0"/>
              </a:defRPr>
            </a:lvl2pPr>
            <a:lvl3pPr marL="1143000" indent="-228600" eaLnBrk="0" hangingPunct="0">
              <a:defRPr sz="1000">
                <a:solidFill>
                  <a:schemeClr val="tx1"/>
                </a:solidFill>
                <a:latin typeface="Arial" charset="0"/>
                <a:cs typeface="Tahoma" pitchFamily="34" charset="0"/>
              </a:defRPr>
            </a:lvl3pPr>
            <a:lvl4pPr marL="1600200" indent="-228600" eaLnBrk="0" hangingPunct="0">
              <a:defRPr sz="1000">
                <a:solidFill>
                  <a:schemeClr val="tx1"/>
                </a:solidFill>
                <a:latin typeface="Arial" charset="0"/>
                <a:cs typeface="Tahoma" pitchFamily="34" charset="0"/>
              </a:defRPr>
            </a:lvl4pPr>
            <a:lvl5pPr marL="2057400" indent="-228600" eaLnBrk="0" hangingPunct="0">
              <a:defRPr sz="1000">
                <a:solidFill>
                  <a:schemeClr val="tx1"/>
                </a:solidFill>
                <a:latin typeface="Arial" charset="0"/>
                <a:cs typeface="Tahoma" pitchFamily="34" charset="0"/>
              </a:defRPr>
            </a:lvl5pPr>
            <a:lvl6pPr marL="2514600" indent="-228600" eaLnBrk="0" fontAlgn="base" hangingPunct="0">
              <a:spcBef>
                <a:spcPct val="0"/>
              </a:spcBef>
              <a:spcAft>
                <a:spcPct val="0"/>
              </a:spcAft>
              <a:defRPr sz="1000">
                <a:solidFill>
                  <a:schemeClr val="tx1"/>
                </a:solidFill>
                <a:latin typeface="Arial" charset="0"/>
                <a:cs typeface="Tahoma" pitchFamily="34" charset="0"/>
              </a:defRPr>
            </a:lvl6pPr>
            <a:lvl7pPr marL="2971800" indent="-228600" eaLnBrk="0" fontAlgn="base" hangingPunct="0">
              <a:spcBef>
                <a:spcPct val="0"/>
              </a:spcBef>
              <a:spcAft>
                <a:spcPct val="0"/>
              </a:spcAft>
              <a:defRPr sz="1000">
                <a:solidFill>
                  <a:schemeClr val="tx1"/>
                </a:solidFill>
                <a:latin typeface="Arial" charset="0"/>
                <a:cs typeface="Tahoma" pitchFamily="34" charset="0"/>
              </a:defRPr>
            </a:lvl7pPr>
            <a:lvl8pPr marL="3429000" indent="-228600" eaLnBrk="0" fontAlgn="base" hangingPunct="0">
              <a:spcBef>
                <a:spcPct val="0"/>
              </a:spcBef>
              <a:spcAft>
                <a:spcPct val="0"/>
              </a:spcAft>
              <a:defRPr sz="1000">
                <a:solidFill>
                  <a:schemeClr val="tx1"/>
                </a:solidFill>
                <a:latin typeface="Arial" charset="0"/>
                <a:cs typeface="Tahoma" pitchFamily="34" charset="0"/>
              </a:defRPr>
            </a:lvl8pPr>
            <a:lvl9pPr marL="3886200" indent="-2286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sz="900" smtClean="0">
                <a:solidFill>
                  <a:srgbClr val="000000"/>
                </a:solidFill>
                <a:cs typeface="Times New Roman" pitchFamily="18" charset="0"/>
              </a:rPr>
              <a:t>14–</a:t>
            </a:r>
            <a:fld id="{00ADEA5B-47CD-47B5-B279-51E000533762}" type="slidenum">
              <a:rPr lang="en-US" altLang="en-US" sz="900" smtClean="0">
                <a:solidFill>
                  <a:srgbClr val="000000"/>
                </a:solidFill>
                <a:cs typeface="Times New Roman" pitchFamily="18" charset="0"/>
              </a:rPr>
              <a:pPr eaLnBrk="1" hangingPunct="1"/>
              <a:t>63</a:t>
            </a:fld>
            <a:endParaRPr lang="en-US" altLang="en-US" sz="900" smtClean="0">
              <a:solidFill>
                <a:srgbClr val="000000"/>
              </a:solidFill>
              <a:cs typeface="Times New Roman" pitchFamily="18" charset="0"/>
            </a:endParaRPr>
          </a:p>
        </p:txBody>
      </p:sp>
      <p:sp>
        <p:nvSpPr>
          <p:cNvPr id="46084" name="Line 2"/>
          <p:cNvSpPr>
            <a:spLocks noChangeShapeType="1"/>
          </p:cNvSpPr>
          <p:nvPr/>
        </p:nvSpPr>
        <p:spPr bwMode="auto">
          <a:xfrm>
            <a:off x="582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US" smtClean="0">
              <a:solidFill>
                <a:srgbClr val="000000"/>
              </a:solidFill>
            </a:endParaRPr>
          </a:p>
        </p:txBody>
      </p:sp>
      <p:sp>
        <p:nvSpPr>
          <p:cNvPr id="46085" name="Text Box 3"/>
          <p:cNvSpPr txBox="1">
            <a:spLocks noChangeArrowheads="1"/>
          </p:cNvSpPr>
          <p:nvPr/>
        </p:nvSpPr>
        <p:spPr bwMode="auto">
          <a:xfrm>
            <a:off x="490538" y="315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82725" indent="-1482725" eaLnBrk="0" hangingPunct="0">
              <a:defRPr sz="1000">
                <a:solidFill>
                  <a:schemeClr val="tx1"/>
                </a:solidFill>
                <a:latin typeface="Arial" charset="0"/>
                <a:cs typeface="Tahoma" pitchFamily="34" charset="0"/>
              </a:defRPr>
            </a:lvl1pPr>
            <a:lvl2pPr marL="742950" indent="-285750" eaLnBrk="0" hangingPunct="0">
              <a:defRPr sz="1000">
                <a:solidFill>
                  <a:schemeClr val="tx1"/>
                </a:solidFill>
                <a:latin typeface="Arial" charset="0"/>
                <a:cs typeface="Tahoma" pitchFamily="34" charset="0"/>
              </a:defRPr>
            </a:lvl2pPr>
            <a:lvl3pPr marL="1143000" indent="-228600" eaLnBrk="0" hangingPunct="0">
              <a:defRPr sz="1000">
                <a:solidFill>
                  <a:schemeClr val="tx1"/>
                </a:solidFill>
                <a:latin typeface="Arial" charset="0"/>
                <a:cs typeface="Tahoma" pitchFamily="34" charset="0"/>
              </a:defRPr>
            </a:lvl3pPr>
            <a:lvl4pPr marL="1600200" indent="-228600" eaLnBrk="0" hangingPunct="0">
              <a:defRPr sz="1000">
                <a:solidFill>
                  <a:schemeClr val="tx1"/>
                </a:solidFill>
                <a:latin typeface="Arial" charset="0"/>
                <a:cs typeface="Tahoma" pitchFamily="34" charset="0"/>
              </a:defRPr>
            </a:lvl4pPr>
            <a:lvl5pPr marL="2057400" indent="-228600" eaLnBrk="0" hangingPunct="0">
              <a:defRPr sz="1000">
                <a:solidFill>
                  <a:schemeClr val="tx1"/>
                </a:solidFill>
                <a:latin typeface="Arial" charset="0"/>
                <a:cs typeface="Tahoma" pitchFamily="34" charset="0"/>
              </a:defRPr>
            </a:lvl5pPr>
            <a:lvl6pPr marL="2514600" indent="-228600" eaLnBrk="0" fontAlgn="base" hangingPunct="0">
              <a:spcBef>
                <a:spcPct val="0"/>
              </a:spcBef>
              <a:spcAft>
                <a:spcPct val="0"/>
              </a:spcAft>
              <a:defRPr sz="1000">
                <a:solidFill>
                  <a:schemeClr val="tx1"/>
                </a:solidFill>
                <a:latin typeface="Arial" charset="0"/>
                <a:cs typeface="Tahoma" pitchFamily="34" charset="0"/>
              </a:defRPr>
            </a:lvl6pPr>
            <a:lvl7pPr marL="2971800" indent="-228600" eaLnBrk="0" fontAlgn="base" hangingPunct="0">
              <a:spcBef>
                <a:spcPct val="0"/>
              </a:spcBef>
              <a:spcAft>
                <a:spcPct val="0"/>
              </a:spcAft>
              <a:defRPr sz="1000">
                <a:solidFill>
                  <a:schemeClr val="tx1"/>
                </a:solidFill>
                <a:latin typeface="Arial" charset="0"/>
                <a:cs typeface="Tahoma" pitchFamily="34" charset="0"/>
              </a:defRPr>
            </a:lvl7pPr>
            <a:lvl8pPr marL="3429000" indent="-228600" eaLnBrk="0" fontAlgn="base" hangingPunct="0">
              <a:spcBef>
                <a:spcPct val="0"/>
              </a:spcBef>
              <a:spcAft>
                <a:spcPct val="0"/>
              </a:spcAft>
              <a:defRPr sz="1000">
                <a:solidFill>
                  <a:schemeClr val="tx1"/>
                </a:solidFill>
                <a:latin typeface="Arial" charset="0"/>
                <a:cs typeface="Tahoma" pitchFamily="34" charset="0"/>
              </a:defRPr>
            </a:lvl8pPr>
            <a:lvl9pPr marL="3886200" indent="-228600" eaLnBrk="0" fontAlgn="base" hangingPunct="0">
              <a:spcBef>
                <a:spcPct val="0"/>
              </a:spcBef>
              <a:spcAft>
                <a:spcPct val="0"/>
              </a:spcAft>
              <a:defRPr sz="1000">
                <a:solidFill>
                  <a:schemeClr val="tx1"/>
                </a:solidFill>
                <a:latin typeface="Arial" charset="0"/>
                <a:cs typeface="Tahoma" pitchFamily="34" charset="0"/>
              </a:defRPr>
            </a:lvl9pPr>
          </a:lstStyle>
          <a:p>
            <a:pPr algn="ctr" eaLnBrk="1" hangingPunct="1">
              <a:spcBef>
                <a:spcPct val="50000"/>
              </a:spcBef>
            </a:pPr>
            <a:r>
              <a:rPr lang="en-US" altLang="en-US" sz="2400" dirty="0" smtClean="0">
                <a:solidFill>
                  <a:srgbClr val="000000"/>
                </a:solidFill>
                <a:cs typeface="Arial" charset="0"/>
              </a:rPr>
              <a:t>Handbook Acknowledgement Form</a:t>
            </a:r>
          </a:p>
        </p:txBody>
      </p:sp>
      <p:pic>
        <p:nvPicPr>
          <p:cNvPr id="46086" name="Picture 4" descr="14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63" y="811212"/>
            <a:ext cx="6745287" cy="590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33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altLang="en-US" dirty="0" smtClean="0">
                <a:effectLst/>
              </a:rPr>
              <a:t>Discipline and Disciplinary Action</a:t>
            </a:r>
          </a:p>
        </p:txBody>
      </p:sp>
      <p:sp>
        <p:nvSpPr>
          <p:cNvPr id="14339" name="Rectangle 4"/>
          <p:cNvSpPr>
            <a:spLocks noGrp="1" noChangeArrowheads="1"/>
          </p:cNvSpPr>
          <p:nvPr>
            <p:ph sz="half" idx="1"/>
          </p:nvPr>
        </p:nvSpPr>
        <p:spPr>
          <a:xfrm>
            <a:off x="457200" y="1600200"/>
            <a:ext cx="8229600" cy="4449763"/>
          </a:xfrm>
        </p:spPr>
        <p:txBody>
          <a:bodyPr/>
          <a:lstStyle/>
          <a:p>
            <a:pPr eaLnBrk="1" hangingPunct="1"/>
            <a:r>
              <a:rPr lang="en-US" altLang="en-US" sz="3600" b="1" dirty="0" smtClean="0">
                <a:effectLst/>
              </a:rPr>
              <a:t>Discipline: </a:t>
            </a:r>
            <a:r>
              <a:rPr lang="en-US" altLang="en-US" sz="3600" dirty="0" smtClean="0">
                <a:effectLst/>
              </a:rPr>
              <a:t>State of employee self-control and orderly conduct </a:t>
            </a:r>
          </a:p>
          <a:p>
            <a:pPr eaLnBrk="1" hangingPunct="1"/>
            <a:r>
              <a:rPr lang="en-US" altLang="en-US" sz="3600" b="1" dirty="0" smtClean="0">
                <a:effectLst/>
              </a:rPr>
              <a:t>Disciplinary action: </a:t>
            </a:r>
            <a:r>
              <a:rPr lang="en-US" altLang="en-US" sz="3600" dirty="0" smtClean="0">
                <a:effectLst/>
              </a:rPr>
              <a:t>Invokes penalty against employee who fails to meet established standards</a:t>
            </a:r>
          </a:p>
        </p:txBody>
      </p:sp>
    </p:spTree>
    <p:extLst>
      <p:ext uri="{BB962C8B-B14F-4D97-AF65-F5344CB8AC3E}">
        <p14:creationId xmlns:p14="http://schemas.microsoft.com/office/powerpoint/2010/main" val="3026881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altLang="en-US" dirty="0" smtClean="0">
                <a:effectLst/>
              </a:rPr>
              <a:t>Effective Disciplinary Action </a:t>
            </a:r>
          </a:p>
        </p:txBody>
      </p:sp>
      <p:sp>
        <p:nvSpPr>
          <p:cNvPr id="15363" name="Rectangle 3"/>
          <p:cNvSpPr>
            <a:spLocks noGrp="1" noChangeArrowheads="1"/>
          </p:cNvSpPr>
          <p:nvPr>
            <p:ph idx="1"/>
          </p:nvPr>
        </p:nvSpPr>
        <p:spPr>
          <a:xfrm>
            <a:off x="525463" y="1234463"/>
            <a:ext cx="8102600" cy="5487011"/>
          </a:xfrm>
        </p:spPr>
        <p:txBody>
          <a:bodyPr/>
          <a:lstStyle/>
          <a:p>
            <a:pPr eaLnBrk="1" hangingPunct="1"/>
            <a:r>
              <a:rPr lang="en-US" altLang="en-US" sz="3600" dirty="0" smtClean="0">
                <a:effectLst/>
              </a:rPr>
              <a:t>Addresses employee’s wrongful behavior, not employee as a person</a:t>
            </a:r>
          </a:p>
          <a:p>
            <a:pPr eaLnBrk="1" hangingPunct="1"/>
            <a:r>
              <a:rPr lang="en-US" altLang="en-US" sz="3600" dirty="0" smtClean="0">
                <a:effectLst/>
              </a:rPr>
              <a:t>Should not be applied haphazardly</a:t>
            </a:r>
          </a:p>
          <a:p>
            <a:pPr eaLnBrk="1" hangingPunct="1"/>
            <a:r>
              <a:rPr lang="en-US" altLang="en-US" sz="3600" dirty="0" smtClean="0">
                <a:effectLst/>
              </a:rPr>
              <a:t>Not usually management’s initial response to a problem   </a:t>
            </a:r>
          </a:p>
          <a:p>
            <a:pPr eaLnBrk="1" hangingPunct="1"/>
            <a:r>
              <a:rPr lang="en-US" altLang="en-US" sz="3600" dirty="0" smtClean="0">
                <a:effectLst/>
              </a:rPr>
              <a:t>Normally are more positive ways of convincing employees to adhere to company policies </a:t>
            </a:r>
          </a:p>
        </p:txBody>
      </p:sp>
      <p:sp>
        <p:nvSpPr>
          <p:cNvPr id="15365"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a:p>
        </p:txBody>
      </p:sp>
    </p:spTree>
    <p:extLst>
      <p:ext uri="{BB962C8B-B14F-4D97-AF65-F5344CB8AC3E}">
        <p14:creationId xmlns:p14="http://schemas.microsoft.com/office/powerpoint/2010/main" val="406970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457200" y="274638"/>
            <a:ext cx="8229600" cy="715962"/>
          </a:xfrm>
        </p:spPr>
        <p:txBody>
          <a:bodyPr/>
          <a:lstStyle/>
          <a:p>
            <a:pPr algn="ctr" eaLnBrk="1" hangingPunct="1"/>
            <a:r>
              <a:rPr lang="en-US" altLang="en-US" sz="3600" dirty="0" smtClean="0">
                <a:effectLst/>
              </a:rPr>
              <a:t>The Disciplinary Action Process</a:t>
            </a:r>
          </a:p>
        </p:txBody>
      </p:sp>
      <p:sp>
        <p:nvSpPr>
          <p:cNvPr id="16388" name="Footer Placeholder 3"/>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a:p>
        </p:txBody>
      </p:sp>
      <p:sp>
        <p:nvSpPr>
          <p:cNvPr id="16389" name="Text Box 5"/>
          <p:cNvSpPr txBox="1">
            <a:spLocks noChangeArrowheads="1"/>
          </p:cNvSpPr>
          <p:nvPr/>
        </p:nvSpPr>
        <p:spPr bwMode="auto">
          <a:xfrm>
            <a:off x="1676400" y="1833563"/>
            <a:ext cx="5334000" cy="376237"/>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t>Set  Organizational Goals</a:t>
            </a:r>
          </a:p>
        </p:txBody>
      </p:sp>
      <p:sp>
        <p:nvSpPr>
          <p:cNvPr id="16390" name="Text Box 6"/>
          <p:cNvSpPr txBox="1">
            <a:spLocks noChangeArrowheads="1"/>
          </p:cNvSpPr>
          <p:nvPr/>
        </p:nvSpPr>
        <p:spPr bwMode="auto">
          <a:xfrm>
            <a:off x="1676400" y="2514600"/>
            <a:ext cx="5334000" cy="376238"/>
          </a:xfrm>
          <a:prstGeom prst="rect">
            <a:avLst/>
          </a:prstGeom>
          <a:solidFill>
            <a:srgbClr val="FFCC99"/>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t>Establish Rules</a:t>
            </a:r>
          </a:p>
        </p:txBody>
      </p:sp>
      <p:sp>
        <p:nvSpPr>
          <p:cNvPr id="16391" name="Text Box 7"/>
          <p:cNvSpPr txBox="1">
            <a:spLocks noChangeArrowheads="1"/>
          </p:cNvSpPr>
          <p:nvPr/>
        </p:nvSpPr>
        <p:spPr bwMode="auto">
          <a:xfrm>
            <a:off x="1676400" y="3200400"/>
            <a:ext cx="5334000" cy="376238"/>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t>Communicate Rules to Employees</a:t>
            </a:r>
          </a:p>
        </p:txBody>
      </p:sp>
      <p:sp>
        <p:nvSpPr>
          <p:cNvPr id="16392" name="Text Box 8"/>
          <p:cNvSpPr txBox="1">
            <a:spLocks noChangeArrowheads="1"/>
          </p:cNvSpPr>
          <p:nvPr/>
        </p:nvSpPr>
        <p:spPr bwMode="auto">
          <a:xfrm>
            <a:off x="1752600" y="5257800"/>
            <a:ext cx="5334000" cy="376238"/>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t>Take Appropriate Disciplinary Action</a:t>
            </a:r>
          </a:p>
        </p:txBody>
      </p:sp>
      <p:sp>
        <p:nvSpPr>
          <p:cNvPr id="16393" name="Text Box 9"/>
          <p:cNvSpPr txBox="1">
            <a:spLocks noChangeArrowheads="1"/>
          </p:cNvSpPr>
          <p:nvPr/>
        </p:nvSpPr>
        <p:spPr bwMode="auto">
          <a:xfrm>
            <a:off x="1752600" y="3886200"/>
            <a:ext cx="5334000" cy="376238"/>
          </a:xfrm>
          <a:prstGeom prst="rect">
            <a:avLst/>
          </a:prstGeom>
          <a:solidFill>
            <a:srgbClr val="CC99FF"/>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t>Observe Performance</a:t>
            </a:r>
          </a:p>
        </p:txBody>
      </p:sp>
      <p:sp>
        <p:nvSpPr>
          <p:cNvPr id="16394" name="Text Box 10"/>
          <p:cNvSpPr txBox="1">
            <a:spLocks noChangeArrowheads="1"/>
          </p:cNvSpPr>
          <p:nvPr/>
        </p:nvSpPr>
        <p:spPr bwMode="auto">
          <a:xfrm>
            <a:off x="1752600" y="4572000"/>
            <a:ext cx="5334000" cy="376238"/>
          </a:xfrm>
          <a:prstGeom prst="rect">
            <a:avLst/>
          </a:prstGeom>
          <a:solidFill>
            <a:srgbClr val="FFCC66"/>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t>Compare Performance with Rules</a:t>
            </a:r>
          </a:p>
        </p:txBody>
      </p:sp>
      <p:sp>
        <p:nvSpPr>
          <p:cNvPr id="16395" name="Line 11"/>
          <p:cNvSpPr>
            <a:spLocks noChangeShapeType="1"/>
          </p:cNvSpPr>
          <p:nvPr/>
        </p:nvSpPr>
        <p:spPr bwMode="auto">
          <a:xfrm>
            <a:off x="4267200" y="2209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6" name="Line 12"/>
          <p:cNvSpPr>
            <a:spLocks noChangeShapeType="1"/>
          </p:cNvSpPr>
          <p:nvPr/>
        </p:nvSpPr>
        <p:spPr bwMode="auto">
          <a:xfrm>
            <a:off x="4267200" y="2895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7" name="Line 13"/>
          <p:cNvSpPr>
            <a:spLocks noChangeShapeType="1"/>
          </p:cNvSpPr>
          <p:nvPr/>
        </p:nvSpPr>
        <p:spPr bwMode="auto">
          <a:xfrm>
            <a:off x="4267200" y="3581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8" name="Line 14"/>
          <p:cNvSpPr>
            <a:spLocks noChangeShapeType="1"/>
          </p:cNvSpPr>
          <p:nvPr/>
        </p:nvSpPr>
        <p:spPr bwMode="auto">
          <a:xfrm>
            <a:off x="4267200" y="4267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9" name="Line 15"/>
          <p:cNvSpPr>
            <a:spLocks noChangeShapeType="1"/>
          </p:cNvSpPr>
          <p:nvPr/>
        </p:nvSpPr>
        <p:spPr bwMode="auto">
          <a:xfrm>
            <a:off x="4267200" y="4953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0" name="Text Box 16"/>
          <p:cNvSpPr txBox="1">
            <a:spLocks noChangeArrowheads="1"/>
          </p:cNvSpPr>
          <p:nvPr/>
        </p:nvSpPr>
        <p:spPr bwMode="auto">
          <a:xfrm>
            <a:off x="2819400" y="10668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EXTERNAL ENVIRONMENT</a:t>
            </a:r>
          </a:p>
        </p:txBody>
      </p:sp>
      <p:sp>
        <p:nvSpPr>
          <p:cNvPr id="16401" name="Text Box 17"/>
          <p:cNvSpPr txBox="1">
            <a:spLocks noChangeArrowheads="1"/>
          </p:cNvSpPr>
          <p:nvPr/>
        </p:nvSpPr>
        <p:spPr bwMode="auto">
          <a:xfrm>
            <a:off x="2819400" y="1385888"/>
            <a:ext cx="3200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INTERNAL ENVIRONMENT</a:t>
            </a:r>
          </a:p>
        </p:txBody>
      </p:sp>
      <p:sp>
        <p:nvSpPr>
          <p:cNvPr id="16402" name="Line 18"/>
          <p:cNvSpPr>
            <a:spLocks noChangeShapeType="1"/>
          </p:cNvSpPr>
          <p:nvPr/>
        </p:nvSpPr>
        <p:spPr bwMode="auto">
          <a:xfrm>
            <a:off x="7086600" y="5410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3" name="Line 19"/>
          <p:cNvSpPr>
            <a:spLocks noChangeShapeType="1"/>
          </p:cNvSpPr>
          <p:nvPr/>
        </p:nvSpPr>
        <p:spPr bwMode="auto">
          <a:xfrm flipV="1">
            <a:off x="7467600" y="3352800"/>
            <a:ext cx="0" cy="205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Line 20"/>
          <p:cNvSpPr>
            <a:spLocks noChangeShapeType="1"/>
          </p:cNvSpPr>
          <p:nvPr/>
        </p:nvSpPr>
        <p:spPr bwMode="auto">
          <a:xfrm flipH="1">
            <a:off x="7010400" y="33528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5" name="Line 21"/>
          <p:cNvSpPr>
            <a:spLocks noChangeShapeType="1"/>
          </p:cNvSpPr>
          <p:nvPr/>
        </p:nvSpPr>
        <p:spPr bwMode="auto">
          <a:xfrm>
            <a:off x="1143000" y="5867400"/>
            <a:ext cx="685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6" name="Line 22"/>
          <p:cNvSpPr>
            <a:spLocks noChangeShapeType="1"/>
          </p:cNvSpPr>
          <p:nvPr/>
        </p:nvSpPr>
        <p:spPr bwMode="auto">
          <a:xfrm>
            <a:off x="762000" y="6172200"/>
            <a:ext cx="762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7" name="Line 23"/>
          <p:cNvSpPr>
            <a:spLocks noChangeShapeType="1"/>
          </p:cNvSpPr>
          <p:nvPr/>
        </p:nvSpPr>
        <p:spPr bwMode="auto">
          <a:xfrm flipV="1">
            <a:off x="8001000" y="1524000"/>
            <a:ext cx="0" cy="434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Line 24"/>
          <p:cNvSpPr>
            <a:spLocks noChangeShapeType="1"/>
          </p:cNvSpPr>
          <p:nvPr/>
        </p:nvSpPr>
        <p:spPr bwMode="auto">
          <a:xfrm flipV="1">
            <a:off x="1143000" y="1524000"/>
            <a:ext cx="0" cy="434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9" name="Line 26"/>
          <p:cNvSpPr>
            <a:spLocks noChangeShapeType="1"/>
          </p:cNvSpPr>
          <p:nvPr/>
        </p:nvSpPr>
        <p:spPr bwMode="auto">
          <a:xfrm>
            <a:off x="1143000" y="15240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0" name="Line 27"/>
          <p:cNvSpPr>
            <a:spLocks noChangeShapeType="1"/>
          </p:cNvSpPr>
          <p:nvPr/>
        </p:nvSpPr>
        <p:spPr bwMode="auto">
          <a:xfrm>
            <a:off x="5943600" y="1524000"/>
            <a:ext cx="205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1" name="Line 28"/>
          <p:cNvSpPr>
            <a:spLocks noChangeShapeType="1"/>
          </p:cNvSpPr>
          <p:nvPr/>
        </p:nvSpPr>
        <p:spPr bwMode="auto">
          <a:xfrm flipV="1">
            <a:off x="8382000" y="1219200"/>
            <a:ext cx="0" cy="495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2" name="Line 29"/>
          <p:cNvSpPr>
            <a:spLocks noChangeShapeType="1"/>
          </p:cNvSpPr>
          <p:nvPr/>
        </p:nvSpPr>
        <p:spPr bwMode="auto">
          <a:xfrm flipV="1">
            <a:off x="762000" y="1219200"/>
            <a:ext cx="0" cy="495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3" name="Line 30"/>
          <p:cNvSpPr>
            <a:spLocks noChangeShapeType="1"/>
          </p:cNvSpPr>
          <p:nvPr/>
        </p:nvSpPr>
        <p:spPr bwMode="auto">
          <a:xfrm>
            <a:off x="762000" y="12192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4" name="Line 31"/>
          <p:cNvSpPr>
            <a:spLocks noChangeShapeType="1"/>
          </p:cNvSpPr>
          <p:nvPr/>
        </p:nvSpPr>
        <p:spPr bwMode="auto">
          <a:xfrm flipH="1">
            <a:off x="6019800" y="12192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5" name="Line 32"/>
          <p:cNvSpPr>
            <a:spLocks noChangeShapeType="1"/>
          </p:cNvSpPr>
          <p:nvPr/>
        </p:nvSpPr>
        <p:spPr bwMode="auto">
          <a:xfrm>
            <a:off x="5943600" y="1447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6" name="Line 33"/>
          <p:cNvSpPr>
            <a:spLocks noChangeShapeType="1"/>
          </p:cNvSpPr>
          <p:nvPr/>
        </p:nvSpPr>
        <p:spPr bwMode="auto">
          <a:xfrm>
            <a:off x="6019800" y="1143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7" name="Line 34"/>
          <p:cNvSpPr>
            <a:spLocks noChangeShapeType="1"/>
          </p:cNvSpPr>
          <p:nvPr/>
        </p:nvSpPr>
        <p:spPr bwMode="auto">
          <a:xfrm>
            <a:off x="2667000" y="1143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8" name="Line 35"/>
          <p:cNvSpPr>
            <a:spLocks noChangeShapeType="1"/>
          </p:cNvSpPr>
          <p:nvPr/>
        </p:nvSpPr>
        <p:spPr bwMode="auto">
          <a:xfrm>
            <a:off x="2667000" y="1447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44819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630942"/>
          </a:xfrm>
        </p:spPr>
        <p:txBody>
          <a:bodyPr/>
          <a:lstStyle/>
          <a:p>
            <a:pPr algn="ctr" eaLnBrk="1" hangingPunct="1"/>
            <a:r>
              <a:rPr lang="en-US" altLang="en-US" dirty="0" smtClean="0">
                <a:effectLst/>
              </a:rPr>
              <a:t>Disciplinary Action</a:t>
            </a:r>
          </a:p>
        </p:txBody>
      </p:sp>
      <p:sp>
        <p:nvSpPr>
          <p:cNvPr id="17411" name="Rectangle 3"/>
          <p:cNvSpPr>
            <a:spLocks noGrp="1" noChangeArrowheads="1"/>
          </p:cNvSpPr>
          <p:nvPr>
            <p:ph type="body" sz="half" idx="2"/>
          </p:nvPr>
        </p:nvSpPr>
        <p:spPr>
          <a:xfrm>
            <a:off x="457200" y="1600200"/>
            <a:ext cx="8382000" cy="4525963"/>
          </a:xfrm>
        </p:spPr>
        <p:txBody>
          <a:bodyPr/>
          <a:lstStyle/>
          <a:p>
            <a:pPr eaLnBrk="1" hangingPunct="1"/>
            <a:r>
              <a:rPr lang="en-US" altLang="en-US" sz="3200" dirty="0" smtClean="0"/>
              <a:t>Word </a:t>
            </a:r>
            <a:r>
              <a:rPr lang="en-US" altLang="en-US" sz="3200" i="1" dirty="0" smtClean="0"/>
              <a:t>discipline </a:t>
            </a:r>
            <a:r>
              <a:rPr lang="en-US" altLang="en-US" sz="3200" dirty="0" smtClean="0"/>
              <a:t>comes from word </a:t>
            </a:r>
            <a:r>
              <a:rPr lang="en-US" altLang="en-US" sz="3200" i="1" dirty="0" smtClean="0"/>
              <a:t>disciple </a:t>
            </a:r>
          </a:p>
          <a:p>
            <a:pPr lvl="1" eaLnBrk="1" hangingPunct="1"/>
            <a:r>
              <a:rPr lang="en-US" altLang="en-US" sz="2800" dirty="0" smtClean="0"/>
              <a:t>Translated from Latin, it means </a:t>
            </a:r>
            <a:r>
              <a:rPr lang="en-US" altLang="en-US" sz="2800" i="1" dirty="0" smtClean="0"/>
              <a:t>to teach </a:t>
            </a:r>
          </a:p>
          <a:p>
            <a:pPr eaLnBrk="1" hangingPunct="1"/>
            <a:r>
              <a:rPr lang="en-US" altLang="en-US" sz="3200" dirty="0" smtClean="0"/>
              <a:t>Intent should be to ensure recipient sees disciplinary action as learning process </a:t>
            </a:r>
          </a:p>
        </p:txBody>
      </p:sp>
      <p:sp>
        <p:nvSpPr>
          <p:cNvPr id="17412"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mtClean="0"/>
              <a:t>13-</a:t>
            </a:r>
            <a:fld id="{E29B5B72-4669-426D-A016-42FABC7286B2}" type="slidenum">
              <a:rPr lang="en-US" altLang="en-US" smtClean="0"/>
              <a:pPr/>
              <a:t>67</a:t>
            </a:fld>
            <a:endParaRPr lang="en-US" altLang="en-US" smtClean="0"/>
          </a:p>
        </p:txBody>
      </p:sp>
      <p:sp>
        <p:nvSpPr>
          <p:cNvPr id="17413" name="Footer Placeholder 5"/>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a:p>
        </p:txBody>
      </p:sp>
    </p:spTree>
    <p:extLst>
      <p:ext uri="{BB962C8B-B14F-4D97-AF65-F5344CB8AC3E}">
        <p14:creationId xmlns:p14="http://schemas.microsoft.com/office/powerpoint/2010/main" val="836145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5125" y="366713"/>
            <a:ext cx="8413750" cy="754053"/>
          </a:xfrm>
        </p:spPr>
        <p:txBody>
          <a:bodyPr/>
          <a:lstStyle/>
          <a:p>
            <a:pPr algn="ctr" eaLnBrk="1" hangingPunct="1"/>
            <a:r>
              <a:rPr lang="en-US" altLang="en-US" sz="4000" dirty="0" smtClean="0">
                <a:effectLst/>
              </a:rPr>
              <a:t>Approaches to Disciplinary Action</a:t>
            </a:r>
          </a:p>
        </p:txBody>
      </p:sp>
      <p:sp>
        <p:nvSpPr>
          <p:cNvPr id="18435" name="Rectangle 4"/>
          <p:cNvSpPr>
            <a:spLocks noGrp="1" noChangeArrowheads="1"/>
          </p:cNvSpPr>
          <p:nvPr>
            <p:ph idx="1"/>
          </p:nvPr>
        </p:nvSpPr>
        <p:spPr>
          <a:xfrm>
            <a:off x="457245" y="1417342"/>
            <a:ext cx="8320949" cy="4907258"/>
          </a:xfrm>
        </p:spPr>
        <p:txBody>
          <a:bodyPr/>
          <a:lstStyle/>
          <a:p>
            <a:pPr eaLnBrk="1" hangingPunct="1"/>
            <a:r>
              <a:rPr lang="en-US" altLang="en-US" sz="4000" dirty="0" smtClean="0">
                <a:effectLst/>
              </a:rPr>
              <a:t>Hot stove rule</a:t>
            </a:r>
          </a:p>
          <a:p>
            <a:pPr eaLnBrk="1" hangingPunct="1"/>
            <a:r>
              <a:rPr lang="en-US" altLang="en-US" sz="4000" dirty="0" smtClean="0">
                <a:effectLst/>
              </a:rPr>
              <a:t>Progressive disciplinary action</a:t>
            </a:r>
          </a:p>
          <a:p>
            <a:pPr eaLnBrk="1" hangingPunct="1"/>
            <a:r>
              <a:rPr lang="en-US" altLang="en-US" sz="4000" dirty="0" smtClean="0">
                <a:effectLst/>
              </a:rPr>
              <a:t>Positive, or nonpunitive, disciplinary action</a:t>
            </a:r>
          </a:p>
        </p:txBody>
      </p:sp>
      <p:sp>
        <p:nvSpPr>
          <p:cNvPr id="18437" name="Footer Placeholder 5"/>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a:p>
        </p:txBody>
      </p:sp>
    </p:spTree>
    <p:extLst>
      <p:ext uri="{BB962C8B-B14F-4D97-AF65-F5344CB8AC3E}">
        <p14:creationId xmlns:p14="http://schemas.microsoft.com/office/powerpoint/2010/main" val="4010844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smtClean="0"/>
              <a:t>Hot Stove Rule</a:t>
            </a:r>
            <a:endParaRPr lang="en-US" sz="4800" b="1" dirty="0"/>
          </a:p>
        </p:txBody>
      </p:sp>
      <p:sp>
        <p:nvSpPr>
          <p:cNvPr id="6" name="Content Placeholder 5"/>
          <p:cNvSpPr>
            <a:spLocks noGrp="1"/>
          </p:cNvSpPr>
          <p:nvPr>
            <p:ph sz="half" idx="1"/>
          </p:nvPr>
        </p:nvSpPr>
        <p:spPr>
          <a:xfrm>
            <a:off x="457200" y="1600200"/>
            <a:ext cx="3276600" cy="4525963"/>
          </a:xfrm>
        </p:spPr>
        <p:txBody>
          <a:bodyPr/>
          <a:lstStyle/>
          <a:p>
            <a:pPr marL="0" indent="0">
              <a:buNone/>
            </a:pPr>
            <a:r>
              <a:rPr lang="en-US" dirty="0" smtClean="0"/>
              <a:t>A set of principles</a:t>
            </a:r>
            <a:br>
              <a:rPr lang="en-US" dirty="0" smtClean="0"/>
            </a:br>
            <a:r>
              <a:rPr lang="en-US" dirty="0" smtClean="0"/>
              <a:t>for effectively disciplining an employee that demonstrates the analogy between touching a hot stove and receiving discipline.</a:t>
            </a:r>
            <a:endParaRPr lang="en-US" dirty="0"/>
          </a:p>
        </p:txBody>
      </p:sp>
      <p:sp>
        <p:nvSpPr>
          <p:cNvPr id="7" name="Content Placeholder 6"/>
          <p:cNvSpPr>
            <a:spLocks noGrp="1"/>
          </p:cNvSpPr>
          <p:nvPr>
            <p:ph sz="half" idx="2"/>
          </p:nvPr>
        </p:nvSpPr>
        <p:spPr>
          <a:xfrm>
            <a:off x="4038600" y="1600200"/>
            <a:ext cx="4648200" cy="4525963"/>
          </a:xfrm>
        </p:spPr>
        <p:txBody>
          <a:bodyPr/>
          <a:lstStyle/>
          <a:p>
            <a:endParaRPr lang="en-US" dirty="0"/>
          </a:p>
        </p:txBody>
      </p:sp>
      <p:pic>
        <p:nvPicPr>
          <p:cNvPr id="1026" name="Picture 2" descr="C:\Users\CW\Desktop\Hot Sto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00200"/>
            <a:ext cx="4648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04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to Employment-at-Will</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pPr lvl="0" fontAlgn="base">
              <a:spcAft>
                <a:spcPct val="0"/>
              </a:spcAft>
              <a:buNone/>
            </a:pPr>
            <a:r>
              <a:rPr kumimoji="0" lang="en-US" altLang="en-US" sz="2400" b="0" i="0" u="none" strike="noStrike" kern="0" cap="none" spc="0" normalizeH="0" baseline="0" noProof="0" dirty="0" smtClean="0">
                <a:ln>
                  <a:noFill/>
                </a:ln>
                <a:solidFill>
                  <a:srgbClr val="283B6E"/>
                </a:solidFill>
                <a:effectLst/>
                <a:uLnTx/>
                <a:uFillTx/>
                <a:latin typeface="Arial"/>
              </a:rPr>
              <a:t>	There are three major exceptions to the employment-at-will</a:t>
            </a:r>
            <a:r>
              <a:rPr kumimoji="0" lang="en-US" altLang="en-US" sz="2400" b="0" i="0" u="none" strike="noStrike" kern="0" cap="none" spc="0" normalizeH="0" noProof="0" dirty="0" smtClean="0">
                <a:ln>
                  <a:noFill/>
                </a:ln>
                <a:solidFill>
                  <a:srgbClr val="283B6E"/>
                </a:solidFill>
                <a:effectLst/>
                <a:uLnTx/>
                <a:uFillTx/>
                <a:latin typeface="Arial"/>
              </a:rPr>
              <a:t> </a:t>
            </a:r>
            <a:r>
              <a:rPr kumimoji="0" lang="en-US" altLang="en-US" sz="2400" b="0" i="0" u="none" strike="noStrike" kern="0" cap="none" spc="0" normalizeH="0" baseline="0" noProof="0" dirty="0" smtClean="0">
                <a:ln>
                  <a:noFill/>
                </a:ln>
                <a:solidFill>
                  <a:srgbClr val="283B6E"/>
                </a:solidFill>
                <a:effectLst/>
                <a:uLnTx/>
                <a:uFillTx/>
                <a:latin typeface="Arial"/>
              </a:rPr>
              <a:t>doctrine, as developed in common law. These exceptions are based on each state’s case laws.* The exceptions are:</a:t>
            </a:r>
          </a:p>
          <a:p>
            <a:pPr lvl="0" fontAlgn="base">
              <a:spcAft>
                <a:spcPct val="0"/>
              </a:spcAft>
              <a:buFontTx/>
              <a:buChar char="•"/>
            </a:pPr>
            <a:endParaRPr kumimoji="0" lang="en-US" altLang="en-US" sz="2400" b="0" i="0" u="none" strike="noStrike" kern="0" cap="none" spc="0" normalizeH="0" baseline="0" noProof="0" dirty="0" smtClean="0">
              <a:ln>
                <a:noFill/>
              </a:ln>
              <a:solidFill>
                <a:srgbClr val="283B6E"/>
              </a:solidFill>
              <a:effectLst/>
              <a:uLnTx/>
              <a:uFillTx/>
              <a:latin typeface="Arial"/>
            </a:endParaRPr>
          </a:p>
          <a:p>
            <a:pPr marL="762000" lvl="1" indent="-304800" fontAlgn="base">
              <a:spcAft>
                <a:spcPct val="0"/>
              </a:spcAft>
              <a:buSzPct val="85000"/>
              <a:buFontTx/>
              <a:buAutoNum type="arabicPeriod"/>
            </a:pPr>
            <a:r>
              <a:rPr kumimoji="0" lang="en-US" altLang="en-US" sz="2400" b="1" i="0" u="none" strike="noStrike" kern="0" cap="none" spc="0" normalizeH="0" baseline="0" noProof="0" dirty="0" smtClean="0">
                <a:ln>
                  <a:noFill/>
                </a:ln>
                <a:solidFill>
                  <a:srgbClr val="283B6E"/>
                </a:solidFill>
                <a:effectLst/>
                <a:uLnTx/>
                <a:uFillTx/>
                <a:latin typeface="Arial"/>
              </a:rPr>
              <a:t>Public policy</a:t>
            </a:r>
            <a:endParaRPr kumimoji="0" lang="en-US" altLang="en-US" sz="2400" b="0" i="0" u="none" strike="noStrike" kern="0" cap="none" spc="0" normalizeH="0" baseline="0" noProof="0" dirty="0" smtClean="0">
              <a:ln>
                <a:noFill/>
              </a:ln>
              <a:solidFill>
                <a:srgbClr val="283B6E"/>
              </a:solidFill>
              <a:effectLst/>
              <a:uLnTx/>
              <a:uFillTx/>
              <a:latin typeface="Arial"/>
            </a:endParaRPr>
          </a:p>
          <a:p>
            <a:pPr lvl="0" fontAlgn="base">
              <a:spcAft>
                <a:spcPct val="0"/>
              </a:spcAft>
              <a:buFontTx/>
              <a:buAutoNum type="arabicPeriod"/>
            </a:pPr>
            <a:endParaRPr kumimoji="0" lang="en-US" altLang="en-US" sz="2400" b="0" i="0" u="none" strike="noStrike" kern="0" cap="none" spc="0" normalizeH="0" baseline="0" noProof="0" dirty="0" smtClean="0">
              <a:ln>
                <a:noFill/>
              </a:ln>
              <a:solidFill>
                <a:srgbClr val="283B6E"/>
              </a:solidFill>
              <a:effectLst/>
              <a:uLnTx/>
              <a:uFillTx/>
              <a:latin typeface="Arial"/>
            </a:endParaRPr>
          </a:p>
          <a:p>
            <a:pPr marL="762000" lvl="1" indent="-304800" fontAlgn="base">
              <a:spcAft>
                <a:spcPct val="0"/>
              </a:spcAft>
              <a:buSzPct val="85000"/>
              <a:buFontTx/>
              <a:buAutoNum type="arabicPeriod"/>
            </a:pPr>
            <a:r>
              <a:rPr kumimoji="0" lang="en-US" altLang="en-US" sz="2400" b="1" i="0" u="none" strike="noStrike" kern="0" cap="none" spc="0" normalizeH="0" baseline="0" noProof="0" dirty="0" smtClean="0">
                <a:ln>
                  <a:noFill/>
                </a:ln>
                <a:solidFill>
                  <a:srgbClr val="283B6E"/>
                </a:solidFill>
                <a:effectLst/>
                <a:uLnTx/>
                <a:uFillTx/>
                <a:latin typeface="Arial"/>
              </a:rPr>
              <a:t>Implied contract</a:t>
            </a:r>
            <a:endParaRPr kumimoji="0" lang="en-US" altLang="en-US" sz="2400" b="0" i="0" u="none" strike="noStrike" kern="0" cap="none" spc="0" normalizeH="0" baseline="0" noProof="0" dirty="0" smtClean="0">
              <a:ln>
                <a:noFill/>
              </a:ln>
              <a:solidFill>
                <a:srgbClr val="283B6E"/>
              </a:solidFill>
              <a:effectLst/>
              <a:uLnTx/>
              <a:uFillTx/>
              <a:latin typeface="Arial"/>
            </a:endParaRPr>
          </a:p>
          <a:p>
            <a:pPr lvl="0" fontAlgn="base">
              <a:spcAft>
                <a:spcPct val="0"/>
              </a:spcAft>
              <a:buFontTx/>
              <a:buAutoNum type="arabicPeriod"/>
            </a:pPr>
            <a:endParaRPr kumimoji="0" lang="en-US" altLang="en-US" sz="2400" b="0" i="0" u="none" strike="noStrike" kern="0" cap="none" spc="0" normalizeH="0" baseline="0" noProof="0" dirty="0" smtClean="0">
              <a:ln>
                <a:noFill/>
              </a:ln>
              <a:solidFill>
                <a:srgbClr val="283B6E"/>
              </a:solidFill>
              <a:effectLst/>
              <a:uLnTx/>
              <a:uFillTx/>
              <a:latin typeface="Arial"/>
            </a:endParaRPr>
          </a:p>
          <a:p>
            <a:pPr marL="762000" lvl="1" indent="-304800" fontAlgn="base">
              <a:spcAft>
                <a:spcPct val="0"/>
              </a:spcAft>
              <a:buSzPct val="85000"/>
              <a:buFontTx/>
              <a:buAutoNum type="arabicPeriod"/>
            </a:pPr>
            <a:r>
              <a:rPr kumimoji="0" lang="en-US" altLang="en-US" sz="2400" b="1" i="0" u="none" strike="noStrike" kern="0" cap="none" spc="0" normalizeH="0" baseline="0" noProof="0" dirty="0" smtClean="0">
                <a:ln>
                  <a:noFill/>
                </a:ln>
                <a:solidFill>
                  <a:srgbClr val="283B6E"/>
                </a:solidFill>
                <a:effectLst/>
                <a:uLnTx/>
                <a:uFillTx/>
                <a:latin typeface="Arial"/>
              </a:rPr>
              <a:t>Covenant of good faith</a:t>
            </a:r>
          </a:p>
          <a:p>
            <a:pPr lvl="0" fontAlgn="base">
              <a:spcAft>
                <a:spcPct val="0"/>
              </a:spcAft>
              <a:buFontTx/>
              <a:buChar char="•"/>
            </a:pPr>
            <a:endParaRPr kumimoji="0" lang="en-US" altLang="en-US" sz="1600" b="1" i="0" u="none" strike="noStrike" kern="0" cap="none" spc="0" normalizeH="0" baseline="0" noProof="0" dirty="0" smtClean="0">
              <a:ln>
                <a:noFill/>
              </a:ln>
              <a:solidFill>
                <a:srgbClr val="283B6E"/>
              </a:solidFill>
              <a:effectLst/>
              <a:uLnTx/>
              <a:uFillTx/>
              <a:latin typeface="Arial"/>
              <a:ea typeface="+mn-ea"/>
              <a:cs typeface="+mn-cs"/>
            </a:endParaRPr>
          </a:p>
          <a:p>
            <a:pPr lvl="0" fontAlgn="base">
              <a:spcAft>
                <a:spcPct val="0"/>
              </a:spcAft>
              <a:buNone/>
            </a:pPr>
            <a:endParaRPr kumimoji="0" lang="en-US" altLang="en-US" sz="1200" b="0" i="1" u="none" strike="noStrike" kern="0" cap="none" spc="0" normalizeH="0" baseline="0" noProof="0" dirty="0" smtClean="0">
              <a:ln>
                <a:noFill/>
              </a:ln>
              <a:solidFill>
                <a:srgbClr val="283B6E"/>
              </a:solidFill>
              <a:effectLst/>
              <a:uLnTx/>
              <a:uFillTx/>
              <a:latin typeface="Arial"/>
              <a:ea typeface="+mn-ea"/>
              <a:cs typeface="+mn-cs"/>
            </a:endParaRPr>
          </a:p>
          <a:p>
            <a:pPr lvl="0" fontAlgn="base">
              <a:spcAft>
                <a:spcPct val="0"/>
              </a:spcAft>
              <a:buNone/>
            </a:pPr>
            <a:r>
              <a:rPr kumimoji="0" lang="en-US" altLang="en-US" sz="1400" b="0" i="1" u="none" strike="noStrike" kern="0" cap="none" spc="0" normalizeH="0" baseline="0" noProof="0" dirty="0" smtClean="0">
                <a:ln>
                  <a:noFill/>
                </a:ln>
                <a:solidFill>
                  <a:srgbClr val="283B6E"/>
                </a:solidFill>
                <a:effectLst/>
                <a:uLnTx/>
                <a:uFillTx/>
                <a:latin typeface="Arial"/>
                <a:ea typeface="+mn-ea"/>
                <a:cs typeface="+mn-cs"/>
              </a:rPr>
              <a:t>* An article on employment-at-will and chart of state exceptions is found at </a:t>
            </a:r>
            <a:r>
              <a:rPr kumimoji="0" lang="en-US" altLang="en-US" sz="1400" b="0" i="1" u="none" strike="noStrike" kern="0" cap="none" spc="0" normalizeH="0" baseline="0" noProof="0" dirty="0" smtClean="0">
                <a:ln>
                  <a:noFill/>
                </a:ln>
                <a:solidFill>
                  <a:srgbClr val="283B6E"/>
                </a:solidFill>
                <a:effectLst/>
                <a:uLnTx/>
                <a:uFillTx/>
                <a:latin typeface="Arial"/>
                <a:ea typeface="+mn-ea"/>
                <a:cs typeface="+mn-cs"/>
                <a:hlinkClick r:id="rId2"/>
              </a:rPr>
              <a:t>http://www.bls.gov/opub/mlr/2001/01/art1full.pdf</a:t>
            </a:r>
            <a:r>
              <a:rPr kumimoji="0" lang="en-US" altLang="en-US" sz="1400" b="0" i="1" u="none" strike="noStrike" kern="0" cap="none" spc="0" normalizeH="0" baseline="0" noProof="0" dirty="0" smtClean="0">
                <a:ln>
                  <a:noFill/>
                </a:ln>
                <a:solidFill>
                  <a:srgbClr val="283B6E"/>
                </a:solidFill>
                <a:effectLst/>
                <a:uLnTx/>
                <a:uFillTx/>
                <a:latin typeface="Arial"/>
                <a:ea typeface="+mn-ea"/>
                <a:cs typeface="+mn-cs"/>
              </a:rPr>
              <a:t> </a:t>
            </a:r>
          </a:p>
          <a:p>
            <a:pPr marL="0" indent="0">
              <a:buNone/>
            </a:pPr>
            <a:endParaRPr lang="en-US" dirty="0"/>
          </a:p>
        </p:txBody>
      </p:sp>
    </p:spTree>
    <p:extLst>
      <p:ext uri="{BB962C8B-B14F-4D97-AF65-F5344CB8AC3E}">
        <p14:creationId xmlns:p14="http://schemas.microsoft.com/office/powerpoint/2010/main" val="14208562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b="1" dirty="0" smtClean="0"/>
              <a:t>Hot Stove Rule</a:t>
            </a:r>
          </a:p>
        </p:txBody>
      </p:sp>
      <p:sp>
        <p:nvSpPr>
          <p:cNvPr id="19459" name="Rectangle 4"/>
          <p:cNvSpPr>
            <a:spLocks noGrp="1" noChangeArrowheads="1"/>
          </p:cNvSpPr>
          <p:nvPr>
            <p:ph type="body" sz="half" idx="2"/>
          </p:nvPr>
        </p:nvSpPr>
        <p:spPr>
          <a:xfrm>
            <a:off x="381000" y="1600200"/>
            <a:ext cx="8180388" cy="4645025"/>
          </a:xfrm>
        </p:spPr>
        <p:txBody>
          <a:bodyPr>
            <a:normAutofit/>
          </a:bodyPr>
          <a:lstStyle/>
          <a:p>
            <a:pPr eaLnBrk="1" hangingPunct="1"/>
            <a:r>
              <a:rPr lang="en-US" altLang="en-US" sz="3600" dirty="0" smtClean="0"/>
              <a:t>Burns immediately</a:t>
            </a:r>
          </a:p>
          <a:p>
            <a:pPr eaLnBrk="1" hangingPunct="1"/>
            <a:r>
              <a:rPr lang="en-US" altLang="en-US" sz="3600" dirty="0" smtClean="0"/>
              <a:t>Provides warning</a:t>
            </a:r>
          </a:p>
          <a:p>
            <a:pPr eaLnBrk="1" hangingPunct="1"/>
            <a:r>
              <a:rPr lang="en-US" altLang="en-US" sz="3600" dirty="0" smtClean="0"/>
              <a:t>Gives consistent punishment</a:t>
            </a:r>
          </a:p>
          <a:p>
            <a:pPr eaLnBrk="1" hangingPunct="1"/>
            <a:r>
              <a:rPr lang="en-US" altLang="en-US" sz="3600" dirty="0" smtClean="0"/>
              <a:t>Burns impersonally</a:t>
            </a:r>
          </a:p>
          <a:p>
            <a:pPr eaLnBrk="1" hangingPunct="1"/>
            <a:r>
              <a:rPr lang="en-US" altLang="en-US" sz="3600" dirty="0" smtClean="0"/>
              <a:t>Problem: All situations are not the same</a:t>
            </a:r>
          </a:p>
        </p:txBody>
      </p:sp>
      <p:sp>
        <p:nvSpPr>
          <p:cNvPr id="19461" name="Footer Placeholder 5"/>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a:p>
        </p:txBody>
      </p:sp>
    </p:spTree>
    <p:extLst>
      <p:ext uri="{BB962C8B-B14F-4D97-AF65-F5344CB8AC3E}">
        <p14:creationId xmlns:p14="http://schemas.microsoft.com/office/powerpoint/2010/main" val="39123055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Progressive Disciplinary Action </a:t>
            </a:r>
          </a:p>
        </p:txBody>
      </p:sp>
      <p:sp>
        <p:nvSpPr>
          <p:cNvPr id="20483" name="Rectangle 3"/>
          <p:cNvSpPr>
            <a:spLocks noGrp="1" noChangeArrowheads="1"/>
          </p:cNvSpPr>
          <p:nvPr>
            <p:ph idx="1"/>
          </p:nvPr>
        </p:nvSpPr>
        <p:spPr>
          <a:xfrm>
            <a:off x="457200" y="1600200"/>
            <a:ext cx="8077200" cy="4297363"/>
          </a:xfrm>
        </p:spPr>
        <p:txBody>
          <a:bodyPr/>
          <a:lstStyle/>
          <a:p>
            <a:pPr eaLnBrk="1" hangingPunct="1"/>
            <a:r>
              <a:rPr lang="en-US" altLang="en-US" smtClean="0"/>
              <a:t>Ensures minimum penalty appropriate to offense is imposed </a:t>
            </a:r>
          </a:p>
          <a:p>
            <a:pPr eaLnBrk="1" hangingPunct="1"/>
            <a:r>
              <a:rPr lang="en-US" altLang="en-US" smtClean="0"/>
              <a:t>Model developed in response to National Labor Relations Act of 1935 </a:t>
            </a:r>
          </a:p>
          <a:p>
            <a:pPr eaLnBrk="1" hangingPunct="1"/>
            <a:r>
              <a:rPr lang="en-US" altLang="en-US" smtClean="0"/>
              <a:t>Involves answering series of questions about severity of offense </a:t>
            </a:r>
          </a:p>
          <a:p>
            <a:pPr eaLnBrk="1" hangingPunct="1"/>
            <a:endParaRPr lang="en-US" altLang="en-US" smtClean="0"/>
          </a:p>
        </p:txBody>
      </p:sp>
    </p:spTree>
    <p:extLst>
      <p:ext uri="{BB962C8B-B14F-4D97-AF65-F5344CB8AC3E}">
        <p14:creationId xmlns:p14="http://schemas.microsoft.com/office/powerpoint/2010/main" val="35537864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92162"/>
          </a:xfrm>
        </p:spPr>
        <p:txBody>
          <a:bodyPr/>
          <a:lstStyle/>
          <a:p>
            <a:pPr eaLnBrk="1" hangingPunct="1"/>
            <a:r>
              <a:rPr lang="en-US" altLang="en-US" sz="2800" smtClean="0"/>
              <a:t>The Progressive Disciplinary Approach</a:t>
            </a:r>
          </a:p>
        </p:txBody>
      </p:sp>
      <p:sp>
        <p:nvSpPr>
          <p:cNvPr id="21508" name="Footer Placeholder 3"/>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smtClean="0">
              <a:solidFill>
                <a:srgbClr val="000000"/>
              </a:solidFill>
            </a:endParaRPr>
          </a:p>
        </p:txBody>
      </p:sp>
      <p:sp>
        <p:nvSpPr>
          <p:cNvPr id="21509" name="Rectangle 3"/>
          <p:cNvSpPr>
            <a:spLocks noChangeArrowheads="1"/>
          </p:cNvSpPr>
          <p:nvPr/>
        </p:nvSpPr>
        <p:spPr bwMode="auto">
          <a:xfrm>
            <a:off x="381000" y="1143000"/>
            <a:ext cx="4191000"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800" smtClean="0">
                <a:solidFill>
                  <a:srgbClr val="000000"/>
                </a:solidFill>
              </a:rPr>
              <a:t>Improper Behavior</a:t>
            </a:r>
          </a:p>
        </p:txBody>
      </p:sp>
      <p:sp>
        <p:nvSpPr>
          <p:cNvPr id="21510" name="Rectangle 4"/>
          <p:cNvSpPr>
            <a:spLocks noChangeArrowheads="1"/>
          </p:cNvSpPr>
          <p:nvPr/>
        </p:nvSpPr>
        <p:spPr bwMode="auto">
          <a:xfrm>
            <a:off x="381000" y="2036763"/>
            <a:ext cx="4191000" cy="650875"/>
          </a:xfrm>
          <a:prstGeom prst="rect">
            <a:avLst/>
          </a:prstGeom>
          <a:solidFill>
            <a:schemeClr val="accent1"/>
          </a:solidFill>
          <a:ln w="9525">
            <a:solidFill>
              <a:schemeClr val="tx1"/>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800" smtClean="0">
                <a:solidFill>
                  <a:srgbClr val="000000"/>
                </a:solidFill>
              </a:rPr>
              <a:t>Does this violation warrant disciplinary actions?</a:t>
            </a:r>
          </a:p>
        </p:txBody>
      </p:sp>
      <p:sp>
        <p:nvSpPr>
          <p:cNvPr id="21511" name="Rectangle 5"/>
          <p:cNvSpPr>
            <a:spLocks noChangeArrowheads="1"/>
          </p:cNvSpPr>
          <p:nvPr/>
        </p:nvSpPr>
        <p:spPr bwMode="auto">
          <a:xfrm>
            <a:off x="381000" y="2951163"/>
            <a:ext cx="4191000" cy="650875"/>
          </a:xfrm>
          <a:prstGeom prst="rect">
            <a:avLst/>
          </a:prstGeom>
          <a:solidFill>
            <a:schemeClr val="accent1"/>
          </a:solidFill>
          <a:ln w="9525">
            <a:solidFill>
              <a:schemeClr val="tx1"/>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800" smtClean="0">
                <a:solidFill>
                  <a:srgbClr val="000000"/>
                </a:solidFill>
              </a:rPr>
              <a:t>Does this violation warrant more than an oral warning?</a:t>
            </a:r>
          </a:p>
        </p:txBody>
      </p:sp>
      <p:sp>
        <p:nvSpPr>
          <p:cNvPr id="21512" name="Rectangle 6"/>
          <p:cNvSpPr>
            <a:spLocks noChangeArrowheads="1"/>
          </p:cNvSpPr>
          <p:nvPr/>
        </p:nvSpPr>
        <p:spPr bwMode="auto">
          <a:xfrm>
            <a:off x="381000" y="3865563"/>
            <a:ext cx="4191000" cy="650875"/>
          </a:xfrm>
          <a:prstGeom prst="rect">
            <a:avLst/>
          </a:prstGeom>
          <a:solidFill>
            <a:schemeClr val="accent1"/>
          </a:solidFill>
          <a:ln w="9525">
            <a:solidFill>
              <a:schemeClr val="tx1"/>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800" smtClean="0">
                <a:solidFill>
                  <a:srgbClr val="000000"/>
                </a:solidFill>
              </a:rPr>
              <a:t>Does this violation warrant more than a written warning?</a:t>
            </a:r>
          </a:p>
        </p:txBody>
      </p:sp>
      <p:sp>
        <p:nvSpPr>
          <p:cNvPr id="21513" name="Rectangle 7"/>
          <p:cNvSpPr>
            <a:spLocks noChangeArrowheads="1"/>
          </p:cNvSpPr>
          <p:nvPr/>
        </p:nvSpPr>
        <p:spPr bwMode="auto">
          <a:xfrm>
            <a:off x="381000" y="4800600"/>
            <a:ext cx="4191000" cy="650875"/>
          </a:xfrm>
          <a:prstGeom prst="rect">
            <a:avLst/>
          </a:prstGeom>
          <a:solidFill>
            <a:schemeClr val="accent1"/>
          </a:solidFill>
          <a:ln w="9525">
            <a:solidFill>
              <a:schemeClr val="tx1"/>
            </a:solid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800" smtClean="0">
                <a:solidFill>
                  <a:srgbClr val="000000"/>
                </a:solidFill>
              </a:rPr>
              <a:t>Does this violation warrant more than a suspension?</a:t>
            </a:r>
          </a:p>
        </p:txBody>
      </p:sp>
      <p:sp>
        <p:nvSpPr>
          <p:cNvPr id="21514" name="Rectangle 8"/>
          <p:cNvSpPr>
            <a:spLocks noChangeArrowheads="1"/>
          </p:cNvSpPr>
          <p:nvPr/>
        </p:nvSpPr>
        <p:spPr bwMode="auto">
          <a:xfrm>
            <a:off x="381000" y="5715000"/>
            <a:ext cx="41910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800" smtClean="0">
                <a:solidFill>
                  <a:srgbClr val="000000"/>
                </a:solidFill>
              </a:rPr>
              <a:t>Termination</a:t>
            </a:r>
          </a:p>
        </p:txBody>
      </p:sp>
      <p:sp>
        <p:nvSpPr>
          <p:cNvPr id="21515" name="Text Box 9"/>
          <p:cNvSpPr txBox="1">
            <a:spLocks noChangeArrowheads="1"/>
          </p:cNvSpPr>
          <p:nvPr/>
        </p:nvSpPr>
        <p:spPr bwMode="auto">
          <a:xfrm>
            <a:off x="2743200" y="172085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smtClean="0">
                <a:solidFill>
                  <a:srgbClr val="000000"/>
                </a:solidFill>
              </a:rPr>
              <a:t>Yes</a:t>
            </a:r>
          </a:p>
        </p:txBody>
      </p:sp>
      <p:sp>
        <p:nvSpPr>
          <p:cNvPr id="21516" name="Text Box 10"/>
          <p:cNvSpPr txBox="1">
            <a:spLocks noChangeArrowheads="1"/>
          </p:cNvSpPr>
          <p:nvPr/>
        </p:nvSpPr>
        <p:spPr bwMode="auto">
          <a:xfrm>
            <a:off x="2743200" y="541020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smtClean="0">
                <a:solidFill>
                  <a:srgbClr val="000000"/>
                </a:solidFill>
              </a:rPr>
              <a:t>Yes</a:t>
            </a:r>
          </a:p>
        </p:txBody>
      </p:sp>
      <p:sp>
        <p:nvSpPr>
          <p:cNvPr id="21517" name="Line 11"/>
          <p:cNvSpPr>
            <a:spLocks noChangeShapeType="1"/>
          </p:cNvSpPr>
          <p:nvPr/>
        </p:nvSpPr>
        <p:spPr bwMode="auto">
          <a:xfrm>
            <a:off x="2514600" y="1752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smtClean="0">
              <a:solidFill>
                <a:srgbClr val="000000"/>
              </a:solidFill>
            </a:endParaRPr>
          </a:p>
        </p:txBody>
      </p:sp>
      <p:sp>
        <p:nvSpPr>
          <p:cNvPr id="21518" name="Line 12"/>
          <p:cNvSpPr>
            <a:spLocks noChangeShapeType="1"/>
          </p:cNvSpPr>
          <p:nvPr/>
        </p:nvSpPr>
        <p:spPr bwMode="auto">
          <a:xfrm>
            <a:off x="2514600" y="2667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smtClean="0">
              <a:solidFill>
                <a:srgbClr val="000000"/>
              </a:solidFill>
            </a:endParaRPr>
          </a:p>
        </p:txBody>
      </p:sp>
      <p:sp>
        <p:nvSpPr>
          <p:cNvPr id="21519" name="Line 13"/>
          <p:cNvSpPr>
            <a:spLocks noChangeShapeType="1"/>
          </p:cNvSpPr>
          <p:nvPr/>
        </p:nvSpPr>
        <p:spPr bwMode="auto">
          <a:xfrm>
            <a:off x="2514600" y="3581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smtClean="0">
              <a:solidFill>
                <a:srgbClr val="000000"/>
              </a:solidFill>
            </a:endParaRPr>
          </a:p>
        </p:txBody>
      </p:sp>
      <p:sp>
        <p:nvSpPr>
          <p:cNvPr id="21520" name="Line 14"/>
          <p:cNvSpPr>
            <a:spLocks noChangeShapeType="1"/>
          </p:cNvSpPr>
          <p:nvPr/>
        </p:nvSpPr>
        <p:spPr bwMode="auto">
          <a:xfrm>
            <a:off x="2514600" y="4495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smtClean="0">
              <a:solidFill>
                <a:srgbClr val="000000"/>
              </a:solidFill>
            </a:endParaRPr>
          </a:p>
        </p:txBody>
      </p:sp>
      <p:sp>
        <p:nvSpPr>
          <p:cNvPr id="21521" name="Line 15"/>
          <p:cNvSpPr>
            <a:spLocks noChangeShapeType="1"/>
          </p:cNvSpPr>
          <p:nvPr/>
        </p:nvSpPr>
        <p:spPr bwMode="auto">
          <a:xfrm>
            <a:off x="2514600" y="5486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smtClean="0">
              <a:solidFill>
                <a:srgbClr val="000000"/>
              </a:solidFill>
            </a:endParaRPr>
          </a:p>
        </p:txBody>
      </p:sp>
      <p:sp>
        <p:nvSpPr>
          <p:cNvPr id="21522" name="Text Box 16"/>
          <p:cNvSpPr txBox="1">
            <a:spLocks noChangeArrowheads="1"/>
          </p:cNvSpPr>
          <p:nvPr/>
        </p:nvSpPr>
        <p:spPr bwMode="auto">
          <a:xfrm>
            <a:off x="2743200" y="263525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smtClean="0">
                <a:solidFill>
                  <a:srgbClr val="000000"/>
                </a:solidFill>
              </a:rPr>
              <a:t>Yes</a:t>
            </a:r>
          </a:p>
        </p:txBody>
      </p:sp>
      <p:sp>
        <p:nvSpPr>
          <p:cNvPr id="21523" name="Text Box 17"/>
          <p:cNvSpPr txBox="1">
            <a:spLocks noChangeArrowheads="1"/>
          </p:cNvSpPr>
          <p:nvPr/>
        </p:nvSpPr>
        <p:spPr bwMode="auto">
          <a:xfrm>
            <a:off x="2743200" y="354965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smtClean="0">
                <a:solidFill>
                  <a:srgbClr val="000000"/>
                </a:solidFill>
              </a:rPr>
              <a:t>Yes</a:t>
            </a:r>
          </a:p>
        </p:txBody>
      </p:sp>
      <p:sp>
        <p:nvSpPr>
          <p:cNvPr id="21524" name="Text Box 18"/>
          <p:cNvSpPr txBox="1">
            <a:spLocks noChangeArrowheads="1"/>
          </p:cNvSpPr>
          <p:nvPr/>
        </p:nvSpPr>
        <p:spPr bwMode="auto">
          <a:xfrm>
            <a:off x="2743200" y="446405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smtClean="0">
                <a:solidFill>
                  <a:srgbClr val="000000"/>
                </a:solidFill>
              </a:rPr>
              <a:t>Yes</a:t>
            </a:r>
          </a:p>
        </p:txBody>
      </p:sp>
      <p:sp>
        <p:nvSpPr>
          <p:cNvPr id="21525" name="Rectangle 19"/>
          <p:cNvSpPr>
            <a:spLocks noChangeArrowheads="1"/>
          </p:cNvSpPr>
          <p:nvPr/>
        </p:nvSpPr>
        <p:spPr bwMode="auto">
          <a:xfrm>
            <a:off x="5486400" y="2057400"/>
            <a:ext cx="3124200"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800" smtClean="0">
                <a:solidFill>
                  <a:srgbClr val="000000"/>
                </a:solidFill>
              </a:rPr>
              <a:t>No Disciplinary Action</a:t>
            </a:r>
          </a:p>
        </p:txBody>
      </p:sp>
      <p:sp>
        <p:nvSpPr>
          <p:cNvPr id="21526" name="Rectangle 20"/>
          <p:cNvSpPr>
            <a:spLocks noChangeArrowheads="1"/>
          </p:cNvSpPr>
          <p:nvPr/>
        </p:nvSpPr>
        <p:spPr bwMode="auto">
          <a:xfrm>
            <a:off x="5486400" y="2971800"/>
            <a:ext cx="3124200"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800" smtClean="0">
                <a:solidFill>
                  <a:srgbClr val="000000"/>
                </a:solidFill>
              </a:rPr>
              <a:t>Oral Warning</a:t>
            </a:r>
          </a:p>
        </p:txBody>
      </p:sp>
      <p:sp>
        <p:nvSpPr>
          <p:cNvPr id="21527" name="Rectangle 21"/>
          <p:cNvSpPr>
            <a:spLocks noChangeArrowheads="1"/>
          </p:cNvSpPr>
          <p:nvPr/>
        </p:nvSpPr>
        <p:spPr bwMode="auto">
          <a:xfrm>
            <a:off x="5486400" y="3886200"/>
            <a:ext cx="3124200"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800" smtClean="0">
                <a:solidFill>
                  <a:srgbClr val="000000"/>
                </a:solidFill>
              </a:rPr>
              <a:t>Written Warning</a:t>
            </a:r>
          </a:p>
        </p:txBody>
      </p:sp>
      <p:sp>
        <p:nvSpPr>
          <p:cNvPr id="21528" name="Rectangle 22"/>
          <p:cNvSpPr>
            <a:spLocks noChangeArrowheads="1"/>
          </p:cNvSpPr>
          <p:nvPr/>
        </p:nvSpPr>
        <p:spPr bwMode="auto">
          <a:xfrm>
            <a:off x="5486400" y="4800600"/>
            <a:ext cx="3124200"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800" smtClean="0">
                <a:solidFill>
                  <a:srgbClr val="000000"/>
                </a:solidFill>
              </a:rPr>
              <a:t>Suspension</a:t>
            </a:r>
          </a:p>
        </p:txBody>
      </p:sp>
      <p:sp>
        <p:nvSpPr>
          <p:cNvPr id="21529" name="Line 23"/>
          <p:cNvSpPr>
            <a:spLocks noChangeShapeType="1"/>
          </p:cNvSpPr>
          <p:nvPr/>
        </p:nvSpPr>
        <p:spPr bwMode="auto">
          <a:xfrm>
            <a:off x="4572000" y="23622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smtClean="0">
              <a:solidFill>
                <a:srgbClr val="000000"/>
              </a:solidFill>
            </a:endParaRPr>
          </a:p>
        </p:txBody>
      </p:sp>
      <p:sp>
        <p:nvSpPr>
          <p:cNvPr id="21530" name="Line 24"/>
          <p:cNvSpPr>
            <a:spLocks noChangeShapeType="1"/>
          </p:cNvSpPr>
          <p:nvPr/>
        </p:nvSpPr>
        <p:spPr bwMode="auto">
          <a:xfrm>
            <a:off x="4572000" y="3276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smtClean="0">
              <a:solidFill>
                <a:srgbClr val="000000"/>
              </a:solidFill>
            </a:endParaRPr>
          </a:p>
        </p:txBody>
      </p:sp>
      <p:sp>
        <p:nvSpPr>
          <p:cNvPr id="21531" name="Line 25"/>
          <p:cNvSpPr>
            <a:spLocks noChangeShapeType="1"/>
          </p:cNvSpPr>
          <p:nvPr/>
        </p:nvSpPr>
        <p:spPr bwMode="auto">
          <a:xfrm>
            <a:off x="4572000" y="4191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smtClean="0">
              <a:solidFill>
                <a:srgbClr val="000000"/>
              </a:solidFill>
            </a:endParaRPr>
          </a:p>
        </p:txBody>
      </p:sp>
      <p:sp>
        <p:nvSpPr>
          <p:cNvPr id="21532" name="Line 26"/>
          <p:cNvSpPr>
            <a:spLocks noChangeShapeType="1"/>
          </p:cNvSpPr>
          <p:nvPr/>
        </p:nvSpPr>
        <p:spPr bwMode="auto">
          <a:xfrm>
            <a:off x="4572000" y="51054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smtClean="0">
              <a:solidFill>
                <a:srgbClr val="000000"/>
              </a:solidFill>
            </a:endParaRPr>
          </a:p>
        </p:txBody>
      </p:sp>
      <p:sp>
        <p:nvSpPr>
          <p:cNvPr id="21533" name="Text Box 27"/>
          <p:cNvSpPr txBox="1">
            <a:spLocks noChangeArrowheads="1"/>
          </p:cNvSpPr>
          <p:nvPr/>
        </p:nvSpPr>
        <p:spPr bwMode="auto">
          <a:xfrm>
            <a:off x="4724400" y="21018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smtClean="0">
                <a:solidFill>
                  <a:srgbClr val="000000"/>
                </a:solidFill>
              </a:rPr>
              <a:t>No</a:t>
            </a:r>
          </a:p>
        </p:txBody>
      </p:sp>
      <p:sp>
        <p:nvSpPr>
          <p:cNvPr id="21534" name="Text Box 28"/>
          <p:cNvSpPr txBox="1">
            <a:spLocks noChangeArrowheads="1"/>
          </p:cNvSpPr>
          <p:nvPr/>
        </p:nvSpPr>
        <p:spPr bwMode="auto">
          <a:xfrm>
            <a:off x="4724400" y="29718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smtClean="0">
                <a:solidFill>
                  <a:srgbClr val="000000"/>
                </a:solidFill>
              </a:rPr>
              <a:t>No</a:t>
            </a:r>
          </a:p>
        </p:txBody>
      </p:sp>
      <p:sp>
        <p:nvSpPr>
          <p:cNvPr id="21535" name="Text Box 29"/>
          <p:cNvSpPr txBox="1">
            <a:spLocks noChangeArrowheads="1"/>
          </p:cNvSpPr>
          <p:nvPr/>
        </p:nvSpPr>
        <p:spPr bwMode="auto">
          <a:xfrm>
            <a:off x="4724400" y="39306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smtClean="0">
                <a:solidFill>
                  <a:srgbClr val="000000"/>
                </a:solidFill>
              </a:rPr>
              <a:t>No</a:t>
            </a:r>
          </a:p>
        </p:txBody>
      </p:sp>
      <p:sp>
        <p:nvSpPr>
          <p:cNvPr id="21536" name="Text Box 30"/>
          <p:cNvSpPr txBox="1">
            <a:spLocks noChangeArrowheads="1"/>
          </p:cNvSpPr>
          <p:nvPr/>
        </p:nvSpPr>
        <p:spPr bwMode="auto">
          <a:xfrm>
            <a:off x="4724400" y="48450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smtClean="0">
                <a:solidFill>
                  <a:srgbClr val="000000"/>
                </a:solidFill>
              </a:rPr>
              <a:t>No</a:t>
            </a:r>
          </a:p>
        </p:txBody>
      </p:sp>
    </p:spTree>
    <p:extLst>
      <p:ext uri="{BB962C8B-B14F-4D97-AF65-F5344CB8AC3E}">
        <p14:creationId xmlns:p14="http://schemas.microsoft.com/office/powerpoint/2010/main" val="32038154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15962"/>
          </a:xfrm>
        </p:spPr>
        <p:txBody>
          <a:bodyPr/>
          <a:lstStyle/>
          <a:p>
            <a:pPr eaLnBrk="1" hangingPunct="1"/>
            <a:r>
              <a:rPr lang="en-US" altLang="en-US" sz="3200" smtClean="0"/>
              <a:t>Suggested Guidelines for Disciplinary Action</a:t>
            </a:r>
          </a:p>
        </p:txBody>
      </p:sp>
      <p:sp>
        <p:nvSpPr>
          <p:cNvPr id="22532" name="Footer Placeholder 3"/>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smtClean="0">
              <a:solidFill>
                <a:srgbClr val="000000"/>
              </a:solidFill>
            </a:endParaRPr>
          </a:p>
        </p:txBody>
      </p:sp>
      <p:sp>
        <p:nvSpPr>
          <p:cNvPr id="22533" name="Text Box 3"/>
          <p:cNvSpPr txBox="1">
            <a:spLocks noChangeArrowheads="1"/>
          </p:cNvSpPr>
          <p:nvPr/>
        </p:nvSpPr>
        <p:spPr bwMode="auto">
          <a:xfrm>
            <a:off x="304800" y="1295400"/>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800" b="1" i="1" smtClean="0">
                <a:solidFill>
                  <a:srgbClr val="000000"/>
                </a:solidFill>
              </a:rPr>
              <a:t>Offenses Requiring First, an Oral Warning; Second, a Written Warning; and Third, Termination</a:t>
            </a:r>
          </a:p>
        </p:txBody>
      </p:sp>
      <p:sp>
        <p:nvSpPr>
          <p:cNvPr id="22534" name="Line 4"/>
          <p:cNvSpPr>
            <a:spLocks noChangeShapeType="1"/>
          </p:cNvSpPr>
          <p:nvPr/>
        </p:nvSpPr>
        <p:spPr bwMode="auto">
          <a:xfrm>
            <a:off x="381000" y="19050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endParaRPr>
          </a:p>
        </p:txBody>
      </p:sp>
      <p:sp>
        <p:nvSpPr>
          <p:cNvPr id="22535" name="Text Box 5"/>
          <p:cNvSpPr txBox="1">
            <a:spLocks noChangeArrowheads="1"/>
          </p:cNvSpPr>
          <p:nvPr/>
        </p:nvSpPr>
        <p:spPr bwMode="auto">
          <a:xfrm>
            <a:off x="381000" y="1917700"/>
            <a:ext cx="3886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smtClean="0">
                <a:solidFill>
                  <a:srgbClr val="000000"/>
                </a:solidFill>
              </a:rPr>
              <a:t>Negligence in the performance of duties Unauthorized absence from job Inefficiency in the performance of job</a:t>
            </a:r>
          </a:p>
        </p:txBody>
      </p:sp>
      <p:sp>
        <p:nvSpPr>
          <p:cNvPr id="22536" name="Text Box 6"/>
          <p:cNvSpPr txBox="1">
            <a:spLocks noChangeArrowheads="1"/>
          </p:cNvSpPr>
          <p:nvPr/>
        </p:nvSpPr>
        <p:spPr bwMode="auto">
          <a:xfrm>
            <a:off x="304800" y="29718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800" b="1" i="1" smtClean="0">
                <a:solidFill>
                  <a:srgbClr val="000000"/>
                </a:solidFill>
              </a:rPr>
              <a:t>Offenses Requiring a Written Warning; Second, Termination</a:t>
            </a:r>
          </a:p>
        </p:txBody>
      </p:sp>
      <p:sp>
        <p:nvSpPr>
          <p:cNvPr id="22537" name="Line 7"/>
          <p:cNvSpPr>
            <a:spLocks noChangeShapeType="1"/>
          </p:cNvSpPr>
          <p:nvPr/>
        </p:nvSpPr>
        <p:spPr bwMode="auto">
          <a:xfrm>
            <a:off x="381000" y="33528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endParaRPr>
          </a:p>
        </p:txBody>
      </p:sp>
      <p:sp>
        <p:nvSpPr>
          <p:cNvPr id="22538" name="Text Box 8"/>
          <p:cNvSpPr txBox="1">
            <a:spLocks noChangeArrowheads="1"/>
          </p:cNvSpPr>
          <p:nvPr/>
        </p:nvSpPr>
        <p:spPr bwMode="auto">
          <a:xfrm>
            <a:off x="381000" y="3352800"/>
            <a:ext cx="7010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smtClean="0">
                <a:solidFill>
                  <a:srgbClr val="000000"/>
                </a:solidFill>
              </a:rPr>
              <a:t>Sleeping on the job                                                                               Failure to report to work one or two days in a row without notification      Negligent use of property</a:t>
            </a:r>
          </a:p>
        </p:txBody>
      </p:sp>
      <p:sp>
        <p:nvSpPr>
          <p:cNvPr id="22539" name="Text Box 9"/>
          <p:cNvSpPr txBox="1">
            <a:spLocks noChangeArrowheads="1"/>
          </p:cNvSpPr>
          <p:nvPr/>
        </p:nvSpPr>
        <p:spPr bwMode="auto">
          <a:xfrm>
            <a:off x="304800" y="4572000"/>
            <a:ext cx="853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800" b="1" i="1" smtClean="0">
                <a:solidFill>
                  <a:srgbClr val="000000"/>
                </a:solidFill>
              </a:rPr>
              <a:t>Offenses Requiring Immediate Termination</a:t>
            </a:r>
          </a:p>
        </p:txBody>
      </p:sp>
      <p:sp>
        <p:nvSpPr>
          <p:cNvPr id="22540" name="Line 10"/>
          <p:cNvSpPr>
            <a:spLocks noChangeShapeType="1"/>
          </p:cNvSpPr>
          <p:nvPr/>
        </p:nvSpPr>
        <p:spPr bwMode="auto">
          <a:xfrm>
            <a:off x="381000" y="49530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smtClean="0">
              <a:solidFill>
                <a:srgbClr val="000000"/>
              </a:solidFill>
            </a:endParaRPr>
          </a:p>
        </p:txBody>
      </p:sp>
      <p:sp>
        <p:nvSpPr>
          <p:cNvPr id="22541" name="Text Box 11"/>
          <p:cNvSpPr txBox="1">
            <a:spLocks noChangeArrowheads="1"/>
          </p:cNvSpPr>
          <p:nvPr/>
        </p:nvSpPr>
        <p:spPr bwMode="auto">
          <a:xfrm>
            <a:off x="381000" y="4949825"/>
            <a:ext cx="7010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smtClean="0">
                <a:solidFill>
                  <a:srgbClr val="000000"/>
                </a:solidFill>
              </a:rPr>
              <a:t>Theft                                                                                                          Fighting on the job                                                                                 Falsifying time cards                                                                                       Failure to report to work three days in a row without notification</a:t>
            </a:r>
          </a:p>
        </p:txBody>
      </p:sp>
    </p:spTree>
    <p:extLst>
      <p:ext uri="{BB962C8B-B14F-4D97-AF65-F5344CB8AC3E}">
        <p14:creationId xmlns:p14="http://schemas.microsoft.com/office/powerpoint/2010/main" val="33903907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123" y="274342"/>
            <a:ext cx="8412388" cy="960122"/>
          </a:xfrm>
        </p:spPr>
        <p:txBody>
          <a:bodyPr>
            <a:noAutofit/>
          </a:bodyPr>
          <a:lstStyle/>
          <a:p>
            <a:r>
              <a:rPr lang="en-US" sz="3200" dirty="0" smtClean="0">
                <a:effectLst/>
              </a:rPr>
              <a:t>Disciplinary Policies and Procedures</a:t>
            </a:r>
            <a:endParaRPr lang="en-US" sz="3200" dirty="0">
              <a:effectLst/>
            </a:endParaRPr>
          </a:p>
        </p:txBody>
      </p:sp>
      <p:pic>
        <p:nvPicPr>
          <p:cNvPr id="4" name="Picture 3" descr="Figure13-6.png"/>
          <p:cNvPicPr>
            <a:picLocks noChangeAspect="1"/>
          </p:cNvPicPr>
          <p:nvPr/>
        </p:nvPicPr>
        <p:blipFill>
          <a:blip r:embed="rId3" cstate="print"/>
          <a:stretch>
            <a:fillRect/>
          </a:stretch>
        </p:blipFill>
        <p:spPr>
          <a:xfrm>
            <a:off x="91490" y="1234464"/>
            <a:ext cx="8961022" cy="5623535"/>
          </a:xfrm>
          <a:prstGeom prst="rect">
            <a:avLst/>
          </a:prstGeom>
        </p:spPr>
      </p:pic>
    </p:spTree>
    <p:extLst>
      <p:ext uri="{BB962C8B-B14F-4D97-AF65-F5344CB8AC3E}">
        <p14:creationId xmlns:p14="http://schemas.microsoft.com/office/powerpoint/2010/main" val="340262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smtClean="0"/>
              <a:t>Positive Disciplinary Action </a:t>
            </a:r>
            <a:br>
              <a:rPr lang="en-US" altLang="en-US" dirty="0" smtClean="0"/>
            </a:br>
            <a:r>
              <a:rPr lang="en-US" altLang="en-US" dirty="0" smtClean="0"/>
              <a:t>Nonpunitive Punishment</a:t>
            </a:r>
          </a:p>
        </p:txBody>
      </p:sp>
      <p:sp>
        <p:nvSpPr>
          <p:cNvPr id="23555" name="Rectangle 3"/>
          <p:cNvSpPr>
            <a:spLocks noGrp="1" noChangeArrowheads="1"/>
          </p:cNvSpPr>
          <p:nvPr>
            <p:ph idx="1"/>
          </p:nvPr>
        </p:nvSpPr>
        <p:spPr/>
        <p:txBody>
          <a:bodyPr/>
          <a:lstStyle/>
          <a:p>
            <a:pPr eaLnBrk="1" hangingPunct="1"/>
            <a:r>
              <a:rPr lang="en-US" altLang="en-US" sz="2800" smtClean="0"/>
              <a:t>Process of giving worker time off with pay to think about whether he/she wants to follow rules and continue working for company </a:t>
            </a:r>
          </a:p>
          <a:p>
            <a:pPr marL="914400" lvl="1" indent="-457200" eaLnBrk="1" hangingPunct="1">
              <a:buFontTx/>
              <a:buAutoNum type="arabicPeriod"/>
            </a:pPr>
            <a:r>
              <a:rPr lang="en-US" altLang="en-US" sz="2400" smtClean="0"/>
              <a:t>Employee violates rule, manager issues oral reminder</a:t>
            </a:r>
          </a:p>
          <a:p>
            <a:pPr marL="914400" lvl="1" indent="-457200" eaLnBrk="1" hangingPunct="1">
              <a:buFontTx/>
              <a:buAutoNum type="arabicPeriod"/>
            </a:pPr>
            <a:r>
              <a:rPr lang="en-US" altLang="en-US" sz="2400" smtClean="0"/>
              <a:t>Repetition brings written reminder</a:t>
            </a:r>
          </a:p>
          <a:p>
            <a:pPr marL="914400" lvl="1" indent="-457200" eaLnBrk="1" hangingPunct="1">
              <a:buFontTx/>
              <a:buAutoNum type="arabicPeriod"/>
            </a:pPr>
            <a:r>
              <a:rPr lang="en-US" altLang="en-US" sz="2400" smtClean="0"/>
              <a:t>Third violation: Worker takes 1-3 days off (with pay) to think about situation</a:t>
            </a:r>
          </a:p>
          <a:p>
            <a:pPr eaLnBrk="1" hangingPunct="1"/>
            <a:r>
              <a:rPr lang="en-US" altLang="en-US" sz="2800" smtClean="0"/>
              <a:t>Important that all rules are explicitly stated in writing</a:t>
            </a:r>
          </a:p>
        </p:txBody>
      </p:sp>
      <p:sp>
        <p:nvSpPr>
          <p:cNvPr id="23557"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a:p>
        </p:txBody>
      </p:sp>
    </p:spTree>
    <p:extLst>
      <p:ext uri="{BB962C8B-B14F-4D97-AF65-F5344CB8AC3E}">
        <p14:creationId xmlns:p14="http://schemas.microsoft.com/office/powerpoint/2010/main" val="39977458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123" y="137196"/>
            <a:ext cx="8229600" cy="960122"/>
          </a:xfrm>
        </p:spPr>
        <p:txBody>
          <a:bodyPr>
            <a:normAutofit fontScale="90000"/>
          </a:bodyPr>
          <a:lstStyle/>
          <a:p>
            <a:pPr algn="ctr"/>
            <a:r>
              <a:rPr lang="en-US" sz="4000" dirty="0" smtClean="0">
                <a:effectLst/>
              </a:rPr>
              <a:t>Positive Discipline thru Discharging Employees</a:t>
            </a:r>
            <a:endParaRPr lang="en-US" sz="4000" dirty="0">
              <a:effectLst/>
            </a:endParaRPr>
          </a:p>
        </p:txBody>
      </p:sp>
      <p:pic>
        <p:nvPicPr>
          <p:cNvPr id="4" name="Picture 3" descr="Fig13-10"/>
          <p:cNvPicPr>
            <a:picLocks noChangeAspect="1" noChangeArrowheads="1"/>
          </p:cNvPicPr>
          <p:nvPr/>
        </p:nvPicPr>
        <p:blipFill>
          <a:blip r:embed="rId3" cstate="print"/>
          <a:srcRect/>
          <a:stretch>
            <a:fillRect/>
          </a:stretch>
        </p:blipFill>
        <p:spPr bwMode="auto">
          <a:xfrm>
            <a:off x="182928" y="1325904"/>
            <a:ext cx="8869583" cy="5212022"/>
          </a:xfrm>
          <a:prstGeom prst="rect">
            <a:avLst/>
          </a:prstGeom>
          <a:noFill/>
        </p:spPr>
      </p:pic>
    </p:spTree>
    <p:extLst>
      <p:ext uri="{BB962C8B-B14F-4D97-AF65-F5344CB8AC3E}">
        <p14:creationId xmlns:p14="http://schemas.microsoft.com/office/powerpoint/2010/main" val="2602508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Disciplinary Action Advice</a:t>
            </a:r>
          </a:p>
        </p:txBody>
      </p:sp>
      <p:sp>
        <p:nvSpPr>
          <p:cNvPr id="24579" name="Rectangle 3"/>
          <p:cNvSpPr>
            <a:spLocks noGrp="1" noChangeArrowheads="1"/>
          </p:cNvSpPr>
          <p:nvPr>
            <p:ph idx="1"/>
          </p:nvPr>
        </p:nvSpPr>
        <p:spPr>
          <a:xfrm>
            <a:off x="457200" y="1447800"/>
            <a:ext cx="8305800" cy="4632325"/>
          </a:xfrm>
        </p:spPr>
        <p:txBody>
          <a:bodyPr/>
          <a:lstStyle/>
          <a:p>
            <a:pPr eaLnBrk="1" hangingPunct="1"/>
            <a:r>
              <a:rPr lang="en-US" altLang="en-US" sz="3200" dirty="0" smtClean="0"/>
              <a:t>Many supervisors may be too lenient early in disciplinary action process and too strict later </a:t>
            </a:r>
          </a:p>
          <a:p>
            <a:pPr eaLnBrk="1" hangingPunct="1"/>
            <a:r>
              <a:rPr lang="en-US" altLang="en-US" sz="3200" dirty="0" smtClean="0"/>
              <a:t>Proper time and place to administer disciplinary action is crucial</a:t>
            </a:r>
          </a:p>
          <a:p>
            <a:pPr lvl="0" eaLnBrk="1" hangingPunct="1"/>
            <a:r>
              <a:rPr lang="en-US" altLang="en-US" sz="3200" dirty="0">
                <a:solidFill>
                  <a:srgbClr val="000000"/>
                </a:solidFill>
              </a:rPr>
              <a:t>Managers often avoid disciplinary action, even when it is in company’s best interest </a:t>
            </a:r>
          </a:p>
          <a:p>
            <a:pPr marL="0" indent="0" eaLnBrk="1" hangingPunct="1">
              <a:buNone/>
            </a:pPr>
            <a:endParaRPr lang="en-US" altLang="en-US" sz="3200" dirty="0" smtClean="0"/>
          </a:p>
        </p:txBody>
      </p:sp>
      <p:sp>
        <p:nvSpPr>
          <p:cNvPr id="24581"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a:p>
        </p:txBody>
      </p:sp>
    </p:spTree>
    <p:extLst>
      <p:ext uri="{BB962C8B-B14F-4D97-AF65-F5344CB8AC3E}">
        <p14:creationId xmlns:p14="http://schemas.microsoft.com/office/powerpoint/2010/main" val="37236892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4"/>
          <p:cNvSpPr>
            <a:spLocks noGrp="1"/>
          </p:cNvSpPr>
          <p:nvPr>
            <p:ph type="sldNum" sz="quarter" idx="12"/>
          </p:nvPr>
        </p:nvSpPr>
        <p:spPr/>
        <p:txBody>
          <a:bodyPr/>
          <a:lstStyle/>
          <a:p>
            <a:fld id="{9BBC33F0-21D5-4805-8516-11ACF585064D}" type="slidenum">
              <a:rPr lang="en-US" altLang="en-US">
                <a:solidFill>
                  <a:srgbClr val="2F1311"/>
                </a:solidFill>
              </a:rPr>
              <a:pPr/>
              <a:t>78</a:t>
            </a:fld>
            <a:endParaRPr lang="en-US" altLang="en-US">
              <a:solidFill>
                <a:srgbClr val="2F1311"/>
              </a:solidFill>
            </a:endParaRPr>
          </a:p>
        </p:txBody>
      </p:sp>
      <p:sp>
        <p:nvSpPr>
          <p:cNvPr id="996354" name="Rectangle 2"/>
          <p:cNvSpPr>
            <a:spLocks noGrp="1" noChangeArrowheads="1"/>
          </p:cNvSpPr>
          <p:nvPr>
            <p:ph type="title"/>
          </p:nvPr>
        </p:nvSpPr>
        <p:spPr/>
        <p:txBody>
          <a:bodyPr/>
          <a:lstStyle/>
          <a:p>
            <a:r>
              <a:rPr lang="en-US" altLang="en-US" b="1" i="1"/>
              <a:t>Employee Discipline</a:t>
            </a:r>
          </a:p>
        </p:txBody>
      </p:sp>
      <p:grpSp>
        <p:nvGrpSpPr>
          <p:cNvPr id="996355" name="Group 3"/>
          <p:cNvGrpSpPr>
            <a:grpSpLocks/>
          </p:cNvGrpSpPr>
          <p:nvPr/>
        </p:nvGrpSpPr>
        <p:grpSpPr bwMode="auto">
          <a:xfrm>
            <a:off x="274638" y="1874838"/>
            <a:ext cx="7483475" cy="4489450"/>
            <a:chOff x="616" y="899"/>
            <a:chExt cx="4714" cy="2828"/>
          </a:xfrm>
        </p:grpSpPr>
        <p:grpSp>
          <p:nvGrpSpPr>
            <p:cNvPr id="996356" name="Group 4"/>
            <p:cNvGrpSpPr>
              <a:grpSpLocks/>
            </p:cNvGrpSpPr>
            <p:nvPr/>
          </p:nvGrpSpPr>
          <p:grpSpPr bwMode="auto">
            <a:xfrm>
              <a:off x="1823" y="1473"/>
              <a:ext cx="2115" cy="1575"/>
              <a:chOff x="1878" y="1496"/>
              <a:chExt cx="2002" cy="1360"/>
            </a:xfrm>
          </p:grpSpPr>
          <p:sp>
            <p:nvSpPr>
              <p:cNvPr id="996357" name="_s1028"/>
              <p:cNvSpPr>
                <a:spLocks noChangeShapeType="1"/>
              </p:cNvSpPr>
              <p:nvPr/>
            </p:nvSpPr>
            <p:spPr bwMode="auto">
              <a:xfrm flipH="1" flipV="1">
                <a:off x="1878" y="1835"/>
                <a:ext cx="501"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en-US" sz="1800" smtClean="0">
                  <a:solidFill>
                    <a:srgbClr val="2F1311"/>
                  </a:solidFill>
                </a:endParaRPr>
              </a:p>
            </p:txBody>
          </p:sp>
          <p:sp>
            <p:nvSpPr>
              <p:cNvPr id="996358" name="_s1030"/>
              <p:cNvSpPr>
                <a:spLocks noChangeShapeType="1"/>
              </p:cNvSpPr>
              <p:nvPr/>
            </p:nvSpPr>
            <p:spPr bwMode="auto">
              <a:xfrm flipH="1">
                <a:off x="1878" y="2346"/>
                <a:ext cx="501"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en-US" sz="1800" smtClean="0">
                  <a:solidFill>
                    <a:srgbClr val="2F1311"/>
                  </a:solidFill>
                </a:endParaRPr>
              </a:p>
            </p:txBody>
          </p:sp>
          <p:sp>
            <p:nvSpPr>
              <p:cNvPr id="996359" name="_s1032"/>
              <p:cNvSpPr>
                <a:spLocks noChangeShapeType="1"/>
              </p:cNvSpPr>
              <p:nvPr/>
            </p:nvSpPr>
            <p:spPr bwMode="auto">
              <a:xfrm>
                <a:off x="2879" y="2516"/>
                <a:ext cx="0" cy="3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en-US" sz="1800" smtClean="0">
                  <a:solidFill>
                    <a:srgbClr val="2F1311"/>
                  </a:solidFill>
                </a:endParaRPr>
              </a:p>
            </p:txBody>
          </p:sp>
          <p:sp>
            <p:nvSpPr>
              <p:cNvPr id="996360" name="_s1034"/>
              <p:cNvSpPr>
                <a:spLocks noChangeShapeType="1"/>
              </p:cNvSpPr>
              <p:nvPr/>
            </p:nvSpPr>
            <p:spPr bwMode="auto">
              <a:xfrm>
                <a:off x="3380" y="2346"/>
                <a:ext cx="50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en-US" sz="1800" smtClean="0">
                  <a:solidFill>
                    <a:srgbClr val="2F1311"/>
                  </a:solidFill>
                </a:endParaRPr>
              </a:p>
            </p:txBody>
          </p:sp>
          <p:sp>
            <p:nvSpPr>
              <p:cNvPr id="996361" name="_s1036"/>
              <p:cNvSpPr>
                <a:spLocks noChangeShapeType="1"/>
              </p:cNvSpPr>
              <p:nvPr/>
            </p:nvSpPr>
            <p:spPr bwMode="auto">
              <a:xfrm flipV="1">
                <a:off x="3380" y="1836"/>
                <a:ext cx="500" cy="17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en-US" sz="1800" smtClean="0">
                  <a:solidFill>
                    <a:srgbClr val="2F1311"/>
                  </a:solidFill>
                </a:endParaRPr>
              </a:p>
            </p:txBody>
          </p:sp>
          <p:sp>
            <p:nvSpPr>
              <p:cNvPr id="996362" name="_s1038"/>
              <p:cNvSpPr>
                <a:spLocks noChangeShapeType="1"/>
              </p:cNvSpPr>
              <p:nvPr/>
            </p:nvSpPr>
            <p:spPr bwMode="auto">
              <a:xfrm flipV="1">
                <a:off x="2879" y="1496"/>
                <a:ext cx="0" cy="3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pPr eaLnBrk="0" hangingPunct="0"/>
                <a:endParaRPr lang="en-US" sz="1800" smtClean="0">
                  <a:solidFill>
                    <a:srgbClr val="2F1311"/>
                  </a:solidFill>
                </a:endParaRPr>
              </a:p>
            </p:txBody>
          </p:sp>
        </p:grpSp>
        <p:grpSp>
          <p:nvGrpSpPr>
            <p:cNvPr id="996363" name="Group 11"/>
            <p:cNvGrpSpPr>
              <a:grpSpLocks/>
            </p:cNvGrpSpPr>
            <p:nvPr/>
          </p:nvGrpSpPr>
          <p:grpSpPr bwMode="auto">
            <a:xfrm>
              <a:off x="2228" y="899"/>
              <a:ext cx="1401" cy="703"/>
              <a:chOff x="715" y="1457"/>
              <a:chExt cx="1401" cy="703"/>
            </a:xfrm>
          </p:grpSpPr>
          <p:pic>
            <p:nvPicPr>
              <p:cNvPr id="996364" name="Picture 12" descr="Boxshdow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 y="1466"/>
                <a:ext cx="1394" cy="694"/>
              </a:xfrm>
              <a:prstGeom prst="rect">
                <a:avLst/>
              </a:prstGeom>
              <a:noFill/>
              <a:extLst>
                <a:ext uri="{909E8E84-426E-40DD-AFC4-6F175D3DCCD1}">
                  <a14:hiddenFill xmlns:a14="http://schemas.microsoft.com/office/drawing/2010/main">
                    <a:solidFill>
                      <a:srgbClr val="FFFFFF"/>
                    </a:solidFill>
                  </a14:hiddenFill>
                </a:ext>
              </a:extLst>
            </p:spPr>
          </p:pic>
          <p:grpSp>
            <p:nvGrpSpPr>
              <p:cNvPr id="996365" name="Group 13"/>
              <p:cNvGrpSpPr>
                <a:grpSpLocks/>
              </p:cNvGrpSpPr>
              <p:nvPr/>
            </p:nvGrpSpPr>
            <p:grpSpPr bwMode="auto">
              <a:xfrm>
                <a:off x="715" y="1457"/>
                <a:ext cx="1210" cy="576"/>
                <a:chOff x="634" y="1123"/>
                <a:chExt cx="2303" cy="1152"/>
              </a:xfrm>
            </p:grpSpPr>
            <p:sp>
              <p:nvSpPr>
                <p:cNvPr id="996366" name="Rectangle 14" descr="Blu02"/>
                <p:cNvSpPr>
                  <a:spLocks noChangeArrowheads="1"/>
                </p:cNvSpPr>
                <p:nvPr/>
              </p:nvSpPr>
              <p:spPr bwMode="auto">
                <a:xfrm>
                  <a:off x="634" y="1123"/>
                  <a:ext cx="2303" cy="1152"/>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317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smtClean="0">
                    <a:solidFill>
                      <a:srgbClr val="2F1311"/>
                    </a:solidFill>
                  </a:endParaRPr>
                </a:p>
              </p:txBody>
            </p:sp>
            <p:sp>
              <p:nvSpPr>
                <p:cNvPr id="996367" name="Text Box 15" descr="Blu01"/>
                <p:cNvSpPr txBox="1">
                  <a:spLocks noChangeArrowheads="1"/>
                </p:cNvSpPr>
                <p:nvPr/>
              </p:nvSpPr>
              <p:spPr bwMode="auto">
                <a:xfrm>
                  <a:off x="749" y="1238"/>
                  <a:ext cx="2074" cy="922"/>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1500" b="1" smtClean="0">
                      <a:solidFill>
                        <a:srgbClr val="2F1311"/>
                      </a:solidFill>
                      <a:latin typeface="Trebuchet MS" pitchFamily="34" charset="0"/>
                    </a:rPr>
                    <a:t>Organizational culture of </a:t>
                  </a:r>
                  <a:br>
                    <a:rPr lang="en-US" altLang="en-US" sz="1500" b="1" smtClean="0">
                      <a:solidFill>
                        <a:srgbClr val="2F1311"/>
                      </a:solidFill>
                      <a:latin typeface="Trebuchet MS" pitchFamily="34" charset="0"/>
                    </a:rPr>
                  </a:br>
                  <a:r>
                    <a:rPr lang="en-US" altLang="en-US" sz="1500" b="1" smtClean="0">
                      <a:solidFill>
                        <a:srgbClr val="2F1311"/>
                      </a:solidFill>
                      <a:latin typeface="Trebuchet MS" pitchFamily="34" charset="0"/>
                    </a:rPr>
                    <a:t>avoiding discipline</a:t>
                  </a:r>
                </a:p>
              </p:txBody>
            </p:sp>
          </p:grpSp>
        </p:grpSp>
        <p:grpSp>
          <p:nvGrpSpPr>
            <p:cNvPr id="996368" name="Group 16"/>
            <p:cNvGrpSpPr>
              <a:grpSpLocks/>
            </p:cNvGrpSpPr>
            <p:nvPr/>
          </p:nvGrpSpPr>
          <p:grpSpPr bwMode="auto">
            <a:xfrm>
              <a:off x="3917" y="1566"/>
              <a:ext cx="1401" cy="703"/>
              <a:chOff x="715" y="1457"/>
              <a:chExt cx="1401" cy="703"/>
            </a:xfrm>
          </p:grpSpPr>
          <p:pic>
            <p:nvPicPr>
              <p:cNvPr id="996369" name="Picture 17" descr="Boxshdow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 y="1466"/>
                <a:ext cx="1394" cy="694"/>
              </a:xfrm>
              <a:prstGeom prst="rect">
                <a:avLst/>
              </a:prstGeom>
              <a:noFill/>
              <a:extLst>
                <a:ext uri="{909E8E84-426E-40DD-AFC4-6F175D3DCCD1}">
                  <a14:hiddenFill xmlns:a14="http://schemas.microsoft.com/office/drawing/2010/main">
                    <a:solidFill>
                      <a:srgbClr val="FFFFFF"/>
                    </a:solidFill>
                  </a14:hiddenFill>
                </a:ext>
              </a:extLst>
            </p:spPr>
          </p:pic>
          <p:grpSp>
            <p:nvGrpSpPr>
              <p:cNvPr id="996370" name="Group 18"/>
              <p:cNvGrpSpPr>
                <a:grpSpLocks/>
              </p:cNvGrpSpPr>
              <p:nvPr/>
            </p:nvGrpSpPr>
            <p:grpSpPr bwMode="auto">
              <a:xfrm>
                <a:off x="715" y="1457"/>
                <a:ext cx="1210" cy="576"/>
                <a:chOff x="634" y="1123"/>
                <a:chExt cx="2303" cy="1152"/>
              </a:xfrm>
            </p:grpSpPr>
            <p:sp>
              <p:nvSpPr>
                <p:cNvPr id="996371" name="Rectangle 19" descr="Blu02"/>
                <p:cNvSpPr>
                  <a:spLocks noChangeArrowheads="1"/>
                </p:cNvSpPr>
                <p:nvPr/>
              </p:nvSpPr>
              <p:spPr bwMode="auto">
                <a:xfrm>
                  <a:off x="634" y="1123"/>
                  <a:ext cx="2303" cy="1152"/>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317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smtClean="0">
                    <a:solidFill>
                      <a:srgbClr val="2F1311"/>
                    </a:solidFill>
                  </a:endParaRPr>
                </a:p>
              </p:txBody>
            </p:sp>
            <p:sp>
              <p:nvSpPr>
                <p:cNvPr id="996372" name="Text Box 20" descr="Blu01"/>
                <p:cNvSpPr txBox="1">
                  <a:spLocks noChangeArrowheads="1"/>
                </p:cNvSpPr>
                <p:nvPr/>
              </p:nvSpPr>
              <p:spPr bwMode="auto">
                <a:xfrm>
                  <a:off x="749" y="1238"/>
                  <a:ext cx="2074" cy="922"/>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1500" b="1" smtClean="0">
                      <a:solidFill>
                        <a:srgbClr val="2F1311"/>
                      </a:solidFill>
                      <a:latin typeface="Trebuchet MS" pitchFamily="34" charset="0"/>
                    </a:rPr>
                    <a:t>Lack of support by higher management</a:t>
                  </a:r>
                </a:p>
              </p:txBody>
            </p:sp>
          </p:grpSp>
        </p:grpSp>
        <p:grpSp>
          <p:nvGrpSpPr>
            <p:cNvPr id="996373" name="Group 21"/>
            <p:cNvGrpSpPr>
              <a:grpSpLocks/>
            </p:cNvGrpSpPr>
            <p:nvPr/>
          </p:nvGrpSpPr>
          <p:grpSpPr bwMode="auto">
            <a:xfrm>
              <a:off x="616" y="1566"/>
              <a:ext cx="1401" cy="703"/>
              <a:chOff x="715" y="1457"/>
              <a:chExt cx="1401" cy="703"/>
            </a:xfrm>
          </p:grpSpPr>
          <p:pic>
            <p:nvPicPr>
              <p:cNvPr id="996374" name="Picture 22" descr="Boxshdow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 y="1466"/>
                <a:ext cx="1394" cy="694"/>
              </a:xfrm>
              <a:prstGeom prst="rect">
                <a:avLst/>
              </a:prstGeom>
              <a:noFill/>
              <a:extLst>
                <a:ext uri="{909E8E84-426E-40DD-AFC4-6F175D3DCCD1}">
                  <a14:hiddenFill xmlns:a14="http://schemas.microsoft.com/office/drawing/2010/main">
                    <a:solidFill>
                      <a:srgbClr val="FFFFFF"/>
                    </a:solidFill>
                  </a14:hiddenFill>
                </a:ext>
              </a:extLst>
            </p:spPr>
          </p:pic>
          <p:grpSp>
            <p:nvGrpSpPr>
              <p:cNvPr id="996375" name="Group 23"/>
              <p:cNvGrpSpPr>
                <a:grpSpLocks/>
              </p:cNvGrpSpPr>
              <p:nvPr/>
            </p:nvGrpSpPr>
            <p:grpSpPr bwMode="auto">
              <a:xfrm>
                <a:off x="715" y="1457"/>
                <a:ext cx="1210" cy="576"/>
                <a:chOff x="634" y="1123"/>
                <a:chExt cx="2303" cy="1152"/>
              </a:xfrm>
            </p:grpSpPr>
            <p:sp>
              <p:nvSpPr>
                <p:cNvPr id="996376" name="Rectangle 24" descr="Blu02"/>
                <p:cNvSpPr>
                  <a:spLocks noChangeArrowheads="1"/>
                </p:cNvSpPr>
                <p:nvPr/>
              </p:nvSpPr>
              <p:spPr bwMode="auto">
                <a:xfrm>
                  <a:off x="634" y="1123"/>
                  <a:ext cx="2303" cy="1152"/>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317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smtClean="0">
                    <a:solidFill>
                      <a:srgbClr val="2F1311"/>
                    </a:solidFill>
                  </a:endParaRPr>
                </a:p>
              </p:txBody>
            </p:sp>
            <p:sp>
              <p:nvSpPr>
                <p:cNvPr id="996377" name="Text Box 25" descr="Blu01"/>
                <p:cNvSpPr txBox="1">
                  <a:spLocks noChangeArrowheads="1"/>
                </p:cNvSpPr>
                <p:nvPr/>
              </p:nvSpPr>
              <p:spPr bwMode="auto">
                <a:xfrm>
                  <a:off x="749" y="1238"/>
                  <a:ext cx="2074" cy="922"/>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1500" b="1" smtClean="0">
                      <a:solidFill>
                        <a:srgbClr val="2F1311"/>
                      </a:solidFill>
                      <a:latin typeface="Trebuchet MS" pitchFamily="34" charset="0"/>
                    </a:rPr>
                    <a:t>Fear of </a:t>
                  </a:r>
                  <a:br>
                    <a:rPr lang="en-US" altLang="en-US" sz="1500" b="1" smtClean="0">
                      <a:solidFill>
                        <a:srgbClr val="2F1311"/>
                      </a:solidFill>
                      <a:latin typeface="Trebuchet MS" pitchFamily="34" charset="0"/>
                    </a:rPr>
                  </a:br>
                  <a:r>
                    <a:rPr lang="en-US" altLang="en-US" sz="1500" b="1" smtClean="0">
                      <a:solidFill>
                        <a:srgbClr val="2F1311"/>
                      </a:solidFill>
                      <a:latin typeface="Trebuchet MS" pitchFamily="34" charset="0"/>
                    </a:rPr>
                    <a:t>lawsuits</a:t>
                  </a:r>
                </a:p>
              </p:txBody>
            </p:sp>
          </p:grpSp>
        </p:grpSp>
        <p:grpSp>
          <p:nvGrpSpPr>
            <p:cNvPr id="996378" name="Group 26"/>
            <p:cNvGrpSpPr>
              <a:grpSpLocks/>
            </p:cNvGrpSpPr>
            <p:nvPr/>
          </p:nvGrpSpPr>
          <p:grpSpPr bwMode="auto">
            <a:xfrm>
              <a:off x="634" y="2379"/>
              <a:ext cx="1401" cy="703"/>
              <a:chOff x="715" y="1457"/>
              <a:chExt cx="1401" cy="703"/>
            </a:xfrm>
          </p:grpSpPr>
          <p:pic>
            <p:nvPicPr>
              <p:cNvPr id="996379" name="Picture 27" descr="Boxshdow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 y="1466"/>
                <a:ext cx="1394" cy="694"/>
              </a:xfrm>
              <a:prstGeom prst="rect">
                <a:avLst/>
              </a:prstGeom>
              <a:noFill/>
              <a:extLst>
                <a:ext uri="{909E8E84-426E-40DD-AFC4-6F175D3DCCD1}">
                  <a14:hiddenFill xmlns:a14="http://schemas.microsoft.com/office/drawing/2010/main">
                    <a:solidFill>
                      <a:srgbClr val="FFFFFF"/>
                    </a:solidFill>
                  </a14:hiddenFill>
                </a:ext>
              </a:extLst>
            </p:spPr>
          </p:pic>
          <p:grpSp>
            <p:nvGrpSpPr>
              <p:cNvPr id="996380" name="Group 28"/>
              <p:cNvGrpSpPr>
                <a:grpSpLocks/>
              </p:cNvGrpSpPr>
              <p:nvPr/>
            </p:nvGrpSpPr>
            <p:grpSpPr bwMode="auto">
              <a:xfrm>
                <a:off x="715" y="1457"/>
                <a:ext cx="1210" cy="576"/>
                <a:chOff x="634" y="1123"/>
                <a:chExt cx="2303" cy="1152"/>
              </a:xfrm>
            </p:grpSpPr>
            <p:sp>
              <p:nvSpPr>
                <p:cNvPr id="996381" name="Rectangle 29" descr="Blu02"/>
                <p:cNvSpPr>
                  <a:spLocks noChangeArrowheads="1"/>
                </p:cNvSpPr>
                <p:nvPr/>
              </p:nvSpPr>
              <p:spPr bwMode="auto">
                <a:xfrm>
                  <a:off x="634" y="1123"/>
                  <a:ext cx="2303" cy="1152"/>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317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smtClean="0">
                    <a:solidFill>
                      <a:srgbClr val="2F1311"/>
                    </a:solidFill>
                  </a:endParaRPr>
                </a:p>
              </p:txBody>
            </p:sp>
            <p:sp>
              <p:nvSpPr>
                <p:cNvPr id="996382" name="Text Box 30" descr="Blu01"/>
                <p:cNvSpPr txBox="1">
                  <a:spLocks noChangeArrowheads="1"/>
                </p:cNvSpPr>
                <p:nvPr/>
              </p:nvSpPr>
              <p:spPr bwMode="auto">
                <a:xfrm>
                  <a:off x="749" y="1238"/>
                  <a:ext cx="2074" cy="922"/>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1500" b="1" smtClean="0">
                      <a:solidFill>
                        <a:srgbClr val="2F1311"/>
                      </a:solidFill>
                      <a:latin typeface="Trebuchet MS" pitchFamily="34" charset="0"/>
                    </a:rPr>
                    <a:t>Avoidance of </a:t>
                  </a:r>
                  <a:br>
                    <a:rPr lang="en-US" altLang="en-US" sz="1500" b="1" smtClean="0">
                      <a:solidFill>
                        <a:srgbClr val="2F1311"/>
                      </a:solidFill>
                      <a:latin typeface="Trebuchet MS" pitchFamily="34" charset="0"/>
                    </a:rPr>
                  </a:br>
                  <a:r>
                    <a:rPr lang="en-US" altLang="en-US" sz="1500" b="1" smtClean="0">
                      <a:solidFill>
                        <a:srgbClr val="2F1311"/>
                      </a:solidFill>
                      <a:latin typeface="Trebuchet MS" pitchFamily="34" charset="0"/>
                    </a:rPr>
                    <a:t>time loss</a:t>
                  </a:r>
                </a:p>
              </p:txBody>
            </p:sp>
          </p:grpSp>
        </p:grpSp>
        <p:grpSp>
          <p:nvGrpSpPr>
            <p:cNvPr id="996383" name="Group 31"/>
            <p:cNvGrpSpPr>
              <a:grpSpLocks/>
            </p:cNvGrpSpPr>
            <p:nvPr/>
          </p:nvGrpSpPr>
          <p:grpSpPr bwMode="auto">
            <a:xfrm>
              <a:off x="3929" y="2379"/>
              <a:ext cx="1401" cy="703"/>
              <a:chOff x="715" y="1457"/>
              <a:chExt cx="1401" cy="703"/>
            </a:xfrm>
          </p:grpSpPr>
          <p:pic>
            <p:nvPicPr>
              <p:cNvPr id="996384" name="Picture 32" descr="Boxshdow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 y="1466"/>
                <a:ext cx="1394" cy="694"/>
              </a:xfrm>
              <a:prstGeom prst="rect">
                <a:avLst/>
              </a:prstGeom>
              <a:noFill/>
              <a:extLst>
                <a:ext uri="{909E8E84-426E-40DD-AFC4-6F175D3DCCD1}">
                  <a14:hiddenFill xmlns:a14="http://schemas.microsoft.com/office/drawing/2010/main">
                    <a:solidFill>
                      <a:srgbClr val="FFFFFF"/>
                    </a:solidFill>
                  </a14:hiddenFill>
                </a:ext>
              </a:extLst>
            </p:spPr>
          </p:pic>
          <p:grpSp>
            <p:nvGrpSpPr>
              <p:cNvPr id="996385" name="Group 33"/>
              <p:cNvGrpSpPr>
                <a:grpSpLocks/>
              </p:cNvGrpSpPr>
              <p:nvPr/>
            </p:nvGrpSpPr>
            <p:grpSpPr bwMode="auto">
              <a:xfrm>
                <a:off x="715" y="1457"/>
                <a:ext cx="1210" cy="576"/>
                <a:chOff x="634" y="1123"/>
                <a:chExt cx="2303" cy="1152"/>
              </a:xfrm>
            </p:grpSpPr>
            <p:sp>
              <p:nvSpPr>
                <p:cNvPr id="996386" name="Rectangle 34" descr="Blu02"/>
                <p:cNvSpPr>
                  <a:spLocks noChangeArrowheads="1"/>
                </p:cNvSpPr>
                <p:nvPr/>
              </p:nvSpPr>
              <p:spPr bwMode="auto">
                <a:xfrm>
                  <a:off x="634" y="1123"/>
                  <a:ext cx="2303" cy="1152"/>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317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smtClean="0">
                    <a:solidFill>
                      <a:srgbClr val="2F1311"/>
                    </a:solidFill>
                  </a:endParaRPr>
                </a:p>
              </p:txBody>
            </p:sp>
            <p:sp>
              <p:nvSpPr>
                <p:cNvPr id="996387" name="Text Box 35" descr="Blu01"/>
                <p:cNvSpPr txBox="1">
                  <a:spLocks noChangeArrowheads="1"/>
                </p:cNvSpPr>
                <p:nvPr/>
              </p:nvSpPr>
              <p:spPr bwMode="auto">
                <a:xfrm>
                  <a:off x="749" y="1238"/>
                  <a:ext cx="2074" cy="922"/>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1500" b="1" smtClean="0">
                      <a:solidFill>
                        <a:srgbClr val="2F1311"/>
                      </a:solidFill>
                      <a:latin typeface="Trebuchet MS" pitchFamily="34" charset="0"/>
                    </a:rPr>
                    <a:t>Guilt about </a:t>
                  </a:r>
                  <a:br>
                    <a:rPr lang="en-US" altLang="en-US" sz="1500" b="1" smtClean="0">
                      <a:solidFill>
                        <a:srgbClr val="2F1311"/>
                      </a:solidFill>
                      <a:latin typeface="Trebuchet MS" pitchFamily="34" charset="0"/>
                    </a:rPr>
                  </a:br>
                  <a:r>
                    <a:rPr lang="en-US" altLang="en-US" sz="1500" b="1" smtClean="0">
                      <a:solidFill>
                        <a:srgbClr val="2F1311"/>
                      </a:solidFill>
                      <a:latin typeface="Trebuchet MS" pitchFamily="34" charset="0"/>
                    </a:rPr>
                    <a:t>past behavior</a:t>
                  </a:r>
                </a:p>
              </p:txBody>
            </p:sp>
          </p:grpSp>
        </p:grpSp>
        <p:grpSp>
          <p:nvGrpSpPr>
            <p:cNvPr id="996388" name="Group 36"/>
            <p:cNvGrpSpPr>
              <a:grpSpLocks/>
            </p:cNvGrpSpPr>
            <p:nvPr/>
          </p:nvGrpSpPr>
          <p:grpSpPr bwMode="auto">
            <a:xfrm>
              <a:off x="2240" y="3024"/>
              <a:ext cx="1401" cy="703"/>
              <a:chOff x="715" y="1457"/>
              <a:chExt cx="1401" cy="703"/>
            </a:xfrm>
          </p:grpSpPr>
          <p:pic>
            <p:nvPicPr>
              <p:cNvPr id="996389" name="Picture 37" descr="Boxshdow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 y="1466"/>
                <a:ext cx="1394" cy="694"/>
              </a:xfrm>
              <a:prstGeom prst="rect">
                <a:avLst/>
              </a:prstGeom>
              <a:noFill/>
              <a:extLst>
                <a:ext uri="{909E8E84-426E-40DD-AFC4-6F175D3DCCD1}">
                  <a14:hiddenFill xmlns:a14="http://schemas.microsoft.com/office/drawing/2010/main">
                    <a:solidFill>
                      <a:srgbClr val="FFFFFF"/>
                    </a:solidFill>
                  </a14:hiddenFill>
                </a:ext>
              </a:extLst>
            </p:spPr>
          </p:pic>
          <p:grpSp>
            <p:nvGrpSpPr>
              <p:cNvPr id="996390" name="Group 38"/>
              <p:cNvGrpSpPr>
                <a:grpSpLocks/>
              </p:cNvGrpSpPr>
              <p:nvPr/>
            </p:nvGrpSpPr>
            <p:grpSpPr bwMode="auto">
              <a:xfrm>
                <a:off x="715" y="1457"/>
                <a:ext cx="1210" cy="576"/>
                <a:chOff x="634" y="1123"/>
                <a:chExt cx="2303" cy="1152"/>
              </a:xfrm>
            </p:grpSpPr>
            <p:sp>
              <p:nvSpPr>
                <p:cNvPr id="996391" name="Rectangle 39" descr="Blu02"/>
                <p:cNvSpPr>
                  <a:spLocks noChangeArrowheads="1"/>
                </p:cNvSpPr>
                <p:nvPr/>
              </p:nvSpPr>
              <p:spPr bwMode="auto">
                <a:xfrm>
                  <a:off x="634" y="1123"/>
                  <a:ext cx="2303" cy="1152"/>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317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200" smtClean="0">
                    <a:solidFill>
                      <a:srgbClr val="2F1311"/>
                    </a:solidFill>
                  </a:endParaRPr>
                </a:p>
              </p:txBody>
            </p:sp>
            <p:sp>
              <p:nvSpPr>
                <p:cNvPr id="996392" name="Text Box 40" descr="Blu01"/>
                <p:cNvSpPr txBox="1">
                  <a:spLocks noChangeArrowheads="1"/>
                </p:cNvSpPr>
                <p:nvPr/>
              </p:nvSpPr>
              <p:spPr bwMode="auto">
                <a:xfrm>
                  <a:off x="749" y="1238"/>
                  <a:ext cx="2074" cy="922"/>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1500" b="1" smtClean="0">
                      <a:solidFill>
                        <a:srgbClr val="2F1311"/>
                      </a:solidFill>
                      <a:latin typeface="Trebuchet MS" pitchFamily="34" charset="0"/>
                    </a:rPr>
                    <a:t>Fear of loss of friendship</a:t>
                  </a:r>
                </a:p>
              </p:txBody>
            </p:sp>
          </p:grpSp>
        </p:grpSp>
      </p:grpSp>
      <p:grpSp>
        <p:nvGrpSpPr>
          <p:cNvPr id="996393" name="Group 41"/>
          <p:cNvGrpSpPr>
            <a:grpSpLocks/>
          </p:cNvGrpSpPr>
          <p:nvPr/>
        </p:nvGrpSpPr>
        <p:grpSpPr bwMode="auto">
          <a:xfrm>
            <a:off x="2835275" y="3154363"/>
            <a:ext cx="2212975" cy="1828800"/>
            <a:chOff x="2177" y="1757"/>
            <a:chExt cx="1394" cy="1152"/>
          </a:xfrm>
        </p:grpSpPr>
        <p:pic>
          <p:nvPicPr>
            <p:cNvPr id="996394" name="Picture 42" descr="GrnBox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7" y="1757"/>
              <a:ext cx="1394" cy="1152"/>
            </a:xfrm>
            <a:prstGeom prst="rect">
              <a:avLst/>
            </a:prstGeom>
            <a:noFill/>
            <a:extLst>
              <a:ext uri="{909E8E84-426E-40DD-AFC4-6F175D3DCCD1}">
                <a14:hiddenFill xmlns:a14="http://schemas.microsoft.com/office/drawing/2010/main">
                  <a:solidFill>
                    <a:srgbClr val="FFFFFF"/>
                  </a:solidFill>
                </a14:hiddenFill>
              </a:ext>
            </a:extLst>
          </p:spPr>
        </p:pic>
        <p:sp>
          <p:nvSpPr>
            <p:cNvPr id="996395" name="Text Box 43"/>
            <p:cNvSpPr txBox="1">
              <a:spLocks noChangeArrowheads="1"/>
            </p:cNvSpPr>
            <p:nvPr/>
          </p:nvSpPr>
          <p:spPr bwMode="auto">
            <a:xfrm>
              <a:off x="2270" y="1860"/>
              <a:ext cx="1152"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a:spcBef>
                  <a:spcPct val="50000"/>
                </a:spcBef>
              </a:pPr>
              <a:r>
                <a:rPr lang="en-US" altLang="en-US" sz="2000" b="1" smtClean="0">
                  <a:solidFill>
                    <a:srgbClr val="2F1311"/>
                  </a:solidFill>
                  <a:latin typeface="Trebuchet MS" pitchFamily="34" charset="0"/>
                </a:rPr>
                <a:t>Reasons Why Managers Might Not Use </a:t>
              </a:r>
              <a:br>
                <a:rPr lang="en-US" altLang="en-US" sz="2000" b="1" smtClean="0">
                  <a:solidFill>
                    <a:srgbClr val="2F1311"/>
                  </a:solidFill>
                  <a:latin typeface="Trebuchet MS" pitchFamily="34" charset="0"/>
                </a:rPr>
              </a:br>
              <a:r>
                <a:rPr lang="en-US" altLang="en-US" sz="2000" b="1" smtClean="0">
                  <a:solidFill>
                    <a:srgbClr val="2F1311"/>
                  </a:solidFill>
                  <a:latin typeface="Trebuchet MS" pitchFamily="34" charset="0"/>
                </a:rPr>
                <a:t>Discipline</a:t>
              </a:r>
            </a:p>
          </p:txBody>
        </p:sp>
      </p:grpSp>
    </p:spTree>
    <p:extLst>
      <p:ext uri="{BB962C8B-B14F-4D97-AF65-F5344CB8AC3E}">
        <p14:creationId xmlns:p14="http://schemas.microsoft.com/office/powerpoint/2010/main" val="176929700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996393"/>
                                        </p:tgtEl>
                                        <p:attrNameLst>
                                          <p:attrName>style.visibility</p:attrName>
                                        </p:attrNameLst>
                                      </p:cBhvr>
                                      <p:to>
                                        <p:strVal val="visible"/>
                                      </p:to>
                                    </p:set>
                                    <p:animEffect transition="in" filter="box(out)">
                                      <p:cBhvr>
                                        <p:cTn id="7" dur="2000"/>
                                        <p:tgtEl>
                                          <p:spTgt spid="996393"/>
                                        </p:tgtEl>
                                      </p:cBhvr>
                                    </p:animEffect>
                                  </p:childTnLst>
                                </p:cTn>
                              </p:par>
                            </p:childTnLst>
                          </p:cTn>
                        </p:par>
                        <p:par>
                          <p:cTn id="8" fill="hold" nodeType="afterGroup">
                            <p:stCondLst>
                              <p:cond delay="2000"/>
                            </p:stCondLst>
                            <p:childTnLst>
                              <p:par>
                                <p:cTn id="9" presetID="4" presetClass="entr" presetSubtype="32" fill="hold" nodeType="afterEffect">
                                  <p:stCondLst>
                                    <p:cond delay="0"/>
                                  </p:stCondLst>
                                  <p:childTnLst>
                                    <p:set>
                                      <p:cBhvr>
                                        <p:cTn id="10" dur="1" fill="hold">
                                          <p:stCondLst>
                                            <p:cond delay="0"/>
                                          </p:stCondLst>
                                        </p:cTn>
                                        <p:tgtEl>
                                          <p:spTgt spid="996355"/>
                                        </p:tgtEl>
                                        <p:attrNameLst>
                                          <p:attrName>style.visibility</p:attrName>
                                        </p:attrNameLst>
                                      </p:cBhvr>
                                      <p:to>
                                        <p:strVal val="visible"/>
                                      </p:to>
                                    </p:set>
                                    <p:animEffect transition="in" filter="box(out)">
                                      <p:cBhvr>
                                        <p:cTn id="11" dur="2000"/>
                                        <p:tgtEl>
                                          <p:spTgt spid="996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13-8.png"/>
          <p:cNvPicPr>
            <a:picLocks noChangeAspect="1"/>
          </p:cNvPicPr>
          <p:nvPr/>
        </p:nvPicPr>
        <p:blipFill>
          <a:blip r:embed="rId3" cstate="print"/>
          <a:stretch>
            <a:fillRect/>
          </a:stretch>
        </p:blipFill>
        <p:spPr>
          <a:xfrm>
            <a:off x="91489" y="0"/>
            <a:ext cx="9052511" cy="6446487"/>
          </a:xfrm>
          <a:prstGeom prst="rect">
            <a:avLst/>
          </a:prstGeom>
        </p:spPr>
      </p:pic>
    </p:spTree>
    <p:extLst>
      <p:ext uri="{BB962C8B-B14F-4D97-AF65-F5344CB8AC3E}">
        <p14:creationId xmlns:p14="http://schemas.microsoft.com/office/powerpoint/2010/main" val="1138060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altLang="en-US" sz="3600" dirty="0" smtClean="0"/>
              <a:t>Exceptions to Employment-at-Will </a:t>
            </a:r>
            <a:r>
              <a:rPr lang="en-US" altLang="en-US" sz="2700" dirty="0" smtClean="0"/>
              <a:t>(cont’d)</a:t>
            </a:r>
            <a:endParaRPr lang="en-US" sz="2700" dirty="0"/>
          </a:p>
        </p:txBody>
      </p:sp>
      <p:sp>
        <p:nvSpPr>
          <p:cNvPr id="3" name="Content Placeholder 2"/>
          <p:cNvSpPr>
            <a:spLocks noGrp="1"/>
          </p:cNvSpPr>
          <p:nvPr>
            <p:ph idx="1"/>
          </p:nvPr>
        </p:nvSpPr>
        <p:spPr>
          <a:xfrm>
            <a:off x="182928" y="1417342"/>
            <a:ext cx="8778144" cy="5212058"/>
          </a:xfrm>
        </p:spPr>
        <p:txBody>
          <a:bodyPr>
            <a:normAutofit/>
          </a:bodyPr>
          <a:lstStyle/>
          <a:p>
            <a:pPr lvl="0" fontAlgn="base">
              <a:spcAft>
                <a:spcPct val="0"/>
              </a:spcAft>
              <a:buFontTx/>
              <a:buAutoNum type="arabicPeriod"/>
            </a:pPr>
            <a:r>
              <a:rPr kumimoji="0" lang="en-US" altLang="en-US" b="0" i="0" u="none" strike="noStrike" kern="0" cap="none" spc="0" normalizeH="0" baseline="0" noProof="0" dirty="0" smtClean="0">
                <a:ln>
                  <a:noFill/>
                </a:ln>
                <a:solidFill>
                  <a:srgbClr val="FF0000"/>
                </a:solidFill>
                <a:effectLst/>
                <a:uLnTx/>
                <a:uFillTx/>
                <a:latin typeface="Arial"/>
              </a:rPr>
              <a:t>Public Policy:</a:t>
            </a:r>
          </a:p>
          <a:p>
            <a:pPr lvl="0" fontAlgn="base">
              <a:spcAft>
                <a:spcPct val="0"/>
              </a:spcAft>
              <a:buFontTx/>
              <a:buChar char="•"/>
            </a:pPr>
            <a:r>
              <a:rPr kumimoji="0" lang="en-US" altLang="en-US" sz="2300" b="0" i="0" u="none" strike="noStrike" kern="0" cap="none" spc="0" normalizeH="0" baseline="0" noProof="0" dirty="0" smtClean="0">
                <a:ln>
                  <a:noFill/>
                </a:ln>
                <a:solidFill>
                  <a:srgbClr val="283B6E"/>
                </a:solidFill>
                <a:effectLst/>
                <a:uLnTx/>
                <a:uFillTx/>
                <a:latin typeface="Arial"/>
              </a:rPr>
              <a:t>This is the most widely-accepted exception (43 states).</a:t>
            </a:r>
          </a:p>
          <a:p>
            <a:pPr lvl="0" fontAlgn="base">
              <a:spcAft>
                <a:spcPct val="0"/>
              </a:spcAft>
              <a:buFontTx/>
              <a:buChar char="•"/>
            </a:pPr>
            <a:r>
              <a:rPr kumimoji="0" lang="en-US" altLang="en-US" sz="2300" b="0" i="0" u="none" strike="noStrike" kern="0" cap="none" spc="0" normalizeH="0" baseline="0" noProof="0" dirty="0" smtClean="0">
                <a:ln>
                  <a:noFill/>
                </a:ln>
                <a:solidFill>
                  <a:srgbClr val="283B6E"/>
                </a:solidFill>
                <a:effectLst/>
                <a:uLnTx/>
                <a:uFillTx/>
                <a:latin typeface="Arial"/>
              </a:rPr>
              <a:t>Under the public-policy exception to employment-at-will, an employee is wrongfully discharged when the termination is against an explicit, well-established public policy of the state. The majority view among states is that public policy may be found in either a state constitution, statute, or administrative rule, but some states have either restricted or expanded the doctrine beyond this bound.</a:t>
            </a:r>
          </a:p>
          <a:p>
            <a:pPr lvl="0" fontAlgn="base">
              <a:spcAft>
                <a:spcPct val="0"/>
              </a:spcAft>
              <a:buFontTx/>
              <a:buChar char="•"/>
            </a:pPr>
            <a:r>
              <a:rPr kumimoji="0" lang="en-US" altLang="en-US" sz="2300" b="0" i="0" u="none" strike="noStrike" kern="0" cap="none" spc="0" normalizeH="0" baseline="0" noProof="0" dirty="0" smtClean="0">
                <a:ln>
                  <a:noFill/>
                </a:ln>
                <a:solidFill>
                  <a:srgbClr val="283B6E"/>
                </a:solidFill>
                <a:effectLst/>
                <a:uLnTx/>
                <a:uFillTx/>
                <a:latin typeface="Arial"/>
              </a:rPr>
              <a:t>Example - </a:t>
            </a:r>
            <a:r>
              <a:rPr kumimoji="0" lang="en-US" altLang="en-US" sz="2300" b="0" i="1" u="none" strike="noStrike" kern="0" cap="none" spc="0" normalizeH="0" baseline="0" noProof="0" dirty="0" err="1" smtClean="0">
                <a:ln>
                  <a:noFill/>
                </a:ln>
                <a:solidFill>
                  <a:srgbClr val="283B6E"/>
                </a:solidFill>
                <a:effectLst/>
                <a:uLnTx/>
                <a:uFillTx/>
                <a:latin typeface="Arial"/>
              </a:rPr>
              <a:t>Palmateer</a:t>
            </a:r>
            <a:r>
              <a:rPr kumimoji="0" lang="en-US" altLang="en-US" sz="2300" b="0" i="1" u="none" strike="noStrike" kern="0" cap="none" spc="0" normalizeH="0" baseline="0" noProof="0" dirty="0" smtClean="0">
                <a:ln>
                  <a:noFill/>
                </a:ln>
                <a:solidFill>
                  <a:srgbClr val="283B6E"/>
                </a:solidFill>
                <a:effectLst/>
                <a:uLnTx/>
                <a:uFillTx/>
                <a:latin typeface="Arial"/>
              </a:rPr>
              <a:t> v. International Harvester Company </a:t>
            </a:r>
            <a:r>
              <a:rPr kumimoji="0" lang="en-US" altLang="en-US" sz="2300" b="0" i="0" u="none" strike="noStrike" kern="0" cap="none" spc="0" normalizeH="0" baseline="0" noProof="0" dirty="0" smtClean="0">
                <a:ln>
                  <a:noFill/>
                </a:ln>
                <a:solidFill>
                  <a:srgbClr val="283B6E"/>
                </a:solidFill>
                <a:effectLst/>
                <a:uLnTx/>
                <a:uFillTx/>
                <a:latin typeface="Arial"/>
              </a:rPr>
              <a:t>– employee claimed he was terminated for providing information to law enforcement about employer criminal acts; the court found that public policy favored the exposure of criminal activity. </a:t>
            </a:r>
          </a:p>
          <a:p>
            <a:pPr marL="0" indent="0">
              <a:buNone/>
            </a:pPr>
            <a:endParaRPr lang="en-US" sz="2200" dirty="0"/>
          </a:p>
        </p:txBody>
      </p:sp>
    </p:spTree>
    <p:extLst>
      <p:ext uri="{BB962C8B-B14F-4D97-AF65-F5344CB8AC3E}">
        <p14:creationId xmlns:p14="http://schemas.microsoft.com/office/powerpoint/2010/main" val="14796920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Tahoma" pitchFamily="34" charset="0"/>
              </a:defRPr>
            </a:lvl1pPr>
            <a:lvl2pPr marL="742950" indent="-285750" eaLnBrk="0" hangingPunct="0">
              <a:defRPr sz="1000">
                <a:solidFill>
                  <a:schemeClr val="tx1"/>
                </a:solidFill>
                <a:latin typeface="Arial" charset="0"/>
                <a:cs typeface="Tahoma" pitchFamily="34" charset="0"/>
              </a:defRPr>
            </a:lvl2pPr>
            <a:lvl3pPr marL="1143000" indent="-228600" eaLnBrk="0" hangingPunct="0">
              <a:defRPr sz="1000">
                <a:solidFill>
                  <a:schemeClr val="tx1"/>
                </a:solidFill>
                <a:latin typeface="Arial" charset="0"/>
                <a:cs typeface="Tahoma" pitchFamily="34" charset="0"/>
              </a:defRPr>
            </a:lvl3pPr>
            <a:lvl4pPr marL="1600200" indent="-228600" eaLnBrk="0" hangingPunct="0">
              <a:defRPr sz="1000">
                <a:solidFill>
                  <a:schemeClr val="tx1"/>
                </a:solidFill>
                <a:latin typeface="Arial" charset="0"/>
                <a:cs typeface="Tahoma" pitchFamily="34" charset="0"/>
              </a:defRPr>
            </a:lvl4pPr>
            <a:lvl5pPr marL="2057400" indent="-228600" eaLnBrk="0" hangingPunct="0">
              <a:defRPr sz="1000">
                <a:solidFill>
                  <a:schemeClr val="tx1"/>
                </a:solidFill>
                <a:latin typeface="Arial" charset="0"/>
                <a:cs typeface="Tahoma" pitchFamily="34" charset="0"/>
              </a:defRPr>
            </a:lvl5pPr>
            <a:lvl6pPr marL="2514600" indent="-228600" eaLnBrk="0" fontAlgn="base" hangingPunct="0">
              <a:spcBef>
                <a:spcPct val="0"/>
              </a:spcBef>
              <a:spcAft>
                <a:spcPct val="0"/>
              </a:spcAft>
              <a:defRPr sz="1000">
                <a:solidFill>
                  <a:schemeClr val="tx1"/>
                </a:solidFill>
                <a:latin typeface="Arial" charset="0"/>
                <a:cs typeface="Tahoma" pitchFamily="34" charset="0"/>
              </a:defRPr>
            </a:lvl6pPr>
            <a:lvl7pPr marL="2971800" indent="-228600" eaLnBrk="0" fontAlgn="base" hangingPunct="0">
              <a:spcBef>
                <a:spcPct val="0"/>
              </a:spcBef>
              <a:spcAft>
                <a:spcPct val="0"/>
              </a:spcAft>
              <a:defRPr sz="1000">
                <a:solidFill>
                  <a:schemeClr val="tx1"/>
                </a:solidFill>
                <a:latin typeface="Arial" charset="0"/>
                <a:cs typeface="Tahoma" pitchFamily="34" charset="0"/>
              </a:defRPr>
            </a:lvl7pPr>
            <a:lvl8pPr marL="3429000" indent="-228600" eaLnBrk="0" fontAlgn="base" hangingPunct="0">
              <a:spcBef>
                <a:spcPct val="0"/>
              </a:spcBef>
              <a:spcAft>
                <a:spcPct val="0"/>
              </a:spcAft>
              <a:defRPr sz="1000">
                <a:solidFill>
                  <a:schemeClr val="tx1"/>
                </a:solidFill>
                <a:latin typeface="Arial" charset="0"/>
                <a:cs typeface="Tahoma" pitchFamily="34" charset="0"/>
              </a:defRPr>
            </a:lvl8pPr>
            <a:lvl9pPr marL="3886200" indent="-2286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sz="900" smtClean="0">
                <a:solidFill>
                  <a:srgbClr val="000000"/>
                </a:solidFill>
                <a:cs typeface="Times New Roman" pitchFamily="18" charset="0"/>
              </a:rPr>
              <a:t>14–</a:t>
            </a:r>
            <a:fld id="{2445A538-9A63-42C2-9B83-A8B4F6436392}" type="slidenum">
              <a:rPr lang="en-US" altLang="en-US" sz="900" smtClean="0">
                <a:solidFill>
                  <a:srgbClr val="000000"/>
                </a:solidFill>
                <a:cs typeface="Times New Roman" pitchFamily="18" charset="0"/>
              </a:rPr>
              <a:pPr eaLnBrk="1" hangingPunct="1"/>
              <a:t>80</a:t>
            </a:fld>
            <a:endParaRPr lang="en-US" altLang="en-US" sz="900" smtClean="0">
              <a:solidFill>
                <a:srgbClr val="000000"/>
              </a:solidFill>
              <a:cs typeface="Times New Roman" pitchFamily="18" charset="0"/>
            </a:endParaRPr>
          </a:p>
        </p:txBody>
      </p:sp>
      <p:sp>
        <p:nvSpPr>
          <p:cNvPr id="32772" name="Line 2"/>
          <p:cNvSpPr>
            <a:spLocks noChangeShapeType="1"/>
          </p:cNvSpPr>
          <p:nvPr/>
        </p:nvSpPr>
        <p:spPr bwMode="auto">
          <a:xfrm>
            <a:off x="582613" y="685800"/>
            <a:ext cx="79549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US" smtClean="0">
              <a:solidFill>
                <a:srgbClr val="000000"/>
              </a:solidFill>
            </a:endParaRPr>
          </a:p>
        </p:txBody>
      </p:sp>
      <p:sp>
        <p:nvSpPr>
          <p:cNvPr id="32773" name="Text Box 3"/>
          <p:cNvSpPr txBox="1">
            <a:spLocks noChangeArrowheads="1"/>
          </p:cNvSpPr>
          <p:nvPr/>
        </p:nvSpPr>
        <p:spPr bwMode="auto">
          <a:xfrm>
            <a:off x="490538" y="315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82725" indent="-1482725" eaLnBrk="0" hangingPunct="0">
              <a:defRPr sz="1000">
                <a:solidFill>
                  <a:schemeClr val="tx1"/>
                </a:solidFill>
                <a:latin typeface="Arial" charset="0"/>
                <a:cs typeface="Tahoma" pitchFamily="34" charset="0"/>
              </a:defRPr>
            </a:lvl1pPr>
            <a:lvl2pPr marL="742950" indent="-285750" eaLnBrk="0" hangingPunct="0">
              <a:defRPr sz="1000">
                <a:solidFill>
                  <a:schemeClr val="tx1"/>
                </a:solidFill>
                <a:latin typeface="Arial" charset="0"/>
                <a:cs typeface="Tahoma" pitchFamily="34" charset="0"/>
              </a:defRPr>
            </a:lvl2pPr>
            <a:lvl3pPr marL="1143000" indent="-228600" eaLnBrk="0" hangingPunct="0">
              <a:defRPr sz="1000">
                <a:solidFill>
                  <a:schemeClr val="tx1"/>
                </a:solidFill>
                <a:latin typeface="Arial" charset="0"/>
                <a:cs typeface="Tahoma" pitchFamily="34" charset="0"/>
              </a:defRPr>
            </a:lvl3pPr>
            <a:lvl4pPr marL="1600200" indent="-228600" eaLnBrk="0" hangingPunct="0">
              <a:defRPr sz="1000">
                <a:solidFill>
                  <a:schemeClr val="tx1"/>
                </a:solidFill>
                <a:latin typeface="Arial" charset="0"/>
                <a:cs typeface="Tahoma" pitchFamily="34" charset="0"/>
              </a:defRPr>
            </a:lvl4pPr>
            <a:lvl5pPr marL="2057400" indent="-228600" eaLnBrk="0" hangingPunct="0">
              <a:defRPr sz="1000">
                <a:solidFill>
                  <a:schemeClr val="tx1"/>
                </a:solidFill>
                <a:latin typeface="Arial" charset="0"/>
                <a:cs typeface="Tahoma" pitchFamily="34" charset="0"/>
              </a:defRPr>
            </a:lvl5pPr>
            <a:lvl6pPr marL="2514600" indent="-228600" eaLnBrk="0" fontAlgn="base" hangingPunct="0">
              <a:spcBef>
                <a:spcPct val="0"/>
              </a:spcBef>
              <a:spcAft>
                <a:spcPct val="0"/>
              </a:spcAft>
              <a:defRPr sz="1000">
                <a:solidFill>
                  <a:schemeClr val="tx1"/>
                </a:solidFill>
                <a:latin typeface="Arial" charset="0"/>
                <a:cs typeface="Tahoma" pitchFamily="34" charset="0"/>
              </a:defRPr>
            </a:lvl6pPr>
            <a:lvl7pPr marL="2971800" indent="-228600" eaLnBrk="0" fontAlgn="base" hangingPunct="0">
              <a:spcBef>
                <a:spcPct val="0"/>
              </a:spcBef>
              <a:spcAft>
                <a:spcPct val="0"/>
              </a:spcAft>
              <a:defRPr sz="1000">
                <a:solidFill>
                  <a:schemeClr val="tx1"/>
                </a:solidFill>
                <a:latin typeface="Arial" charset="0"/>
                <a:cs typeface="Tahoma" pitchFamily="34" charset="0"/>
              </a:defRPr>
            </a:lvl7pPr>
            <a:lvl8pPr marL="3429000" indent="-228600" eaLnBrk="0" fontAlgn="base" hangingPunct="0">
              <a:spcBef>
                <a:spcPct val="0"/>
              </a:spcBef>
              <a:spcAft>
                <a:spcPct val="0"/>
              </a:spcAft>
              <a:defRPr sz="1000">
                <a:solidFill>
                  <a:schemeClr val="tx1"/>
                </a:solidFill>
                <a:latin typeface="Arial" charset="0"/>
                <a:cs typeface="Tahoma" pitchFamily="34" charset="0"/>
              </a:defRPr>
            </a:lvl8pPr>
            <a:lvl9pPr marL="3886200" indent="-228600" eaLnBrk="0" fontAlgn="base" hangingPunct="0">
              <a:spcBef>
                <a:spcPct val="0"/>
              </a:spcBef>
              <a:spcAft>
                <a:spcPct val="0"/>
              </a:spcAft>
              <a:defRPr sz="1000">
                <a:solidFill>
                  <a:schemeClr val="tx1"/>
                </a:solidFill>
                <a:latin typeface="Arial" charset="0"/>
                <a:cs typeface="Tahoma" pitchFamily="34" charset="0"/>
              </a:defRPr>
            </a:lvl9pPr>
          </a:lstStyle>
          <a:p>
            <a:pPr algn="ctr" eaLnBrk="1" hangingPunct="1">
              <a:spcBef>
                <a:spcPct val="50000"/>
              </a:spcBef>
            </a:pPr>
            <a:r>
              <a:rPr lang="en-US" altLang="en-US" sz="2400" dirty="0" smtClean="0">
                <a:solidFill>
                  <a:srgbClr val="000000"/>
                </a:solidFill>
                <a:cs typeface="Arial" charset="0"/>
              </a:rPr>
              <a:t>Summary of Fair Discipline Guidelines</a:t>
            </a:r>
          </a:p>
        </p:txBody>
      </p:sp>
      <p:sp>
        <p:nvSpPr>
          <p:cNvPr id="32774" name="Rectangle 4"/>
          <p:cNvSpPr>
            <a:spLocks noChangeArrowheads="1"/>
          </p:cNvSpPr>
          <p:nvPr/>
        </p:nvSpPr>
        <p:spPr bwMode="auto">
          <a:xfrm>
            <a:off x="549275" y="868363"/>
            <a:ext cx="82296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sz="1000">
                <a:solidFill>
                  <a:schemeClr val="tx1"/>
                </a:solidFill>
                <a:latin typeface="Arial" charset="0"/>
                <a:cs typeface="Tahoma" pitchFamily="34" charset="0"/>
              </a:defRPr>
            </a:lvl1pPr>
            <a:lvl2pPr marL="742950" indent="-285750" eaLnBrk="0" hangingPunct="0">
              <a:defRPr sz="1000">
                <a:solidFill>
                  <a:schemeClr val="tx1"/>
                </a:solidFill>
                <a:latin typeface="Arial" charset="0"/>
                <a:cs typeface="Tahoma" pitchFamily="34" charset="0"/>
              </a:defRPr>
            </a:lvl2pPr>
            <a:lvl3pPr marL="1143000" indent="-228600" eaLnBrk="0" hangingPunct="0">
              <a:defRPr sz="1000">
                <a:solidFill>
                  <a:schemeClr val="tx1"/>
                </a:solidFill>
                <a:latin typeface="Arial" charset="0"/>
                <a:cs typeface="Tahoma" pitchFamily="34" charset="0"/>
              </a:defRPr>
            </a:lvl3pPr>
            <a:lvl4pPr marL="1600200" indent="-228600" eaLnBrk="0" hangingPunct="0">
              <a:defRPr sz="1000">
                <a:solidFill>
                  <a:schemeClr val="tx1"/>
                </a:solidFill>
                <a:latin typeface="Arial" charset="0"/>
                <a:cs typeface="Tahoma" pitchFamily="34" charset="0"/>
              </a:defRPr>
            </a:lvl4pPr>
            <a:lvl5pPr marL="2057400" indent="-228600" eaLnBrk="0" hangingPunct="0">
              <a:defRPr sz="1000">
                <a:solidFill>
                  <a:schemeClr val="tx1"/>
                </a:solidFill>
                <a:latin typeface="Arial" charset="0"/>
                <a:cs typeface="Tahoma" pitchFamily="34" charset="0"/>
              </a:defRPr>
            </a:lvl5pPr>
            <a:lvl6pPr marL="2514600" indent="-228600" eaLnBrk="0" fontAlgn="base" hangingPunct="0">
              <a:spcBef>
                <a:spcPct val="0"/>
              </a:spcBef>
              <a:spcAft>
                <a:spcPct val="0"/>
              </a:spcAft>
              <a:defRPr sz="1000">
                <a:solidFill>
                  <a:schemeClr val="tx1"/>
                </a:solidFill>
                <a:latin typeface="Arial" charset="0"/>
                <a:cs typeface="Tahoma" pitchFamily="34" charset="0"/>
              </a:defRPr>
            </a:lvl6pPr>
            <a:lvl7pPr marL="2971800" indent="-228600" eaLnBrk="0" fontAlgn="base" hangingPunct="0">
              <a:spcBef>
                <a:spcPct val="0"/>
              </a:spcBef>
              <a:spcAft>
                <a:spcPct val="0"/>
              </a:spcAft>
              <a:defRPr sz="1000">
                <a:solidFill>
                  <a:schemeClr val="tx1"/>
                </a:solidFill>
                <a:latin typeface="Arial" charset="0"/>
                <a:cs typeface="Tahoma" pitchFamily="34" charset="0"/>
              </a:defRPr>
            </a:lvl7pPr>
            <a:lvl8pPr marL="3429000" indent="-228600" eaLnBrk="0" fontAlgn="base" hangingPunct="0">
              <a:spcBef>
                <a:spcPct val="0"/>
              </a:spcBef>
              <a:spcAft>
                <a:spcPct val="0"/>
              </a:spcAft>
              <a:defRPr sz="1000">
                <a:solidFill>
                  <a:schemeClr val="tx1"/>
                </a:solidFill>
                <a:latin typeface="Arial" charset="0"/>
                <a:cs typeface="Tahoma" pitchFamily="34" charset="0"/>
              </a:defRPr>
            </a:lvl8pPr>
            <a:lvl9pPr marL="3886200" indent="-2286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spcBef>
                <a:spcPct val="35000"/>
              </a:spcBef>
              <a:buFontTx/>
              <a:buChar char="•"/>
            </a:pPr>
            <a:r>
              <a:rPr lang="en-US" altLang="en-US" sz="1600" dirty="0" smtClean="0">
                <a:solidFill>
                  <a:srgbClr val="000000"/>
                </a:solidFill>
              </a:rPr>
              <a:t>Make sure the evidence supports the charge.</a:t>
            </a:r>
          </a:p>
          <a:p>
            <a:pPr eaLnBrk="1" hangingPunct="1">
              <a:spcBef>
                <a:spcPct val="35000"/>
              </a:spcBef>
              <a:buFontTx/>
              <a:buChar char="•"/>
            </a:pPr>
            <a:r>
              <a:rPr lang="en-US" altLang="en-US" sz="1600" dirty="0" smtClean="0">
                <a:solidFill>
                  <a:srgbClr val="000000"/>
                </a:solidFill>
              </a:rPr>
              <a:t>Make sure the employee’s due process rights are protected.</a:t>
            </a:r>
          </a:p>
          <a:p>
            <a:pPr eaLnBrk="1" hangingPunct="1">
              <a:spcBef>
                <a:spcPct val="35000"/>
              </a:spcBef>
              <a:buFontTx/>
              <a:buChar char="•"/>
            </a:pPr>
            <a:r>
              <a:rPr lang="en-US" altLang="en-US" sz="1600" dirty="0" smtClean="0">
                <a:solidFill>
                  <a:srgbClr val="000000"/>
                </a:solidFill>
              </a:rPr>
              <a:t>Warn the employee of the disciplinary consequences.</a:t>
            </a:r>
          </a:p>
          <a:p>
            <a:pPr eaLnBrk="1" hangingPunct="1">
              <a:spcBef>
                <a:spcPct val="35000"/>
              </a:spcBef>
              <a:buFontTx/>
              <a:buChar char="•"/>
            </a:pPr>
            <a:r>
              <a:rPr lang="en-US" altLang="en-US" sz="1600" dirty="0" smtClean="0">
                <a:solidFill>
                  <a:srgbClr val="000000"/>
                </a:solidFill>
              </a:rPr>
              <a:t>Determine if the rule that was allegedly violated should be </a:t>
            </a:r>
            <a:r>
              <a:rPr lang="en-US" altLang="en-US" sz="1600" dirty="0" smtClean="0">
                <a:solidFill>
                  <a:srgbClr val="000000"/>
                </a:solidFill>
              </a:rPr>
              <a:t>"reasonably related" </a:t>
            </a:r>
            <a:r>
              <a:rPr lang="en-US" altLang="en-US" sz="1600" dirty="0" smtClean="0">
                <a:solidFill>
                  <a:srgbClr val="000000"/>
                </a:solidFill>
              </a:rPr>
              <a:t/>
            </a:r>
            <a:br>
              <a:rPr lang="en-US" altLang="en-US" sz="1600" dirty="0" smtClean="0">
                <a:solidFill>
                  <a:srgbClr val="000000"/>
                </a:solidFill>
              </a:rPr>
            </a:br>
            <a:r>
              <a:rPr lang="en-US" altLang="en-US" sz="1600" dirty="0" smtClean="0">
                <a:solidFill>
                  <a:srgbClr val="000000"/>
                </a:solidFill>
              </a:rPr>
              <a:t>to the efficient and safe operation of the work environment.</a:t>
            </a:r>
          </a:p>
          <a:p>
            <a:pPr eaLnBrk="1" hangingPunct="1">
              <a:spcBef>
                <a:spcPct val="35000"/>
              </a:spcBef>
              <a:buFontTx/>
              <a:buChar char="•"/>
            </a:pPr>
            <a:r>
              <a:rPr lang="en-US" altLang="en-US" sz="1600" dirty="0" smtClean="0">
                <a:solidFill>
                  <a:srgbClr val="000000"/>
                </a:solidFill>
              </a:rPr>
              <a:t>Investigate fairly and adequately the matter before administering discipline.</a:t>
            </a:r>
          </a:p>
          <a:p>
            <a:pPr eaLnBrk="1" hangingPunct="1">
              <a:spcBef>
                <a:spcPct val="35000"/>
              </a:spcBef>
              <a:buFontTx/>
              <a:buChar char="•"/>
            </a:pPr>
            <a:r>
              <a:rPr lang="en-US" altLang="en-US" sz="1600" dirty="0" smtClean="0">
                <a:solidFill>
                  <a:srgbClr val="000000"/>
                </a:solidFill>
              </a:rPr>
              <a:t>Conduct an investigation sufficient to uncover any substantial evidence of misconduct.</a:t>
            </a:r>
          </a:p>
          <a:p>
            <a:pPr eaLnBrk="1" hangingPunct="1">
              <a:spcBef>
                <a:spcPct val="35000"/>
              </a:spcBef>
              <a:buFontTx/>
              <a:buChar char="•"/>
            </a:pPr>
            <a:r>
              <a:rPr lang="en-US" altLang="en-US" sz="1600" dirty="0" smtClean="0">
                <a:solidFill>
                  <a:srgbClr val="000000"/>
                </a:solidFill>
              </a:rPr>
              <a:t>Apply all rules, orders, or penalties evenhandedly.</a:t>
            </a:r>
          </a:p>
          <a:p>
            <a:pPr eaLnBrk="1" hangingPunct="1">
              <a:spcBef>
                <a:spcPct val="35000"/>
              </a:spcBef>
              <a:buFontTx/>
              <a:buChar char="•"/>
            </a:pPr>
            <a:r>
              <a:rPr lang="en-US" altLang="en-US" sz="1600" dirty="0" smtClean="0">
                <a:solidFill>
                  <a:srgbClr val="000000"/>
                </a:solidFill>
              </a:rPr>
              <a:t>Apply a penalty that is reasonably related to the misconduct and </a:t>
            </a:r>
            <a:br>
              <a:rPr lang="en-US" altLang="en-US" sz="1600" dirty="0" smtClean="0">
                <a:solidFill>
                  <a:srgbClr val="000000"/>
                </a:solidFill>
              </a:rPr>
            </a:br>
            <a:r>
              <a:rPr lang="en-US" altLang="en-US" sz="1600" dirty="0" smtClean="0">
                <a:solidFill>
                  <a:srgbClr val="000000"/>
                </a:solidFill>
              </a:rPr>
              <a:t>to the employee’s past work.</a:t>
            </a:r>
          </a:p>
          <a:p>
            <a:pPr eaLnBrk="1" hangingPunct="1">
              <a:spcBef>
                <a:spcPct val="35000"/>
              </a:spcBef>
              <a:buFontTx/>
              <a:buChar char="•"/>
            </a:pPr>
            <a:r>
              <a:rPr lang="en-US" altLang="en-US" sz="1600" dirty="0" smtClean="0">
                <a:solidFill>
                  <a:srgbClr val="000000"/>
                </a:solidFill>
              </a:rPr>
              <a:t>Maintain the employee’s right to counsel.</a:t>
            </a:r>
          </a:p>
          <a:p>
            <a:pPr eaLnBrk="1" hangingPunct="1">
              <a:spcBef>
                <a:spcPct val="35000"/>
              </a:spcBef>
              <a:buFontTx/>
              <a:buChar char="•"/>
            </a:pPr>
            <a:r>
              <a:rPr lang="en-US" altLang="en-US" sz="1600" dirty="0" smtClean="0">
                <a:solidFill>
                  <a:srgbClr val="000000"/>
                </a:solidFill>
              </a:rPr>
              <a:t>Don’t rob a subordinate of his or her dignity.</a:t>
            </a:r>
          </a:p>
          <a:p>
            <a:pPr eaLnBrk="1" hangingPunct="1">
              <a:spcBef>
                <a:spcPct val="35000"/>
              </a:spcBef>
              <a:buFontTx/>
              <a:buChar char="•"/>
            </a:pPr>
            <a:r>
              <a:rPr lang="en-US" altLang="en-US" sz="1600" dirty="0" smtClean="0">
                <a:solidFill>
                  <a:srgbClr val="000000"/>
                </a:solidFill>
              </a:rPr>
              <a:t>Remember that the burden of proof is on you.</a:t>
            </a:r>
          </a:p>
          <a:p>
            <a:pPr eaLnBrk="1" hangingPunct="1">
              <a:spcBef>
                <a:spcPct val="35000"/>
              </a:spcBef>
              <a:buFontTx/>
              <a:buChar char="•"/>
            </a:pPr>
            <a:r>
              <a:rPr lang="en-US" altLang="en-US" sz="1600" dirty="0" smtClean="0">
                <a:solidFill>
                  <a:srgbClr val="000000"/>
                </a:solidFill>
              </a:rPr>
              <a:t>Get the facts. Don’t base a decision on hearsay or on your general impression.</a:t>
            </a:r>
          </a:p>
          <a:p>
            <a:pPr eaLnBrk="1" hangingPunct="1">
              <a:spcBef>
                <a:spcPct val="35000"/>
              </a:spcBef>
              <a:buFontTx/>
              <a:buChar char="•"/>
            </a:pPr>
            <a:r>
              <a:rPr lang="en-US" altLang="en-US" sz="1600" dirty="0" smtClean="0">
                <a:solidFill>
                  <a:srgbClr val="000000"/>
                </a:solidFill>
              </a:rPr>
              <a:t>Don’t act while angry.</a:t>
            </a:r>
          </a:p>
          <a:p>
            <a:pPr eaLnBrk="1" hangingPunct="1">
              <a:spcBef>
                <a:spcPct val="35000"/>
              </a:spcBef>
              <a:buFontTx/>
              <a:buChar char="•"/>
            </a:pPr>
            <a:r>
              <a:rPr lang="en-US" altLang="en-US" sz="1600" dirty="0" smtClean="0">
                <a:solidFill>
                  <a:srgbClr val="000000"/>
                </a:solidFill>
              </a:rPr>
              <a:t>In general, do not attempt to deal with an employee’s </a:t>
            </a:r>
            <a:r>
              <a:rPr lang="en-US" altLang="en-US" sz="1600" dirty="0" smtClean="0">
                <a:solidFill>
                  <a:srgbClr val="000000"/>
                </a:solidFill>
              </a:rPr>
              <a:t>"bad </a:t>
            </a:r>
            <a:r>
              <a:rPr lang="en-US" altLang="en-US" sz="1600" dirty="0" smtClean="0">
                <a:solidFill>
                  <a:srgbClr val="000000"/>
                </a:solidFill>
              </a:rPr>
              <a:t>attitude</a:t>
            </a:r>
            <a:r>
              <a:rPr lang="en-US" altLang="en-US" sz="1600" dirty="0" smtClean="0">
                <a:solidFill>
                  <a:srgbClr val="000000"/>
                </a:solidFill>
              </a:rPr>
              <a:t>." </a:t>
            </a:r>
            <a:r>
              <a:rPr lang="en-US" altLang="en-US" sz="1600" dirty="0" smtClean="0">
                <a:solidFill>
                  <a:srgbClr val="000000"/>
                </a:solidFill>
              </a:rPr>
              <a:t/>
            </a:r>
            <a:br>
              <a:rPr lang="en-US" altLang="en-US" sz="1600" dirty="0" smtClean="0">
                <a:solidFill>
                  <a:srgbClr val="000000"/>
                </a:solidFill>
              </a:rPr>
            </a:br>
            <a:r>
              <a:rPr lang="en-US" altLang="en-US" sz="1600" dirty="0" smtClean="0">
                <a:solidFill>
                  <a:srgbClr val="000000"/>
                </a:solidFill>
              </a:rPr>
              <a:t>Focus on improving the specific behaviors creating the workplace problem.</a:t>
            </a:r>
          </a:p>
        </p:txBody>
      </p:sp>
    </p:spTree>
    <p:extLst>
      <p:ext uri="{BB962C8B-B14F-4D97-AF65-F5344CB8AC3E}">
        <p14:creationId xmlns:p14="http://schemas.microsoft.com/office/powerpoint/2010/main" val="2455202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Tahoma" pitchFamily="34" charset="0"/>
              </a:defRPr>
            </a:lvl1pPr>
            <a:lvl2pPr marL="742950" indent="-285750" eaLnBrk="0" hangingPunct="0">
              <a:defRPr sz="1000">
                <a:solidFill>
                  <a:schemeClr val="tx1"/>
                </a:solidFill>
                <a:latin typeface="Arial" charset="0"/>
                <a:cs typeface="Tahoma" pitchFamily="34" charset="0"/>
              </a:defRPr>
            </a:lvl2pPr>
            <a:lvl3pPr marL="1143000" indent="-228600" eaLnBrk="0" hangingPunct="0">
              <a:defRPr sz="1000">
                <a:solidFill>
                  <a:schemeClr val="tx1"/>
                </a:solidFill>
                <a:latin typeface="Arial" charset="0"/>
                <a:cs typeface="Tahoma" pitchFamily="34" charset="0"/>
              </a:defRPr>
            </a:lvl3pPr>
            <a:lvl4pPr marL="1600200" indent="-228600" eaLnBrk="0" hangingPunct="0">
              <a:defRPr sz="1000">
                <a:solidFill>
                  <a:schemeClr val="tx1"/>
                </a:solidFill>
                <a:latin typeface="Arial" charset="0"/>
                <a:cs typeface="Tahoma" pitchFamily="34" charset="0"/>
              </a:defRPr>
            </a:lvl4pPr>
            <a:lvl5pPr marL="2057400" indent="-228600" eaLnBrk="0" hangingPunct="0">
              <a:defRPr sz="1000">
                <a:solidFill>
                  <a:schemeClr val="tx1"/>
                </a:solidFill>
                <a:latin typeface="Arial" charset="0"/>
                <a:cs typeface="Tahoma" pitchFamily="34" charset="0"/>
              </a:defRPr>
            </a:lvl5pPr>
            <a:lvl6pPr marL="2514600" indent="-228600" eaLnBrk="0" fontAlgn="base" hangingPunct="0">
              <a:spcBef>
                <a:spcPct val="0"/>
              </a:spcBef>
              <a:spcAft>
                <a:spcPct val="0"/>
              </a:spcAft>
              <a:defRPr sz="1000">
                <a:solidFill>
                  <a:schemeClr val="tx1"/>
                </a:solidFill>
                <a:latin typeface="Arial" charset="0"/>
                <a:cs typeface="Tahoma" pitchFamily="34" charset="0"/>
              </a:defRPr>
            </a:lvl6pPr>
            <a:lvl7pPr marL="2971800" indent="-228600" eaLnBrk="0" fontAlgn="base" hangingPunct="0">
              <a:spcBef>
                <a:spcPct val="0"/>
              </a:spcBef>
              <a:spcAft>
                <a:spcPct val="0"/>
              </a:spcAft>
              <a:defRPr sz="1000">
                <a:solidFill>
                  <a:schemeClr val="tx1"/>
                </a:solidFill>
                <a:latin typeface="Arial" charset="0"/>
                <a:cs typeface="Tahoma" pitchFamily="34" charset="0"/>
              </a:defRPr>
            </a:lvl7pPr>
            <a:lvl8pPr marL="3429000" indent="-228600" eaLnBrk="0" fontAlgn="base" hangingPunct="0">
              <a:spcBef>
                <a:spcPct val="0"/>
              </a:spcBef>
              <a:spcAft>
                <a:spcPct val="0"/>
              </a:spcAft>
              <a:defRPr sz="1000">
                <a:solidFill>
                  <a:schemeClr val="tx1"/>
                </a:solidFill>
                <a:latin typeface="Arial" charset="0"/>
                <a:cs typeface="Tahoma" pitchFamily="34" charset="0"/>
              </a:defRPr>
            </a:lvl8pPr>
            <a:lvl9pPr marL="3886200" indent="-2286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sz="900" smtClean="0">
                <a:solidFill>
                  <a:srgbClr val="000000"/>
                </a:solidFill>
                <a:cs typeface="Times New Roman" pitchFamily="18" charset="0"/>
              </a:rPr>
              <a:t>14–</a:t>
            </a:r>
            <a:fld id="{C894DF5D-CEBD-423E-825C-F5C97370B23F}" type="slidenum">
              <a:rPr lang="en-US" altLang="en-US" sz="900" smtClean="0">
                <a:solidFill>
                  <a:srgbClr val="000000"/>
                </a:solidFill>
                <a:cs typeface="Times New Roman" pitchFamily="18" charset="0"/>
              </a:rPr>
              <a:pPr eaLnBrk="1" hangingPunct="1"/>
              <a:t>81</a:t>
            </a:fld>
            <a:endParaRPr lang="en-US" altLang="en-US" sz="900" smtClean="0">
              <a:solidFill>
                <a:srgbClr val="000000"/>
              </a:solidFill>
              <a:cs typeface="Times New Roman" pitchFamily="18" charset="0"/>
            </a:endParaRPr>
          </a:p>
        </p:txBody>
      </p:sp>
      <p:sp>
        <p:nvSpPr>
          <p:cNvPr id="28676" name="Line 2"/>
          <p:cNvSpPr>
            <a:spLocks noChangeShapeType="1"/>
          </p:cNvSpPr>
          <p:nvPr/>
        </p:nvSpPr>
        <p:spPr bwMode="auto">
          <a:xfrm>
            <a:off x="582613" y="1143000"/>
            <a:ext cx="1338262"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US" smtClean="0">
              <a:solidFill>
                <a:srgbClr val="000000"/>
              </a:solidFill>
            </a:endParaRPr>
          </a:p>
        </p:txBody>
      </p:sp>
      <p:sp>
        <p:nvSpPr>
          <p:cNvPr id="28677" name="Text Box 3"/>
          <p:cNvSpPr txBox="1">
            <a:spLocks noChangeArrowheads="1"/>
          </p:cNvSpPr>
          <p:nvPr/>
        </p:nvSpPr>
        <p:spPr bwMode="auto">
          <a:xfrm>
            <a:off x="490538" y="315913"/>
            <a:ext cx="17033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cs typeface="Tahoma" pitchFamily="34" charset="0"/>
              </a:defRPr>
            </a:lvl1pPr>
            <a:lvl2pPr marL="742950" indent="-285750" eaLnBrk="0" hangingPunct="0">
              <a:defRPr sz="1000">
                <a:solidFill>
                  <a:schemeClr val="tx1"/>
                </a:solidFill>
                <a:latin typeface="Arial" charset="0"/>
                <a:cs typeface="Tahoma" pitchFamily="34" charset="0"/>
              </a:defRPr>
            </a:lvl2pPr>
            <a:lvl3pPr marL="1143000" indent="-228600" eaLnBrk="0" hangingPunct="0">
              <a:defRPr sz="1000">
                <a:solidFill>
                  <a:schemeClr val="tx1"/>
                </a:solidFill>
                <a:latin typeface="Arial" charset="0"/>
                <a:cs typeface="Tahoma" pitchFamily="34" charset="0"/>
              </a:defRPr>
            </a:lvl3pPr>
            <a:lvl4pPr marL="1600200" indent="-228600" eaLnBrk="0" hangingPunct="0">
              <a:defRPr sz="1000">
                <a:solidFill>
                  <a:schemeClr val="tx1"/>
                </a:solidFill>
                <a:latin typeface="Arial" charset="0"/>
                <a:cs typeface="Tahoma" pitchFamily="34" charset="0"/>
              </a:defRPr>
            </a:lvl4pPr>
            <a:lvl5pPr marL="2057400" indent="-228600" eaLnBrk="0" hangingPunct="0">
              <a:defRPr sz="1000">
                <a:solidFill>
                  <a:schemeClr val="tx1"/>
                </a:solidFill>
                <a:latin typeface="Arial" charset="0"/>
                <a:cs typeface="Tahoma" pitchFamily="34" charset="0"/>
              </a:defRPr>
            </a:lvl5pPr>
            <a:lvl6pPr marL="2514600" indent="-228600" eaLnBrk="0" fontAlgn="base" hangingPunct="0">
              <a:spcBef>
                <a:spcPct val="0"/>
              </a:spcBef>
              <a:spcAft>
                <a:spcPct val="0"/>
              </a:spcAft>
              <a:defRPr sz="1000">
                <a:solidFill>
                  <a:schemeClr val="tx1"/>
                </a:solidFill>
                <a:latin typeface="Arial" charset="0"/>
                <a:cs typeface="Tahoma" pitchFamily="34" charset="0"/>
              </a:defRPr>
            </a:lvl6pPr>
            <a:lvl7pPr marL="2971800" indent="-228600" eaLnBrk="0" fontAlgn="base" hangingPunct="0">
              <a:spcBef>
                <a:spcPct val="0"/>
              </a:spcBef>
              <a:spcAft>
                <a:spcPct val="0"/>
              </a:spcAft>
              <a:defRPr sz="1000">
                <a:solidFill>
                  <a:schemeClr val="tx1"/>
                </a:solidFill>
                <a:latin typeface="Arial" charset="0"/>
                <a:cs typeface="Tahoma" pitchFamily="34" charset="0"/>
              </a:defRPr>
            </a:lvl7pPr>
            <a:lvl8pPr marL="3429000" indent="-228600" eaLnBrk="0" fontAlgn="base" hangingPunct="0">
              <a:spcBef>
                <a:spcPct val="0"/>
              </a:spcBef>
              <a:spcAft>
                <a:spcPct val="0"/>
              </a:spcAft>
              <a:defRPr sz="1000">
                <a:solidFill>
                  <a:schemeClr val="tx1"/>
                </a:solidFill>
                <a:latin typeface="Arial" charset="0"/>
                <a:cs typeface="Tahoma" pitchFamily="34" charset="0"/>
              </a:defRPr>
            </a:lvl8pPr>
            <a:lvl9pPr marL="3886200" indent="-2286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spcBef>
                <a:spcPct val="50000"/>
              </a:spcBef>
            </a:pPr>
            <a:r>
              <a:rPr lang="en-US" altLang="en-US" sz="1600" b="1" dirty="0" smtClean="0">
                <a:solidFill>
                  <a:srgbClr val="3366CC"/>
                </a:solidFill>
                <a:cs typeface="Arial" charset="0"/>
              </a:rPr>
              <a:t/>
            </a:r>
            <a:br>
              <a:rPr lang="en-US" altLang="en-US" sz="1600" b="1" dirty="0" smtClean="0">
                <a:solidFill>
                  <a:srgbClr val="3366CC"/>
                </a:solidFill>
                <a:cs typeface="Arial" charset="0"/>
              </a:rPr>
            </a:br>
            <a:r>
              <a:rPr lang="en-US" altLang="en-US" sz="1600" dirty="0" smtClean="0">
                <a:solidFill>
                  <a:srgbClr val="000000"/>
                </a:solidFill>
                <a:cs typeface="Arial" charset="0"/>
              </a:rPr>
              <a:t>Disciplinary</a:t>
            </a:r>
            <a:br>
              <a:rPr lang="en-US" altLang="en-US" sz="1600" dirty="0" smtClean="0">
                <a:solidFill>
                  <a:srgbClr val="000000"/>
                </a:solidFill>
                <a:cs typeface="Arial" charset="0"/>
              </a:rPr>
            </a:br>
            <a:r>
              <a:rPr lang="en-US" altLang="en-US" sz="1600" dirty="0" smtClean="0">
                <a:solidFill>
                  <a:srgbClr val="000000"/>
                </a:solidFill>
                <a:cs typeface="Arial" charset="0"/>
              </a:rPr>
              <a:t>Action Form</a:t>
            </a:r>
          </a:p>
        </p:txBody>
      </p:sp>
      <p:pic>
        <p:nvPicPr>
          <p:cNvPr id="28678" name="Picture 5" descr="14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320675"/>
            <a:ext cx="3455987"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840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Tahoma" pitchFamily="34" charset="0"/>
              </a:defRPr>
            </a:lvl1pPr>
            <a:lvl2pPr marL="742950" indent="-285750" eaLnBrk="0" hangingPunct="0">
              <a:defRPr sz="1000">
                <a:solidFill>
                  <a:schemeClr val="tx1"/>
                </a:solidFill>
                <a:latin typeface="Arial" charset="0"/>
                <a:cs typeface="Tahoma" pitchFamily="34" charset="0"/>
              </a:defRPr>
            </a:lvl2pPr>
            <a:lvl3pPr marL="1143000" indent="-228600" eaLnBrk="0" hangingPunct="0">
              <a:defRPr sz="1000">
                <a:solidFill>
                  <a:schemeClr val="tx1"/>
                </a:solidFill>
                <a:latin typeface="Arial" charset="0"/>
                <a:cs typeface="Tahoma" pitchFamily="34" charset="0"/>
              </a:defRPr>
            </a:lvl3pPr>
            <a:lvl4pPr marL="1600200" indent="-228600" eaLnBrk="0" hangingPunct="0">
              <a:defRPr sz="1000">
                <a:solidFill>
                  <a:schemeClr val="tx1"/>
                </a:solidFill>
                <a:latin typeface="Arial" charset="0"/>
                <a:cs typeface="Tahoma" pitchFamily="34" charset="0"/>
              </a:defRPr>
            </a:lvl4pPr>
            <a:lvl5pPr marL="2057400" indent="-228600" eaLnBrk="0" hangingPunct="0">
              <a:defRPr sz="1000">
                <a:solidFill>
                  <a:schemeClr val="tx1"/>
                </a:solidFill>
                <a:latin typeface="Arial" charset="0"/>
                <a:cs typeface="Tahoma" pitchFamily="34" charset="0"/>
              </a:defRPr>
            </a:lvl5pPr>
            <a:lvl6pPr marL="2514600" indent="-228600" eaLnBrk="0" fontAlgn="base" hangingPunct="0">
              <a:spcBef>
                <a:spcPct val="0"/>
              </a:spcBef>
              <a:spcAft>
                <a:spcPct val="0"/>
              </a:spcAft>
              <a:defRPr sz="1000">
                <a:solidFill>
                  <a:schemeClr val="tx1"/>
                </a:solidFill>
                <a:latin typeface="Arial" charset="0"/>
                <a:cs typeface="Tahoma" pitchFamily="34" charset="0"/>
              </a:defRPr>
            </a:lvl6pPr>
            <a:lvl7pPr marL="2971800" indent="-228600" eaLnBrk="0" fontAlgn="base" hangingPunct="0">
              <a:spcBef>
                <a:spcPct val="0"/>
              </a:spcBef>
              <a:spcAft>
                <a:spcPct val="0"/>
              </a:spcAft>
              <a:defRPr sz="1000">
                <a:solidFill>
                  <a:schemeClr val="tx1"/>
                </a:solidFill>
                <a:latin typeface="Arial" charset="0"/>
                <a:cs typeface="Tahoma" pitchFamily="34" charset="0"/>
              </a:defRPr>
            </a:lvl7pPr>
            <a:lvl8pPr marL="3429000" indent="-228600" eaLnBrk="0" fontAlgn="base" hangingPunct="0">
              <a:spcBef>
                <a:spcPct val="0"/>
              </a:spcBef>
              <a:spcAft>
                <a:spcPct val="0"/>
              </a:spcAft>
              <a:defRPr sz="1000">
                <a:solidFill>
                  <a:schemeClr val="tx1"/>
                </a:solidFill>
                <a:latin typeface="Arial" charset="0"/>
                <a:cs typeface="Tahoma" pitchFamily="34" charset="0"/>
              </a:defRPr>
            </a:lvl8pPr>
            <a:lvl9pPr marL="3886200" indent="-2286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r>
              <a:rPr lang="en-US" altLang="en-US" sz="900" smtClean="0">
                <a:solidFill>
                  <a:srgbClr val="000000"/>
                </a:solidFill>
                <a:cs typeface="Times New Roman" pitchFamily="18" charset="0"/>
              </a:rPr>
              <a:t>14–</a:t>
            </a:r>
            <a:fld id="{D3D7E501-DCD6-4017-AEFF-5EB6D7C5ACBA}" type="slidenum">
              <a:rPr lang="en-US" altLang="en-US" sz="900" smtClean="0">
                <a:solidFill>
                  <a:srgbClr val="000000"/>
                </a:solidFill>
                <a:cs typeface="Times New Roman" pitchFamily="18" charset="0"/>
              </a:rPr>
              <a:pPr eaLnBrk="1" hangingPunct="1"/>
              <a:t>82</a:t>
            </a:fld>
            <a:endParaRPr lang="en-US" altLang="en-US" sz="900" smtClean="0">
              <a:solidFill>
                <a:srgbClr val="000000"/>
              </a:solidFill>
              <a:cs typeface="Times New Roman" pitchFamily="18" charset="0"/>
            </a:endParaRPr>
          </a:p>
        </p:txBody>
      </p:sp>
      <p:sp>
        <p:nvSpPr>
          <p:cNvPr id="29700" name="Line 2"/>
          <p:cNvSpPr>
            <a:spLocks noChangeShapeType="1"/>
          </p:cNvSpPr>
          <p:nvPr/>
        </p:nvSpPr>
        <p:spPr bwMode="auto">
          <a:xfrm>
            <a:off x="582613" y="1417638"/>
            <a:ext cx="1520825" cy="0"/>
          </a:xfrm>
          <a:prstGeom prst="line">
            <a:avLst/>
          </a:prstGeom>
          <a:noFill/>
          <a:ln w="28575">
            <a:solidFill>
              <a:srgbClr val="3366CC"/>
            </a:solidFill>
            <a:round/>
            <a:headEnd/>
            <a:tailEnd/>
          </a:ln>
          <a:extLst>
            <a:ext uri="{909E8E84-426E-40DD-AFC4-6F175D3DCCD1}">
              <a14:hiddenFill xmlns:a14="http://schemas.microsoft.com/office/drawing/2010/main">
                <a:noFill/>
              </a14:hiddenFill>
            </a:ext>
          </a:extLst>
        </p:spPr>
        <p:txBody>
          <a:bodyPr wrap="none"/>
          <a:lstStyle/>
          <a:p>
            <a:endParaRPr lang="en-US" smtClean="0">
              <a:solidFill>
                <a:srgbClr val="000000"/>
              </a:solidFill>
            </a:endParaRPr>
          </a:p>
        </p:txBody>
      </p:sp>
      <p:sp>
        <p:nvSpPr>
          <p:cNvPr id="29701" name="Text Box 3"/>
          <p:cNvSpPr txBox="1">
            <a:spLocks noChangeArrowheads="1"/>
          </p:cNvSpPr>
          <p:nvPr/>
        </p:nvSpPr>
        <p:spPr bwMode="auto">
          <a:xfrm>
            <a:off x="490538" y="315913"/>
            <a:ext cx="17033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cs typeface="Tahoma" pitchFamily="34" charset="0"/>
              </a:defRPr>
            </a:lvl1pPr>
            <a:lvl2pPr marL="742950" indent="-285750" eaLnBrk="0" hangingPunct="0">
              <a:defRPr sz="1000">
                <a:solidFill>
                  <a:schemeClr val="tx1"/>
                </a:solidFill>
                <a:latin typeface="Arial" charset="0"/>
                <a:cs typeface="Tahoma" pitchFamily="34" charset="0"/>
              </a:defRPr>
            </a:lvl2pPr>
            <a:lvl3pPr marL="1143000" indent="-228600" eaLnBrk="0" hangingPunct="0">
              <a:defRPr sz="1000">
                <a:solidFill>
                  <a:schemeClr val="tx1"/>
                </a:solidFill>
                <a:latin typeface="Arial" charset="0"/>
                <a:cs typeface="Tahoma" pitchFamily="34" charset="0"/>
              </a:defRPr>
            </a:lvl3pPr>
            <a:lvl4pPr marL="1600200" indent="-228600" eaLnBrk="0" hangingPunct="0">
              <a:defRPr sz="1000">
                <a:solidFill>
                  <a:schemeClr val="tx1"/>
                </a:solidFill>
                <a:latin typeface="Arial" charset="0"/>
                <a:cs typeface="Tahoma" pitchFamily="34" charset="0"/>
              </a:defRPr>
            </a:lvl4pPr>
            <a:lvl5pPr marL="2057400" indent="-228600" eaLnBrk="0" hangingPunct="0">
              <a:defRPr sz="1000">
                <a:solidFill>
                  <a:schemeClr val="tx1"/>
                </a:solidFill>
                <a:latin typeface="Arial" charset="0"/>
                <a:cs typeface="Tahoma" pitchFamily="34" charset="0"/>
              </a:defRPr>
            </a:lvl5pPr>
            <a:lvl6pPr marL="2514600" indent="-228600" eaLnBrk="0" fontAlgn="base" hangingPunct="0">
              <a:spcBef>
                <a:spcPct val="0"/>
              </a:spcBef>
              <a:spcAft>
                <a:spcPct val="0"/>
              </a:spcAft>
              <a:defRPr sz="1000">
                <a:solidFill>
                  <a:schemeClr val="tx1"/>
                </a:solidFill>
                <a:latin typeface="Arial" charset="0"/>
                <a:cs typeface="Tahoma" pitchFamily="34" charset="0"/>
              </a:defRPr>
            </a:lvl6pPr>
            <a:lvl7pPr marL="2971800" indent="-228600" eaLnBrk="0" fontAlgn="base" hangingPunct="0">
              <a:spcBef>
                <a:spcPct val="0"/>
              </a:spcBef>
              <a:spcAft>
                <a:spcPct val="0"/>
              </a:spcAft>
              <a:defRPr sz="1000">
                <a:solidFill>
                  <a:schemeClr val="tx1"/>
                </a:solidFill>
                <a:latin typeface="Arial" charset="0"/>
                <a:cs typeface="Tahoma" pitchFamily="34" charset="0"/>
              </a:defRPr>
            </a:lvl7pPr>
            <a:lvl8pPr marL="3429000" indent="-228600" eaLnBrk="0" fontAlgn="base" hangingPunct="0">
              <a:spcBef>
                <a:spcPct val="0"/>
              </a:spcBef>
              <a:spcAft>
                <a:spcPct val="0"/>
              </a:spcAft>
              <a:defRPr sz="1000">
                <a:solidFill>
                  <a:schemeClr val="tx1"/>
                </a:solidFill>
                <a:latin typeface="Arial" charset="0"/>
                <a:cs typeface="Tahoma" pitchFamily="34" charset="0"/>
              </a:defRPr>
            </a:lvl8pPr>
            <a:lvl9pPr marL="3886200" indent="-228600" eaLnBrk="0" fontAlgn="base" hangingPunct="0">
              <a:spcBef>
                <a:spcPct val="0"/>
              </a:spcBef>
              <a:spcAft>
                <a:spcPct val="0"/>
              </a:spcAft>
              <a:defRPr sz="1000">
                <a:solidFill>
                  <a:schemeClr val="tx1"/>
                </a:solidFill>
                <a:latin typeface="Arial" charset="0"/>
                <a:cs typeface="Tahoma" pitchFamily="34" charset="0"/>
              </a:defRPr>
            </a:lvl9pPr>
          </a:lstStyle>
          <a:p>
            <a:pPr eaLnBrk="1" hangingPunct="1">
              <a:spcBef>
                <a:spcPct val="50000"/>
              </a:spcBef>
            </a:pPr>
            <a:r>
              <a:rPr lang="en-US" altLang="en-US" sz="1600" b="1" dirty="0" smtClean="0">
                <a:solidFill>
                  <a:srgbClr val="3366CC"/>
                </a:solidFill>
                <a:cs typeface="Arial" charset="0"/>
              </a:rPr>
              <a:t/>
            </a:r>
            <a:br>
              <a:rPr lang="en-US" altLang="en-US" sz="1600" b="1" dirty="0" smtClean="0">
                <a:solidFill>
                  <a:srgbClr val="3366CC"/>
                </a:solidFill>
                <a:cs typeface="Arial" charset="0"/>
              </a:rPr>
            </a:br>
            <a:r>
              <a:rPr lang="en-US" altLang="en-US" sz="1600" dirty="0" smtClean="0">
                <a:solidFill>
                  <a:srgbClr val="000000"/>
                </a:solidFill>
                <a:cs typeface="Arial" charset="0"/>
              </a:rPr>
              <a:t>Grievance Form as Part of the Appeal Process</a:t>
            </a:r>
          </a:p>
        </p:txBody>
      </p:sp>
      <p:pic>
        <p:nvPicPr>
          <p:cNvPr id="29702" name="Picture 5" descr="14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638" y="320675"/>
            <a:ext cx="4930775" cy="620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066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Termination</a:t>
            </a:r>
          </a:p>
        </p:txBody>
      </p:sp>
      <p:sp>
        <p:nvSpPr>
          <p:cNvPr id="26627" name="Rectangle 4"/>
          <p:cNvSpPr>
            <a:spLocks noGrp="1" noChangeArrowheads="1"/>
          </p:cNvSpPr>
          <p:nvPr>
            <p:ph sz="half" idx="2"/>
          </p:nvPr>
        </p:nvSpPr>
        <p:spPr>
          <a:xfrm>
            <a:off x="381000" y="1493838"/>
            <a:ext cx="8077200" cy="4525962"/>
          </a:xfrm>
        </p:spPr>
        <p:txBody>
          <a:bodyPr/>
          <a:lstStyle/>
          <a:p>
            <a:pPr eaLnBrk="1" hangingPunct="1"/>
            <a:r>
              <a:rPr lang="en-US" altLang="en-US" sz="3000" smtClean="0"/>
              <a:t>Most severe penalty; should be most carefully considered</a:t>
            </a:r>
          </a:p>
          <a:p>
            <a:pPr lvl="1" eaLnBrk="1" hangingPunct="1"/>
            <a:r>
              <a:rPr lang="en-US" altLang="en-US" sz="3000" smtClean="0"/>
              <a:t>Termination of non-managerial and non-professional employees</a:t>
            </a:r>
          </a:p>
          <a:p>
            <a:pPr lvl="1" eaLnBrk="1" hangingPunct="1"/>
            <a:r>
              <a:rPr lang="en-US" altLang="en-US" sz="3000" smtClean="0"/>
              <a:t>Termination of executives</a:t>
            </a:r>
          </a:p>
          <a:p>
            <a:pPr lvl="1" eaLnBrk="1" hangingPunct="1"/>
            <a:r>
              <a:rPr lang="en-US" altLang="en-US" sz="3000" smtClean="0"/>
              <a:t>Termination of middle- and lower-level managers and professionals</a:t>
            </a:r>
          </a:p>
        </p:txBody>
      </p:sp>
      <p:sp>
        <p:nvSpPr>
          <p:cNvPr id="26629" name="Footer Placeholder 5"/>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smtClean="0">
              <a:solidFill>
                <a:srgbClr val="000000"/>
              </a:solidFill>
            </a:endParaRPr>
          </a:p>
        </p:txBody>
      </p:sp>
    </p:spTree>
    <p:extLst>
      <p:ext uri="{BB962C8B-B14F-4D97-AF65-F5344CB8AC3E}">
        <p14:creationId xmlns:p14="http://schemas.microsoft.com/office/powerpoint/2010/main" val="42091845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Termination of Non-Managerial/ Non-Professional Employees</a:t>
            </a:r>
          </a:p>
        </p:txBody>
      </p:sp>
      <p:sp>
        <p:nvSpPr>
          <p:cNvPr id="27651" name="Rectangle 3"/>
          <p:cNvSpPr>
            <a:spLocks noGrp="1" noChangeArrowheads="1"/>
          </p:cNvSpPr>
          <p:nvPr>
            <p:ph idx="1"/>
          </p:nvPr>
        </p:nvSpPr>
        <p:spPr>
          <a:xfrm>
            <a:off x="762000" y="2255838"/>
            <a:ext cx="7543800" cy="3916362"/>
          </a:xfrm>
        </p:spPr>
        <p:txBody>
          <a:bodyPr/>
          <a:lstStyle/>
          <a:p>
            <a:pPr eaLnBrk="1" hangingPunct="1"/>
            <a:r>
              <a:rPr lang="en-US" altLang="en-US" smtClean="0"/>
              <a:t>If firm is unionized, termination procedure is well defined in labor agreement.</a:t>
            </a:r>
          </a:p>
          <a:p>
            <a:pPr eaLnBrk="1" hangingPunct="1"/>
            <a:r>
              <a:rPr lang="en-US" altLang="en-US" smtClean="0"/>
              <a:t>Nonunion workers can generally be terminated more easily. </a:t>
            </a:r>
          </a:p>
        </p:txBody>
      </p:sp>
      <p:sp>
        <p:nvSpPr>
          <p:cNvPr id="27653" name="Footer Placeholder 5"/>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smtClean="0">
              <a:solidFill>
                <a:srgbClr val="000000"/>
              </a:solidFill>
            </a:endParaRPr>
          </a:p>
        </p:txBody>
      </p:sp>
    </p:spTree>
    <p:extLst>
      <p:ext uri="{BB962C8B-B14F-4D97-AF65-F5344CB8AC3E}">
        <p14:creationId xmlns:p14="http://schemas.microsoft.com/office/powerpoint/2010/main" val="3948666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Termination of Executives</a:t>
            </a:r>
          </a:p>
        </p:txBody>
      </p:sp>
      <p:sp>
        <p:nvSpPr>
          <p:cNvPr id="28675" name="Rectangle 4"/>
          <p:cNvSpPr>
            <a:spLocks noGrp="1" noChangeArrowheads="1"/>
          </p:cNvSpPr>
          <p:nvPr>
            <p:ph type="body" sz="half" idx="2"/>
          </p:nvPr>
        </p:nvSpPr>
        <p:spPr>
          <a:xfrm>
            <a:off x="457200" y="1600200"/>
            <a:ext cx="8382000" cy="4267200"/>
          </a:xfrm>
        </p:spPr>
        <p:txBody>
          <a:bodyPr/>
          <a:lstStyle/>
          <a:p>
            <a:pPr eaLnBrk="1" hangingPunct="1"/>
            <a:r>
              <a:rPr lang="en-US" altLang="en-US" sz="3200" smtClean="0"/>
              <a:t>Economic</a:t>
            </a:r>
          </a:p>
          <a:p>
            <a:pPr eaLnBrk="1" hangingPunct="1"/>
            <a:r>
              <a:rPr lang="en-US" altLang="en-US" sz="3200" smtClean="0"/>
              <a:t>Reorganization</a:t>
            </a:r>
          </a:p>
          <a:p>
            <a:pPr eaLnBrk="1" hangingPunct="1"/>
            <a:r>
              <a:rPr lang="en-US" altLang="en-US" sz="3200" smtClean="0"/>
              <a:t>Downsizing</a:t>
            </a:r>
          </a:p>
          <a:p>
            <a:pPr eaLnBrk="1" hangingPunct="1"/>
            <a:r>
              <a:rPr lang="en-US" altLang="en-US" sz="3200" smtClean="0"/>
              <a:t>Philosophical differences</a:t>
            </a:r>
          </a:p>
          <a:p>
            <a:pPr eaLnBrk="1" hangingPunct="1"/>
            <a:r>
              <a:rPr lang="en-US" altLang="en-US" sz="3200" smtClean="0"/>
              <a:t>Decline in productivity</a:t>
            </a:r>
          </a:p>
          <a:p>
            <a:pPr eaLnBrk="1" hangingPunct="1"/>
            <a:r>
              <a:rPr lang="en-US" altLang="en-US" sz="3200" smtClean="0"/>
              <a:t>No formal appeals procedure</a:t>
            </a:r>
          </a:p>
        </p:txBody>
      </p:sp>
      <p:sp>
        <p:nvSpPr>
          <p:cNvPr id="28677" name="Footer Placeholder 5"/>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smtClean="0">
              <a:solidFill>
                <a:srgbClr val="000000"/>
              </a:solidFill>
            </a:endParaRPr>
          </a:p>
        </p:txBody>
      </p:sp>
    </p:spTree>
    <p:extLst>
      <p:ext uri="{BB962C8B-B14F-4D97-AF65-F5344CB8AC3E}">
        <p14:creationId xmlns:p14="http://schemas.microsoft.com/office/powerpoint/2010/main" val="30618210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Termination of Middle- and Lower-Level Managers and Professionals</a:t>
            </a:r>
          </a:p>
        </p:txBody>
      </p:sp>
      <p:sp>
        <p:nvSpPr>
          <p:cNvPr id="29699" name="Rectangle 3"/>
          <p:cNvSpPr>
            <a:spLocks noGrp="1" noChangeArrowheads="1"/>
          </p:cNvSpPr>
          <p:nvPr>
            <p:ph idx="1"/>
          </p:nvPr>
        </p:nvSpPr>
        <p:spPr>
          <a:xfrm>
            <a:off x="457200" y="1600200"/>
            <a:ext cx="8153400" cy="4373563"/>
          </a:xfrm>
        </p:spPr>
        <p:txBody>
          <a:bodyPr/>
          <a:lstStyle/>
          <a:p>
            <a:pPr eaLnBrk="1" hangingPunct="1"/>
            <a:r>
              <a:rPr lang="en-US" altLang="en-US" smtClean="0"/>
              <a:t>In past, most vulnerable and neglected group with regard to termination</a:t>
            </a:r>
          </a:p>
          <a:p>
            <a:pPr eaLnBrk="1" hangingPunct="1"/>
            <a:r>
              <a:rPr lang="en-US" altLang="en-US" smtClean="0"/>
              <a:t>Not members of union or protected by labor agreement</a:t>
            </a:r>
          </a:p>
        </p:txBody>
      </p:sp>
      <p:sp>
        <p:nvSpPr>
          <p:cNvPr id="29701" name="Footer Placeholder 5"/>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smtClean="0">
              <a:solidFill>
                <a:srgbClr val="000000"/>
              </a:solidFill>
            </a:endParaRPr>
          </a:p>
        </p:txBody>
      </p:sp>
    </p:spTree>
    <p:extLst>
      <p:ext uri="{BB962C8B-B14F-4D97-AF65-F5344CB8AC3E}">
        <p14:creationId xmlns:p14="http://schemas.microsoft.com/office/powerpoint/2010/main" val="9910382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Outplacement</a:t>
            </a:r>
          </a:p>
        </p:txBody>
      </p:sp>
      <p:sp>
        <p:nvSpPr>
          <p:cNvPr id="36867" name="Rectangle 3"/>
          <p:cNvSpPr>
            <a:spLocks noGrp="1" noChangeArrowheads="1"/>
          </p:cNvSpPr>
          <p:nvPr>
            <p:ph type="body" sz="half" idx="2"/>
          </p:nvPr>
        </p:nvSpPr>
        <p:spPr>
          <a:xfrm>
            <a:off x="533400" y="1600200"/>
            <a:ext cx="8153400" cy="4267200"/>
          </a:xfrm>
        </p:spPr>
        <p:txBody>
          <a:bodyPr/>
          <a:lstStyle/>
          <a:p>
            <a:pPr eaLnBrk="1" hangingPunct="1"/>
            <a:r>
              <a:rPr lang="en-US" altLang="en-US" sz="3000" smtClean="0"/>
              <a:t>Laid-off employees are given assistance in finding employment elsewhere </a:t>
            </a:r>
          </a:p>
          <a:p>
            <a:pPr eaLnBrk="1" hangingPunct="1"/>
            <a:r>
              <a:rPr lang="en-US" altLang="en-US" sz="3000" smtClean="0"/>
              <a:t>Companies use outplacement to take care of employees by moving them successfully out of company</a:t>
            </a:r>
          </a:p>
          <a:p>
            <a:pPr eaLnBrk="1" hangingPunct="1"/>
            <a:r>
              <a:rPr lang="en-US" altLang="en-US" sz="3000" smtClean="0"/>
              <a:t>Firm tries to soften the impact of displacement</a:t>
            </a:r>
            <a:endParaRPr lang="en-US" altLang="en-US" sz="3000" smtClean="0">
              <a:solidFill>
                <a:srgbClr val="FFFF99"/>
              </a:solidFill>
            </a:endParaRPr>
          </a:p>
        </p:txBody>
      </p:sp>
      <p:sp>
        <p:nvSpPr>
          <p:cNvPr id="36869" name="Footer Placeholder 5"/>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smtClean="0">
              <a:solidFill>
                <a:srgbClr val="000000"/>
              </a:solidFill>
            </a:endParaRPr>
          </a:p>
        </p:txBody>
      </p:sp>
    </p:spTree>
    <p:extLst>
      <p:ext uri="{BB962C8B-B14F-4D97-AF65-F5344CB8AC3E}">
        <p14:creationId xmlns:p14="http://schemas.microsoft.com/office/powerpoint/2010/main" val="1600422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Severance Pay </a:t>
            </a:r>
          </a:p>
        </p:txBody>
      </p:sp>
      <p:sp>
        <p:nvSpPr>
          <p:cNvPr id="37891" name="Rectangle 3"/>
          <p:cNvSpPr>
            <a:spLocks noGrp="1" noChangeArrowheads="1"/>
          </p:cNvSpPr>
          <p:nvPr>
            <p:ph idx="1"/>
          </p:nvPr>
        </p:nvSpPr>
        <p:spPr>
          <a:xfrm>
            <a:off x="457200" y="1447800"/>
            <a:ext cx="8077200" cy="4525963"/>
          </a:xfrm>
        </p:spPr>
        <p:txBody>
          <a:bodyPr/>
          <a:lstStyle/>
          <a:p>
            <a:pPr eaLnBrk="1" hangingPunct="1"/>
            <a:r>
              <a:rPr lang="en-US" altLang="en-US" sz="2800" smtClean="0"/>
              <a:t>Compensation designed to assist laid-off employees as they search for new employment </a:t>
            </a:r>
          </a:p>
          <a:p>
            <a:pPr eaLnBrk="1" hangingPunct="1"/>
            <a:r>
              <a:rPr lang="en-US" altLang="en-US" sz="2800" smtClean="0"/>
              <a:t>No federal law requires severance </a:t>
            </a:r>
          </a:p>
          <a:p>
            <a:pPr eaLnBrk="1" hangingPunct="1"/>
            <a:r>
              <a:rPr lang="en-US" altLang="en-US" sz="2800" smtClean="0"/>
              <a:t>Between 70–80% of employers offer severance</a:t>
            </a:r>
          </a:p>
          <a:p>
            <a:pPr eaLnBrk="1" hangingPunct="1"/>
            <a:r>
              <a:rPr lang="en-US" altLang="en-US" sz="2800" smtClean="0"/>
              <a:t>Typically provide 1–2 weeks of severance pay for every year of service, up to some predetermined maximum </a:t>
            </a:r>
          </a:p>
        </p:txBody>
      </p:sp>
      <p:sp>
        <p:nvSpPr>
          <p:cNvPr id="37893"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smtClean="0">
              <a:solidFill>
                <a:srgbClr val="000000"/>
              </a:solidFill>
            </a:endParaRPr>
          </a:p>
        </p:txBody>
      </p:sp>
    </p:spTree>
    <p:extLst>
      <p:ext uri="{BB962C8B-B14F-4D97-AF65-F5344CB8AC3E}">
        <p14:creationId xmlns:p14="http://schemas.microsoft.com/office/powerpoint/2010/main" val="14318437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Worker Adjustment and Retraining Notification Act (WARN) </a:t>
            </a:r>
          </a:p>
        </p:txBody>
      </p:sp>
      <p:sp>
        <p:nvSpPr>
          <p:cNvPr id="35843" name="Rectangle 3"/>
          <p:cNvSpPr>
            <a:spLocks noGrp="1" noChangeArrowheads="1"/>
          </p:cNvSpPr>
          <p:nvPr>
            <p:ph idx="1"/>
          </p:nvPr>
        </p:nvSpPr>
        <p:spPr/>
        <p:txBody>
          <a:bodyPr/>
          <a:lstStyle/>
          <a:p>
            <a:pPr eaLnBrk="1" hangingPunct="1"/>
            <a:r>
              <a:rPr lang="en-US" altLang="en-US" sz="2800" dirty="0" smtClean="0"/>
              <a:t>Requires covered employers to give 60 days advance notice before ordering plant closing or mass layoff</a:t>
            </a:r>
          </a:p>
          <a:p>
            <a:pPr eaLnBrk="1" hangingPunct="1"/>
            <a:r>
              <a:rPr lang="en-US" altLang="en-US" sz="2800" dirty="0" smtClean="0"/>
              <a:t>Generally include those with at least 100 full-time employees </a:t>
            </a:r>
          </a:p>
          <a:p>
            <a:pPr eaLnBrk="1" hangingPunct="1"/>
            <a:r>
              <a:rPr lang="en-US" altLang="en-US" sz="2800" dirty="0" smtClean="0"/>
              <a:t>Penalties for WARN notice violations include liability to each affected worker for back pay and benefits for up to 60 days </a:t>
            </a:r>
          </a:p>
          <a:p>
            <a:pPr marL="342900" lvl="1" indent="-342900" eaLnBrk="1" hangingPunct="1">
              <a:buFontTx/>
              <a:buChar char="•"/>
            </a:pPr>
            <a:r>
              <a:rPr lang="en-US" sz="2800" dirty="0" smtClean="0"/>
              <a:t>The law does not prevent the employer from closing down, nor does it require saving jobs</a:t>
            </a:r>
          </a:p>
          <a:p>
            <a:pPr eaLnBrk="1" hangingPunct="1"/>
            <a:endParaRPr lang="en-US" altLang="en-US" sz="3200" dirty="0" smtClean="0"/>
          </a:p>
        </p:txBody>
      </p:sp>
      <p:sp>
        <p:nvSpPr>
          <p:cNvPr id="35845" name="Footer Placeholder 4"/>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1400" smtClean="0">
              <a:solidFill>
                <a:srgbClr val="000000"/>
              </a:solidFill>
            </a:endParaRPr>
          </a:p>
        </p:txBody>
      </p:sp>
    </p:spTree>
    <p:extLst>
      <p:ext uri="{BB962C8B-B14F-4D97-AF65-F5344CB8AC3E}">
        <p14:creationId xmlns:p14="http://schemas.microsoft.com/office/powerpoint/2010/main" val="2799920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12842"/>
            <a:ext cx="9144000" cy="6870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334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PRESENTER_VERSION" val="6"/>
  <p:tag name="ARTICULATE_PROJECT_OPEN" val="0"/>
</p:tagLst>
</file>

<file path=ppt/theme/theme1.xml><?xml version="1.0" encoding="utf-8"?>
<a:theme xmlns:a="http://schemas.openxmlformats.org/drawingml/2006/main" name="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uman Resource Management 12e">
  <a:themeElements>
    <a:clrScheme name="Human Resource Management 12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Human Resource Management 12e">
      <a:majorFont>
        <a:latin typeface="Book Antiqua"/>
        <a:ea typeface="Arial Unicode MS"/>
        <a:cs typeface="Tahoma"/>
      </a:majorFont>
      <a:minorFont>
        <a:latin typeface="Arial"/>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Human Resource Management 12e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Human Resource Management 12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Human Resource Management 12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Human Resource Management 12e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Mondy Tex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Mondy Tex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Mondy Tex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_Mondy Tex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mhr1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9623</TotalTime>
  <Words>6952</Words>
  <Application>Microsoft Office PowerPoint</Application>
  <PresentationFormat>On-screen Show (4:3)</PresentationFormat>
  <Paragraphs>692</Paragraphs>
  <Slides>89</Slides>
  <Notes>74</Notes>
  <HiddenSlides>0</HiddenSlides>
  <MMClips>0</MMClips>
  <ScaleCrop>false</ScaleCrop>
  <HeadingPairs>
    <vt:vector size="4" baseType="variant">
      <vt:variant>
        <vt:lpstr>Theme</vt:lpstr>
      </vt:variant>
      <vt:variant>
        <vt:i4>26</vt:i4>
      </vt:variant>
      <vt:variant>
        <vt:lpstr>Slide Titles</vt:lpstr>
      </vt:variant>
      <vt:variant>
        <vt:i4>89</vt:i4>
      </vt:variant>
    </vt:vector>
  </HeadingPairs>
  <TitlesOfParts>
    <vt:vector size="115" baseType="lpstr">
      <vt:lpstr>mhr16e</vt:lpstr>
      <vt:lpstr>Human Resource Management 12e</vt:lpstr>
      <vt:lpstr>Kimono</vt:lpstr>
      <vt:lpstr>1_mhr16e</vt:lpstr>
      <vt:lpstr>2_mhr16e</vt:lpstr>
      <vt:lpstr>3_mhr16e</vt:lpstr>
      <vt:lpstr>4_mhr16e</vt:lpstr>
      <vt:lpstr>5_mhr16e</vt:lpstr>
      <vt:lpstr>6_mhr16e</vt:lpstr>
      <vt:lpstr>7_mhr16e</vt:lpstr>
      <vt:lpstr>8_mhr16e</vt:lpstr>
      <vt:lpstr>Edge</vt:lpstr>
      <vt:lpstr>9_mhr16e</vt:lpstr>
      <vt:lpstr>10_mhr16e</vt:lpstr>
      <vt:lpstr>11_mhr16e</vt:lpstr>
      <vt:lpstr>12_mhr16e</vt:lpstr>
      <vt:lpstr>13_mhr16e</vt:lpstr>
      <vt:lpstr>14_mhr16e</vt:lpstr>
      <vt:lpstr>15_mhr16e</vt:lpstr>
      <vt:lpstr>16_mhr16e</vt:lpstr>
      <vt:lpstr>17_mhr16e</vt:lpstr>
      <vt:lpstr>Office Theme</vt:lpstr>
      <vt:lpstr>Mondy Text</vt:lpstr>
      <vt:lpstr>1_Mondy Text</vt:lpstr>
      <vt:lpstr>2_Mondy Text</vt:lpstr>
      <vt:lpstr>3_Mondy Text</vt:lpstr>
      <vt:lpstr>Employee Rights  and Discipline</vt:lpstr>
      <vt:lpstr>Rights Affecting the Employment Relationship</vt:lpstr>
      <vt:lpstr>What is Employment-at-Will?</vt:lpstr>
      <vt:lpstr>Not Included</vt:lpstr>
      <vt:lpstr>How Employers Can Protect Themselves</vt:lpstr>
      <vt:lpstr>How Employers Can Protect Themselves (cont’d)</vt:lpstr>
      <vt:lpstr>Exceptions to Employment-at-Will</vt:lpstr>
      <vt:lpstr>Exceptions to Employment-at-Will (cont’d)</vt:lpstr>
      <vt:lpstr>PowerPoint Presentation</vt:lpstr>
      <vt:lpstr>Exceptions to Employment-at-Will (cont’d)</vt:lpstr>
      <vt:lpstr>PowerPoint Presentation</vt:lpstr>
      <vt:lpstr>Exceptions to Employment-at-Will (cont’d)</vt:lpstr>
      <vt:lpstr>PowerPoint Presentation</vt:lpstr>
      <vt:lpstr>Steps to Reduce Employer Liability</vt:lpstr>
      <vt:lpstr>Employer Checklist for Adverse Employment Actions</vt:lpstr>
      <vt:lpstr>Employment-at-Will Restrictions</vt:lpstr>
      <vt:lpstr>Tips to Avoid Wrongful Employment  Termination Lawsuits</vt:lpstr>
      <vt:lpstr>Preparing a Defense Against Wrongful Discharge: The "Paper Trail"</vt:lpstr>
      <vt:lpstr>Employment-at-Will Restrictions</vt:lpstr>
      <vt:lpstr>PowerPoint Presentation</vt:lpstr>
      <vt:lpstr>Illegal Employee Dismissals</vt:lpstr>
      <vt:lpstr>Bullying …</vt:lpstr>
      <vt:lpstr>Employment-at-Will Restrictions</vt:lpstr>
      <vt:lpstr>Illegal Employee Dismissals (cont.)</vt:lpstr>
      <vt:lpstr>The 12 Most Common Workplace Retaliation Tactics</vt:lpstr>
      <vt:lpstr>Employment-at-Will: Fairness</vt:lpstr>
      <vt:lpstr>Criteria for Evaluating Just Cause and Due Process</vt:lpstr>
      <vt:lpstr>Explicit Contracts Most Widely Used Restrictions</vt:lpstr>
      <vt:lpstr>Alternative Dispute Resolution</vt:lpstr>
      <vt:lpstr>Alternative Dispute Resolution Procedures</vt:lpstr>
      <vt:lpstr>Additional ADR Procedures</vt:lpstr>
      <vt:lpstr>Third-party Dispute Resolution</vt:lpstr>
      <vt:lpstr>Third-party Dispute Resolution (cont.)</vt:lpstr>
      <vt:lpstr>Employees’ Free Speech Rights</vt:lpstr>
      <vt:lpstr>Advocacy of Controversial Views</vt:lpstr>
      <vt:lpstr>The Contraceptive Mandate in the Affordable Care Act</vt:lpstr>
      <vt:lpstr>Employee Blogs Can Create Workplace Problems </vt:lpstr>
      <vt:lpstr>Whistleblowing</vt:lpstr>
      <vt:lpstr>Privacy Rights and Employee Records</vt:lpstr>
      <vt:lpstr>Access to Personnel Files</vt:lpstr>
      <vt:lpstr>PowerPoint Presentation</vt:lpstr>
      <vt:lpstr>Employee Rights and Personal Behavior</vt:lpstr>
      <vt:lpstr>Manhattan HS guidance counselor stripped of job over steamy-photo past</vt:lpstr>
      <vt:lpstr>HR Magazine: Off Duty, Out of Work </vt:lpstr>
      <vt:lpstr>Employee Off-Duty Conduct</vt:lpstr>
      <vt:lpstr>Lawful activity? Coats v. Dish  Network, LLC (in Colorado)</vt:lpstr>
      <vt:lpstr>Off-Duty Conduct: Workplace Romance and Fraternization Policies </vt:lpstr>
      <vt:lpstr>Balancing Employer Security and Employee Rights</vt:lpstr>
      <vt:lpstr>Workplace Monitoring</vt:lpstr>
      <vt:lpstr>E-mail and Voice Mail</vt:lpstr>
      <vt:lpstr>Cyberloafing …</vt:lpstr>
      <vt:lpstr>Xerox As A Case In Point </vt:lpstr>
      <vt:lpstr>Recommended Employer Actions Regarding Electronic Communications</vt:lpstr>
      <vt:lpstr>PowerPoint Presentation</vt:lpstr>
      <vt:lpstr>How Substance Abuse Affects Employers Financially</vt:lpstr>
      <vt:lpstr>Substance Abuse and Drug Testing</vt:lpstr>
      <vt:lpstr>Drug Testing and Employee Rights</vt:lpstr>
      <vt:lpstr>Recommendations for a Drug-Free  Workplace Polity</vt:lpstr>
      <vt:lpstr>HR Policies, Procedures, and Rules</vt:lpstr>
      <vt:lpstr>Typical Division of HR Responsibilities: Policies, Procedures, and Rules</vt:lpstr>
      <vt:lpstr>Employee Handbooks</vt:lpstr>
      <vt:lpstr>Employee Handbooks</vt:lpstr>
      <vt:lpstr>PowerPoint Presentation</vt:lpstr>
      <vt:lpstr>Discipline and Disciplinary Action</vt:lpstr>
      <vt:lpstr>Effective Disciplinary Action </vt:lpstr>
      <vt:lpstr>The Disciplinary Action Process</vt:lpstr>
      <vt:lpstr>Disciplinary Action</vt:lpstr>
      <vt:lpstr>Approaches to Disciplinary Action</vt:lpstr>
      <vt:lpstr>Hot Stove Rule</vt:lpstr>
      <vt:lpstr>Hot Stove Rule</vt:lpstr>
      <vt:lpstr>Progressive Disciplinary Action </vt:lpstr>
      <vt:lpstr>The Progressive Disciplinary Approach</vt:lpstr>
      <vt:lpstr>Suggested Guidelines for Disciplinary Action</vt:lpstr>
      <vt:lpstr>Disciplinary Policies and Procedures</vt:lpstr>
      <vt:lpstr>Positive Disciplinary Action  Nonpunitive Punishment</vt:lpstr>
      <vt:lpstr>Positive Discipline thru Discharging Employees</vt:lpstr>
      <vt:lpstr>Disciplinary Action Advice</vt:lpstr>
      <vt:lpstr>Employee Discipline</vt:lpstr>
      <vt:lpstr>PowerPoint Presentation</vt:lpstr>
      <vt:lpstr>PowerPoint Presentation</vt:lpstr>
      <vt:lpstr>PowerPoint Presentation</vt:lpstr>
      <vt:lpstr>PowerPoint Presentation</vt:lpstr>
      <vt:lpstr>Termination</vt:lpstr>
      <vt:lpstr>Termination of Non-Managerial/ Non-Professional Employees</vt:lpstr>
      <vt:lpstr>Termination of Executives</vt:lpstr>
      <vt:lpstr>Termination of Middle- and Lower-Level Managers and Professionals</vt:lpstr>
      <vt:lpstr>Outplacement</vt:lpstr>
      <vt:lpstr>Severance Pay </vt:lpstr>
      <vt:lpstr>Worker Adjustment and Retraining Notification Act (WARN) </vt:lpstr>
    </vt:vector>
  </TitlesOfParts>
  <Manager>Susanna Smart</Manager>
  <Company>Cengage 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Human Resources 15e.</dc:title>
  <dc:subject>Chapter 1</dc:subject>
  <dc:creator>Charlie Cook, The University of West Alabama</dc:creator>
  <cp:lastModifiedBy>cvonbergen</cp:lastModifiedBy>
  <cp:revision>907</cp:revision>
  <cp:lastPrinted>2013-12-03T01:00:39Z</cp:lastPrinted>
  <dcterms:created xsi:type="dcterms:W3CDTF">2003-02-17T02:06:55Z</dcterms:created>
  <dcterms:modified xsi:type="dcterms:W3CDTF">2013-12-05T14:44:51Z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Bohlander16e Ch01</vt:lpwstr>
  </property>
  <property fmtid="{D5CDD505-2E9C-101B-9397-08002B2CF9AE}" pid="4" name="ArticulateGUID">
    <vt:lpwstr>19CF87F2-754A-4E3A-8E32-7959B7E8BCAF</vt:lpwstr>
  </property>
  <property fmtid="{D5CDD505-2E9C-101B-9397-08002B2CF9AE}" pid="5" name="ArticulateProjectFull">
    <vt:lpwstr>C:\Documents and Settings\Don\My Documents\Don Izzo\LarryFlick\2011 mhr16e\ch04\mhr16e-ch04-instructor_izzo.ppta</vt:lpwstr>
  </property>
</Properties>
</file>