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2" r:id="rId2"/>
    <p:sldMasterId id="2147483684" r:id="rId3"/>
    <p:sldMasterId id="2147483688" r:id="rId4"/>
    <p:sldMasterId id="2147483692" r:id="rId5"/>
    <p:sldMasterId id="2147483696" r:id="rId6"/>
    <p:sldMasterId id="2147483700" r:id="rId7"/>
    <p:sldMasterId id="2147483704" r:id="rId8"/>
    <p:sldMasterId id="2147483708" r:id="rId9"/>
    <p:sldMasterId id="2147483712" r:id="rId10"/>
    <p:sldMasterId id="2147483716" r:id="rId11"/>
    <p:sldMasterId id="2147483720" r:id="rId12"/>
    <p:sldMasterId id="2147483724" r:id="rId13"/>
  </p:sldMasterIdLst>
  <p:notesMasterIdLst>
    <p:notesMasterId r:id="rId89"/>
  </p:notesMasterIdLst>
  <p:handoutMasterIdLst>
    <p:handoutMasterId r:id="rId90"/>
  </p:handoutMasterIdLst>
  <p:sldIdLst>
    <p:sldId id="992" r:id="rId14"/>
    <p:sldId id="993" r:id="rId15"/>
    <p:sldId id="1090" r:id="rId16"/>
    <p:sldId id="1174" r:id="rId17"/>
    <p:sldId id="1170" r:id="rId18"/>
    <p:sldId id="1095" r:id="rId19"/>
    <p:sldId id="1166" r:id="rId20"/>
    <p:sldId id="1168" r:id="rId21"/>
    <p:sldId id="1169" r:id="rId22"/>
    <p:sldId id="1167" r:id="rId23"/>
    <p:sldId id="1173" r:id="rId24"/>
    <p:sldId id="1149" r:id="rId25"/>
    <p:sldId id="1150" r:id="rId26"/>
    <p:sldId id="1151" r:id="rId27"/>
    <p:sldId id="1152" r:id="rId28"/>
    <p:sldId id="1153" r:id="rId29"/>
    <p:sldId id="1096" r:id="rId30"/>
    <p:sldId id="1097" r:id="rId31"/>
    <p:sldId id="1091" r:id="rId32"/>
    <p:sldId id="1093" r:id="rId33"/>
    <p:sldId id="1111" r:id="rId34"/>
    <p:sldId id="1110" r:id="rId35"/>
    <p:sldId id="1101" r:id="rId36"/>
    <p:sldId id="1102" r:id="rId37"/>
    <p:sldId id="1103" r:id="rId38"/>
    <p:sldId id="1104" r:id="rId39"/>
    <p:sldId id="1105" r:id="rId40"/>
    <p:sldId id="1106" r:id="rId41"/>
    <p:sldId id="1107" r:id="rId42"/>
    <p:sldId id="1118" r:id="rId43"/>
    <p:sldId id="1119" r:id="rId44"/>
    <p:sldId id="1120" r:id="rId45"/>
    <p:sldId id="1121" r:id="rId46"/>
    <p:sldId id="1146" r:id="rId47"/>
    <p:sldId id="1147" r:id="rId48"/>
    <p:sldId id="1148" r:id="rId49"/>
    <p:sldId id="1154" r:id="rId50"/>
    <p:sldId id="1122" r:id="rId51"/>
    <p:sldId id="1155" r:id="rId52"/>
    <p:sldId id="1158" r:id="rId53"/>
    <p:sldId id="1157" r:id="rId54"/>
    <p:sldId id="1156" r:id="rId55"/>
    <p:sldId id="1159" r:id="rId56"/>
    <p:sldId id="1160" r:id="rId57"/>
    <p:sldId id="1161" r:id="rId58"/>
    <p:sldId id="1123" r:id="rId59"/>
    <p:sldId id="1124" r:id="rId60"/>
    <p:sldId id="1125" r:id="rId61"/>
    <p:sldId id="1126" r:id="rId62"/>
    <p:sldId id="1127" r:id="rId63"/>
    <p:sldId id="1128" r:id="rId64"/>
    <p:sldId id="1129" r:id="rId65"/>
    <p:sldId id="1165" r:id="rId66"/>
    <p:sldId id="1162" r:id="rId67"/>
    <p:sldId id="1163" r:id="rId68"/>
    <p:sldId id="1145" r:id="rId69"/>
    <p:sldId id="1130" r:id="rId70"/>
    <p:sldId id="1131" r:id="rId71"/>
    <p:sldId id="1132" r:id="rId72"/>
    <p:sldId id="1133" r:id="rId73"/>
    <p:sldId id="1134" r:id="rId74"/>
    <p:sldId id="1135" r:id="rId75"/>
    <p:sldId id="1172" r:id="rId76"/>
    <p:sldId id="1137" r:id="rId77"/>
    <p:sldId id="1138" r:id="rId78"/>
    <p:sldId id="1139" r:id="rId79"/>
    <p:sldId id="1140" r:id="rId80"/>
    <p:sldId id="1141" r:id="rId81"/>
    <p:sldId id="1142" r:id="rId82"/>
    <p:sldId id="1143" r:id="rId83"/>
    <p:sldId id="1144" r:id="rId84"/>
    <p:sldId id="1004" r:id="rId85"/>
    <p:sldId id="1005" r:id="rId86"/>
    <p:sldId id="1007" r:id="rId87"/>
    <p:sldId id="1006" r:id="rId88"/>
  </p:sldIdLst>
  <p:sldSz cx="9144000" cy="6858000" type="screen4x3"/>
  <p:notesSz cx="7010400" cy="9296400"/>
  <p:custDataLst>
    <p:tags r:id="rId91"/>
  </p:custDataLst>
  <p:defaultTextStyle>
    <a:defPPr>
      <a:defRPr lang="en-US"/>
    </a:defPPr>
    <a:lvl1pPr algn="l" rtl="0" fontAlgn="base">
      <a:spcBef>
        <a:spcPct val="0"/>
      </a:spcBef>
      <a:spcAft>
        <a:spcPct val="0"/>
      </a:spcAft>
      <a:defRPr sz="1000" kern="1200">
        <a:solidFill>
          <a:schemeClr val="bg1"/>
        </a:solidFill>
        <a:latin typeface="Arial" charset="0"/>
        <a:ea typeface="+mn-ea"/>
        <a:cs typeface="+mn-cs"/>
      </a:defRPr>
    </a:lvl1pPr>
    <a:lvl2pPr marL="457200" algn="l" rtl="0" fontAlgn="base">
      <a:spcBef>
        <a:spcPct val="0"/>
      </a:spcBef>
      <a:spcAft>
        <a:spcPct val="0"/>
      </a:spcAft>
      <a:defRPr sz="1000" kern="1200">
        <a:solidFill>
          <a:schemeClr val="bg1"/>
        </a:solidFill>
        <a:latin typeface="Arial" charset="0"/>
        <a:ea typeface="+mn-ea"/>
        <a:cs typeface="+mn-cs"/>
      </a:defRPr>
    </a:lvl2pPr>
    <a:lvl3pPr marL="914400" algn="l" rtl="0" fontAlgn="base">
      <a:spcBef>
        <a:spcPct val="0"/>
      </a:spcBef>
      <a:spcAft>
        <a:spcPct val="0"/>
      </a:spcAft>
      <a:defRPr sz="1000" kern="1200">
        <a:solidFill>
          <a:schemeClr val="bg1"/>
        </a:solidFill>
        <a:latin typeface="Arial" charset="0"/>
        <a:ea typeface="+mn-ea"/>
        <a:cs typeface="+mn-cs"/>
      </a:defRPr>
    </a:lvl3pPr>
    <a:lvl4pPr marL="1371600" algn="l" rtl="0" fontAlgn="base">
      <a:spcBef>
        <a:spcPct val="0"/>
      </a:spcBef>
      <a:spcAft>
        <a:spcPct val="0"/>
      </a:spcAft>
      <a:defRPr sz="1000" kern="1200">
        <a:solidFill>
          <a:schemeClr val="bg1"/>
        </a:solidFill>
        <a:latin typeface="Arial" charset="0"/>
        <a:ea typeface="+mn-ea"/>
        <a:cs typeface="+mn-cs"/>
      </a:defRPr>
    </a:lvl4pPr>
    <a:lvl5pPr marL="1828800" algn="l" rtl="0" fontAlgn="base">
      <a:spcBef>
        <a:spcPct val="0"/>
      </a:spcBef>
      <a:spcAft>
        <a:spcPct val="0"/>
      </a:spcAft>
      <a:defRPr sz="1000" kern="1200">
        <a:solidFill>
          <a:schemeClr val="bg1"/>
        </a:solidFill>
        <a:latin typeface="Arial" charset="0"/>
        <a:ea typeface="+mn-ea"/>
        <a:cs typeface="+mn-cs"/>
      </a:defRPr>
    </a:lvl5pPr>
    <a:lvl6pPr marL="2286000" algn="l" defTabSz="914400" rtl="0" eaLnBrk="1" latinLnBrk="0" hangingPunct="1">
      <a:defRPr sz="1000" kern="1200">
        <a:solidFill>
          <a:schemeClr val="bg1"/>
        </a:solidFill>
        <a:latin typeface="Arial" charset="0"/>
        <a:ea typeface="+mn-ea"/>
        <a:cs typeface="+mn-cs"/>
      </a:defRPr>
    </a:lvl6pPr>
    <a:lvl7pPr marL="2743200" algn="l" defTabSz="914400" rtl="0" eaLnBrk="1" latinLnBrk="0" hangingPunct="1">
      <a:defRPr sz="1000" kern="1200">
        <a:solidFill>
          <a:schemeClr val="bg1"/>
        </a:solidFill>
        <a:latin typeface="Arial" charset="0"/>
        <a:ea typeface="+mn-ea"/>
        <a:cs typeface="+mn-cs"/>
      </a:defRPr>
    </a:lvl7pPr>
    <a:lvl8pPr marL="3200400" algn="l" defTabSz="914400" rtl="0" eaLnBrk="1" latinLnBrk="0" hangingPunct="1">
      <a:defRPr sz="1000" kern="1200">
        <a:solidFill>
          <a:schemeClr val="bg1"/>
        </a:solidFill>
        <a:latin typeface="Arial" charset="0"/>
        <a:ea typeface="+mn-ea"/>
        <a:cs typeface="+mn-cs"/>
      </a:defRPr>
    </a:lvl8pPr>
    <a:lvl9pPr marL="3657600" algn="l" defTabSz="914400" rtl="0" eaLnBrk="1" latinLnBrk="0" hangingPunct="1">
      <a:defRPr sz="10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9C51"/>
    <a:srgbClr val="086B2A"/>
    <a:srgbClr val="61A135"/>
    <a:srgbClr val="5CC4B7"/>
    <a:srgbClr val="075D24"/>
    <a:srgbClr val="333399"/>
    <a:srgbClr val="FAA73F"/>
    <a:srgbClr val="2162AF"/>
    <a:srgbClr val="7F7F7F"/>
    <a:srgbClr val="DFD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7" autoAdjust="0"/>
    <p:restoredTop sz="81898" autoAdjust="0"/>
  </p:normalViewPr>
  <p:slideViewPr>
    <p:cSldViewPr>
      <p:cViewPr varScale="1">
        <p:scale>
          <a:sx n="69" d="100"/>
          <a:sy n="69" d="100"/>
        </p:scale>
        <p:origin x="-1205"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notesMaster" Target="notesMasters/notesMaster1.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162" cy="464184"/>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27651" name="Rectangle 3"/>
          <p:cNvSpPr>
            <a:spLocks noGrp="1" noChangeArrowheads="1"/>
          </p:cNvSpPr>
          <p:nvPr>
            <p:ph type="dt" sz="quarter" idx="1"/>
          </p:nvPr>
        </p:nvSpPr>
        <p:spPr bwMode="auto">
          <a:xfrm>
            <a:off x="3972240" y="0"/>
            <a:ext cx="3038161" cy="464184"/>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defTabSz="927100">
              <a:defRPr sz="1200">
                <a:solidFill>
                  <a:schemeClr val="tx1"/>
                </a:solidFill>
                <a:latin typeface="Times New Roman" pitchFamily="18" charset="0"/>
              </a:defRPr>
            </a:lvl1pPr>
          </a:lstStyle>
          <a:p>
            <a:endParaRPr lang="en-US" dirty="0"/>
          </a:p>
        </p:txBody>
      </p:sp>
      <p:sp>
        <p:nvSpPr>
          <p:cNvPr id="27652" name="Rectangle 4"/>
          <p:cNvSpPr>
            <a:spLocks noGrp="1" noChangeArrowheads="1"/>
          </p:cNvSpPr>
          <p:nvPr>
            <p:ph type="ftr" sz="quarter" idx="2"/>
          </p:nvPr>
        </p:nvSpPr>
        <p:spPr bwMode="auto">
          <a:xfrm>
            <a:off x="0" y="8832216"/>
            <a:ext cx="3038162" cy="464184"/>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27653" name="Rectangle 5"/>
          <p:cNvSpPr>
            <a:spLocks noGrp="1" noChangeArrowheads="1"/>
          </p:cNvSpPr>
          <p:nvPr>
            <p:ph type="sldNum" sz="quarter" idx="3"/>
          </p:nvPr>
        </p:nvSpPr>
        <p:spPr bwMode="auto">
          <a:xfrm>
            <a:off x="3972240" y="8832216"/>
            <a:ext cx="3038161" cy="464184"/>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1200">
                <a:solidFill>
                  <a:schemeClr val="tx1"/>
                </a:solidFill>
                <a:latin typeface="Times New Roman" pitchFamily="18" charset="0"/>
              </a:defRPr>
            </a:lvl1pPr>
          </a:lstStyle>
          <a:p>
            <a:fld id="{604A414E-6C11-4370-855D-7ECE8EEC2C12}" type="slidenum">
              <a:rPr lang="en-US"/>
              <a:pPr/>
              <a:t>‹#›</a:t>
            </a:fld>
            <a:endParaRPr lang="en-US" dirty="0"/>
          </a:p>
        </p:txBody>
      </p:sp>
    </p:spTree>
    <p:extLst>
      <p:ext uri="{BB962C8B-B14F-4D97-AF65-F5344CB8AC3E}">
        <p14:creationId xmlns:p14="http://schemas.microsoft.com/office/powerpoint/2010/main" val="337175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162" cy="464184"/>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6147" name="Rectangle 3"/>
          <p:cNvSpPr>
            <a:spLocks noGrp="1" noChangeArrowheads="1"/>
          </p:cNvSpPr>
          <p:nvPr>
            <p:ph type="dt" idx="1"/>
          </p:nvPr>
        </p:nvSpPr>
        <p:spPr bwMode="auto">
          <a:xfrm>
            <a:off x="3972240" y="0"/>
            <a:ext cx="3038161" cy="464184"/>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defTabSz="927100">
              <a:defRPr sz="1200">
                <a:solidFill>
                  <a:schemeClr val="tx1"/>
                </a:solidFill>
                <a:latin typeface="Times New Roman" pitchFamily="18"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079" y="4416109"/>
            <a:ext cx="5142244" cy="4182427"/>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2216"/>
            <a:ext cx="3038162" cy="464184"/>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6151" name="Rectangle 7"/>
          <p:cNvSpPr>
            <a:spLocks noGrp="1" noChangeArrowheads="1"/>
          </p:cNvSpPr>
          <p:nvPr>
            <p:ph type="sldNum" sz="quarter" idx="5"/>
          </p:nvPr>
        </p:nvSpPr>
        <p:spPr bwMode="auto">
          <a:xfrm>
            <a:off x="3972240" y="8832216"/>
            <a:ext cx="3038161" cy="464184"/>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1200">
                <a:solidFill>
                  <a:schemeClr val="tx1"/>
                </a:solidFill>
                <a:latin typeface="Times New Roman" pitchFamily="18" charset="0"/>
              </a:defRPr>
            </a:lvl1pPr>
          </a:lstStyle>
          <a:p>
            <a:fld id="{F6B1020A-A1C3-49BB-99B2-9A71D0D23EF2}" type="slidenum">
              <a:rPr lang="en-US"/>
              <a:pPr/>
              <a:t>‹#›</a:t>
            </a:fld>
            <a:endParaRPr lang="en-US" dirty="0"/>
          </a:p>
        </p:txBody>
      </p:sp>
    </p:spTree>
    <p:extLst>
      <p:ext uri="{BB962C8B-B14F-4D97-AF65-F5344CB8AC3E}">
        <p14:creationId xmlns:p14="http://schemas.microsoft.com/office/powerpoint/2010/main" val="18111348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i="0" dirty="0" smtClean="0">
                <a:effectLst/>
              </a:rPr>
              <a:t>Chernobyl</a:t>
            </a:r>
            <a:r>
              <a:rPr lang="en-US" i="0" dirty="0" smtClean="0">
                <a:effectLst/>
              </a:rPr>
              <a:t>,</a:t>
            </a:r>
            <a:r>
              <a:rPr lang="en-US" dirty="0" smtClean="0">
                <a:effectLst/>
              </a:rPr>
              <a:t> Ukraine in the former USSR, April 26, 1986; a surge of power caused a nuclear reactor meltdown</a:t>
            </a:r>
            <a:br>
              <a:rPr lang="en-US" dirty="0" smtClean="0">
                <a:effectLst/>
              </a:rPr>
            </a:br>
            <a:r>
              <a:rPr lang="en-US" baseline="0" dirty="0" smtClean="0">
                <a:effectLst/>
              </a:rPr>
              <a:t>     </a:t>
            </a:r>
            <a:r>
              <a:rPr lang="en-US" dirty="0" smtClean="0">
                <a:effectLst/>
              </a:rPr>
              <a:t>--31 people killed; f</a:t>
            </a:r>
            <a:r>
              <a:rPr lang="en-US" dirty="0" smtClean="0"/>
              <a:t>rom 1986 to 2000, 350,400 people were evacuated and resettled </a:t>
            </a:r>
          </a:p>
          <a:p>
            <a:pPr marL="0" indent="0">
              <a:buNone/>
            </a:pPr>
            <a:r>
              <a:rPr lang="en-US" dirty="0" smtClean="0"/>
              <a:t>          --widely considered to have been the worst nuclear power plant accident in history</a:t>
            </a:r>
          </a:p>
          <a:p>
            <a:endParaRPr lang="en-US" dirty="0" smtClean="0"/>
          </a:p>
          <a:p>
            <a:r>
              <a:rPr lang="en-US" dirty="0" smtClean="0"/>
              <a:t>2) </a:t>
            </a:r>
            <a:r>
              <a:rPr lang="en-US" b="1" dirty="0" smtClean="0"/>
              <a:t>West Fertilizer </a:t>
            </a:r>
            <a:r>
              <a:rPr lang="en-US" dirty="0" smtClean="0"/>
              <a:t>accident occurred on</a:t>
            </a:r>
            <a:r>
              <a:rPr lang="en-US" baseline="0" dirty="0" smtClean="0"/>
              <a:t> 4/17/1013; Fire and explosion </a:t>
            </a:r>
          </a:p>
          <a:p>
            <a:pPr lvl="1"/>
            <a:r>
              <a:rPr lang="en-US" dirty="0" smtClean="0"/>
              <a:t>--No federal inspector had shown up for 28 years</a:t>
            </a:r>
          </a:p>
          <a:p>
            <a:pPr lvl="1"/>
            <a:r>
              <a:rPr lang="en-US" dirty="0" smtClean="0"/>
              <a:t>--Tons of ammonium nitrate blew up</a:t>
            </a:r>
          </a:p>
          <a:p>
            <a:pPr lvl="1"/>
            <a:r>
              <a:rPr lang="en-US" dirty="0" smtClean="0"/>
              <a:t>--15 people killed</a:t>
            </a:r>
            <a:endParaRPr lang="en-US"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i="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i="0" dirty="0" smtClean="0"/>
              <a:t>3) </a:t>
            </a:r>
            <a:r>
              <a:rPr lang="en-US" b="1" i="0" dirty="0" err="1" smtClean="0"/>
              <a:t>Deepwater</a:t>
            </a:r>
            <a:r>
              <a:rPr lang="en-US" b="1" i="0" dirty="0" smtClean="0"/>
              <a:t> Horizon oil spill</a:t>
            </a:r>
            <a:r>
              <a:rPr lang="en-US" i="0" dirty="0" smtClean="0"/>
              <a:t> or the British Petroleum (BP) oil spill occurred on April 20, 2010</a:t>
            </a: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t>          --Oil drilling rig in the Gulf of Mexico 40 miles off southeast coast of Louisiana exploded and sank </a:t>
            </a: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t>          --killed 11 people and injured another 16</a:t>
            </a: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t>          --massive oil spill (gusher flowed for 87 days [capped on July 15, 2010] and spilled an estimated 210M gallons) that still is problematic for</a:t>
            </a: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t>            Louisiana, Mississippi, Alabama, and Florida</a:t>
            </a:r>
          </a:p>
          <a:p>
            <a:pPr lvl="1"/>
            <a:r>
              <a:rPr lang="en-US" i="0" baseline="0" dirty="0" smtClean="0"/>
              <a:t>--considered the</a:t>
            </a:r>
            <a:r>
              <a:rPr lang="en-US" dirty="0" smtClean="0"/>
              <a:t> </a:t>
            </a:r>
            <a:r>
              <a:rPr lang="en-US" u="sng" dirty="0" smtClean="0"/>
              <a:t>largest accidental marine oil spill in the world</a:t>
            </a:r>
            <a:r>
              <a:rPr lang="en-US" dirty="0" smtClean="0"/>
              <a:t>, and the </a:t>
            </a:r>
            <a:r>
              <a:rPr lang="en-US" u="sng" dirty="0" smtClean="0"/>
              <a:t>largest environmental disaster in U.S. history</a:t>
            </a:r>
            <a:r>
              <a:rPr lang="en-US"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a:t>
            </a:r>
            <a:r>
              <a:rPr lang="en-US" dirty="0" smtClean="0"/>
              <a:t>--</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of February 2013, criminal and civil settlements and payments to a trust fund had cost the company $42.2B.</a:t>
            </a:r>
            <a:endParaRPr lang="en-US" dirty="0" smtClean="0"/>
          </a:p>
          <a:p>
            <a:pPr lvl="1"/>
            <a:r>
              <a:rPr lang="en-US" dirty="0" smtClean="0"/>
              <a:t>--agreed to pay $4.5B in fines (could have been $21B)</a:t>
            </a:r>
          </a:p>
          <a:p>
            <a:endParaRPr lang="en-US"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i="0" dirty="0" smtClean="0"/>
              <a:t>4) </a:t>
            </a:r>
            <a:r>
              <a:rPr lang="en-US" b="1" i="0" dirty="0" smtClean="0"/>
              <a:t>BP Texas City refinery plant explosion</a:t>
            </a:r>
            <a:r>
              <a:rPr lang="en-US" b="1" i="0" baseline="0" dirty="0" smtClean="0"/>
              <a:t> </a:t>
            </a:r>
            <a:r>
              <a:rPr lang="en-US" i="0" dirty="0" smtClean="0"/>
              <a:t>on March 23, 2005</a:t>
            </a:r>
          </a:p>
          <a:p>
            <a:r>
              <a:rPr lang="en-US" b="0" i="0" dirty="0" smtClean="0"/>
              <a:t>         --15 people killed; 170 injured</a:t>
            </a:r>
          </a:p>
          <a:p>
            <a:r>
              <a:rPr lang="en-US" b="0" i="0" baseline="0" dirty="0" smtClean="0"/>
              <a:t>         --</a:t>
            </a:r>
            <a:r>
              <a:rPr lang="en-US" dirty="0" smtClean="0"/>
              <a:t>On October 30, 2009, OSHA imposed an $87 million fine on the company; On August 12, 2010, BP announced that it had agreed to pay  </a:t>
            </a:r>
          </a:p>
          <a:p>
            <a:r>
              <a:rPr lang="en-US" dirty="0" smtClean="0"/>
              <a:t>            $50.6 million of the October 30 fine, while continuing to contest the remaining $30.7 million.  </a:t>
            </a:r>
            <a:endParaRPr lang="en-US" b="0" i="0" dirty="0" smtClean="0"/>
          </a:p>
          <a:p>
            <a:endParaRPr lang="en-US" b="1" i="1" dirty="0" smtClean="0"/>
          </a:p>
          <a:p>
            <a:endParaRPr lang="en-US" b="1" i="1" dirty="0" smtClean="0"/>
          </a:p>
        </p:txBody>
      </p:sp>
      <p:sp>
        <p:nvSpPr>
          <p:cNvPr id="4" name="Slide Number Placeholder 3"/>
          <p:cNvSpPr>
            <a:spLocks noGrp="1"/>
          </p:cNvSpPr>
          <p:nvPr>
            <p:ph type="sldNum" sz="quarter" idx="10"/>
          </p:nvPr>
        </p:nvSpPr>
        <p:spPr/>
        <p:txBody>
          <a:bodyPr/>
          <a:lstStyle/>
          <a:p>
            <a:fld id="{F6B1020A-A1C3-49BB-99B2-9A71D0D23EF2}" type="slidenum">
              <a:rPr lang="en-US" smtClean="0"/>
              <a:pPr/>
              <a:t>10</a:t>
            </a:fld>
            <a:endParaRPr lang="en-US" dirty="0"/>
          </a:p>
        </p:txBody>
      </p:sp>
    </p:spTree>
    <p:extLst>
      <p:ext uri="{BB962C8B-B14F-4D97-AF65-F5344CB8AC3E}">
        <p14:creationId xmlns:p14="http://schemas.microsoft.com/office/powerpoint/2010/main" val="51614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11</a:t>
            </a:fld>
            <a:endParaRPr lang="en-US" dirty="0"/>
          </a:p>
        </p:txBody>
      </p:sp>
    </p:spTree>
    <p:extLst>
      <p:ext uri="{BB962C8B-B14F-4D97-AF65-F5344CB8AC3E}">
        <p14:creationId xmlns:p14="http://schemas.microsoft.com/office/powerpoint/2010/main" val="155043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680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680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563759C3-DA3F-45FF-8284-3A23C3B29CD6}" type="slidenum">
              <a:rPr lang="en-US" altLang="en-US" sz="900">
                <a:solidFill>
                  <a:prstClr val="black"/>
                </a:solidFill>
              </a:rPr>
              <a:pPr eaLnBrk="1" hangingPunct="1"/>
              <a:t>12</a:t>
            </a:fld>
            <a:endParaRPr lang="en-US" altLang="en-US" sz="900">
              <a:solidFill>
                <a:prstClr val="black"/>
              </a:solidFill>
            </a:endParaRPr>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Employers have responsibilities and rights under the Occupational Safety Health Act.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782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782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34F81C9E-5FD3-4320-AC23-7E73A20B68B4}" type="slidenum">
              <a:rPr lang="en-US" altLang="en-US" sz="900">
                <a:solidFill>
                  <a:prstClr val="black"/>
                </a:solidFill>
              </a:rPr>
              <a:pPr eaLnBrk="1" hangingPunct="1"/>
              <a:t>13</a:t>
            </a:fld>
            <a:endParaRPr lang="en-US" altLang="en-US" sz="900">
              <a:solidFill>
                <a:prstClr val="black"/>
              </a:solidFill>
            </a:endParaRPr>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OSHA can’t cite employees for violations of their responsibilities. Employees are responsible, for example, for complying with all applicable OSHA standards, for following all employer safety and health rules and regulations, and for reporting hazardous conditions to the supervisor.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14</a:t>
            </a:fld>
            <a:endParaRPr lang="en-US" dirty="0">
              <a:solidFill>
                <a:prstClr val="white"/>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15</a:t>
            </a:fld>
            <a:endParaRPr lang="en-US" dirty="0">
              <a:solidFill>
                <a:prstClr val="white"/>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16</a:t>
            </a:fld>
            <a:endParaRPr lang="en-US" dirty="0">
              <a:solidFill>
                <a:prstClr val="white"/>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6656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6656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64E183DE-EAC0-44C3-9873-0AC93B54C71A}" type="slidenum">
              <a:rPr lang="en-US" altLang="en-US" sz="900">
                <a:solidFill>
                  <a:prstClr val="black"/>
                </a:solidFill>
              </a:rPr>
              <a:pPr eaLnBrk="1" hangingPunct="1"/>
              <a:t>17</a:t>
            </a:fld>
            <a:endParaRPr lang="en-US" altLang="en-US" sz="900">
              <a:solidFill>
                <a:prstClr val="black"/>
              </a:solidFill>
            </a:endParaRPr>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To carry out its mission, OSHA is responsible for promulgating legally enforceable standards. These are contained in five volumes covering general industry standards, maritime standards, construction standards, other regulations and procedures, and a field operations manual.</a:t>
            </a:r>
          </a:p>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6758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6758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59C963D0-E9B2-4CE8-91C3-6065B068EF3B}" type="slidenum">
              <a:rPr lang="en-US" altLang="en-US" sz="900">
                <a:solidFill>
                  <a:prstClr val="black"/>
                </a:solidFill>
              </a:rPr>
              <a:pPr eaLnBrk="1" hangingPunct="1"/>
              <a:t>18</a:t>
            </a:fld>
            <a:endParaRPr lang="en-US" altLang="en-US" sz="900">
              <a:solidFill>
                <a:prstClr val="black"/>
              </a:solidFill>
            </a:endParaRPr>
          </a:p>
        </p:txBody>
      </p:sp>
      <p:sp>
        <p:nvSpPr>
          <p:cNvPr id="67589" name="Rectangle 2"/>
          <p:cNvSpPr>
            <a:spLocks noGrp="1" noRot="1" noChangeAspect="1" noChangeArrowheads="1" noTextEdit="1"/>
          </p:cNvSpPr>
          <p:nvPr>
            <p:ph type="sldImg"/>
          </p:nvPr>
        </p:nvSpPr>
        <p:spPr>
          <a:solidFill>
            <a:srgbClr val="FFFFFF"/>
          </a:solidFill>
          <a:ln/>
        </p:spPr>
      </p:sp>
      <p:sp>
        <p:nvSpPr>
          <p:cNvPr id="6759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0" dirty="0" smtClean="0"/>
              <a:t>This</a:t>
            </a:r>
            <a:r>
              <a:rPr lang="en-US" altLang="en-US" b="0" baseline="0" dirty="0" smtClean="0"/>
              <a:t> figure </a:t>
            </a:r>
            <a:r>
              <a:rPr lang="en-US" altLang="en-US" dirty="0" smtClean="0"/>
              <a:t>presents a small part of the standard governing guardrails for scaffolds.</a:t>
            </a:r>
          </a:p>
          <a:p>
            <a:pPr eaLnBrk="1" hangingPunct="1"/>
            <a:endParaRPr lang="en-US" altLang="en-US" sz="1200" kern="1200" dirty="0" smtClean="0">
              <a:solidFill>
                <a:schemeClr val="tx1"/>
              </a:solidFill>
              <a:effectLst/>
              <a:latin typeface="Times New Roman" pitchFamily="18" charset="0"/>
              <a:ea typeface="+mn-ea"/>
              <a:cs typeface="+mn-cs"/>
            </a:endParaRPr>
          </a:p>
          <a:p>
            <a:pPr eaLnBrk="1" hangingPunct="1"/>
            <a:r>
              <a:rPr lang="en-US" dirty="0" smtClean="0">
                <a:effectLst/>
              </a:rPr>
              <a:t>As part of the Centers for Disease</a:t>
            </a:r>
            <a:r>
              <a:rPr lang="en-US" baseline="0" dirty="0" smtClean="0">
                <a:effectLst/>
              </a:rPr>
              <a:t> </a:t>
            </a:r>
            <a:r>
              <a:rPr lang="en-US" dirty="0" smtClean="0">
                <a:effectLst/>
              </a:rPr>
              <a:t>Control, </a:t>
            </a:r>
            <a:r>
              <a:rPr lang="en-US" b="1" i="1" dirty="0" smtClean="0">
                <a:effectLst/>
              </a:rPr>
              <a:t>NIOSH</a:t>
            </a:r>
            <a:r>
              <a:rPr lang="en-US" dirty="0" smtClean="0">
                <a:effectLst/>
              </a:rPr>
              <a:t>  (National Institute for Occupational Safety and Health) is responsible for conducting research and making recommendations for the prevention of work-related illnesses and injuries.</a:t>
            </a:r>
            <a:endParaRPr lang="en-US" altLang="en-US" dirty="0" smtClean="0"/>
          </a:p>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19</a:t>
            </a:fld>
            <a:endParaRPr lang="en-US" dirty="0"/>
          </a:p>
        </p:txBody>
      </p:sp>
    </p:spTree>
    <p:extLst>
      <p:ext uri="{BB962C8B-B14F-4D97-AF65-F5344CB8AC3E}">
        <p14:creationId xmlns:p14="http://schemas.microsoft.com/office/powerpoint/2010/main" val="427607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20</a:t>
            </a:fld>
            <a:endParaRPr lang="en-US" dirty="0"/>
          </a:p>
        </p:txBody>
      </p:sp>
    </p:spTree>
    <p:extLst>
      <p:ext uri="{BB962C8B-B14F-4D97-AF65-F5344CB8AC3E}">
        <p14:creationId xmlns:p14="http://schemas.microsoft.com/office/powerpoint/2010/main" val="1646856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rPr>
              <a:t>As summarized in this figure, employers must report all occupational illnesses and recordable injuries.</a:t>
            </a:r>
          </a:p>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21</a:t>
            </a:fld>
            <a:endParaRPr lang="en-US" dirty="0">
              <a:solidFill>
                <a:prstClr val="whit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22</a:t>
            </a:fld>
            <a:endParaRPr lang="en-US" dirty="0">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6963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6963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9FB2275E-8253-407D-BB87-40C691113CAB}" type="slidenum">
              <a:rPr lang="en-US" altLang="en-US" sz="900">
                <a:solidFill>
                  <a:prstClr val="black"/>
                </a:solidFill>
              </a:rPr>
              <a:pPr eaLnBrk="1" hangingPunct="1"/>
              <a:t>23</a:t>
            </a:fld>
            <a:endParaRPr lang="en-US" altLang="en-US" sz="900">
              <a:solidFill>
                <a:prstClr val="black"/>
              </a:solidFill>
            </a:endParaRPr>
          </a:p>
        </p:txBody>
      </p:sp>
      <p:sp>
        <p:nvSpPr>
          <p:cNvPr id="69637" name="Rectangle 2"/>
          <p:cNvSpPr>
            <a:spLocks noGrp="1" noRot="1" noChangeAspect="1" noChangeArrowheads="1" noTextEdit="1"/>
          </p:cNvSpPr>
          <p:nvPr>
            <p:ph type="sldImg"/>
          </p:nvPr>
        </p:nvSpPr>
        <p:spPr>
          <a:solidFill>
            <a:srgbClr val="FFFFFF"/>
          </a:solidFill>
          <a:ln/>
        </p:spPr>
      </p:sp>
      <p:sp>
        <p:nvSpPr>
          <p:cNvPr id="696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0" dirty="0" smtClean="0"/>
              <a:t>This</a:t>
            </a:r>
            <a:r>
              <a:rPr lang="en-US" altLang="en-US" b="0" baseline="0" dirty="0" smtClean="0"/>
              <a:t> figure</a:t>
            </a:r>
            <a:r>
              <a:rPr lang="en-US" altLang="en-US" b="0" dirty="0" smtClean="0"/>
              <a:t> </a:t>
            </a:r>
            <a:r>
              <a:rPr lang="en-US" altLang="en-US" dirty="0" smtClean="0"/>
              <a:t>shows the OSHA form for reporting occupational injuries or illness.</a:t>
            </a:r>
          </a:p>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065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066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D827CFAC-1860-4F22-9369-D04BA382AD0D}" type="slidenum">
              <a:rPr lang="en-US" altLang="en-US" sz="900">
                <a:solidFill>
                  <a:prstClr val="black"/>
                </a:solidFill>
              </a:rPr>
              <a:pPr eaLnBrk="1" hangingPunct="1"/>
              <a:t>24</a:t>
            </a:fld>
            <a:endParaRPr lang="en-US" altLang="en-US" sz="900">
              <a:solidFill>
                <a:prstClr val="black"/>
              </a:solidFill>
            </a:endParaRPr>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OSHA enforces its standards through inspections and (if necessary) citations. The inspection is usually unannounced. OSHA may not conduct warrantless inspections without an employer’s consent. However, it may inspect after acquiring an authorized search warrant or its equivalent.</a:t>
            </a:r>
          </a:p>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168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168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0DA68692-4A44-4B49-BDA6-117838C04BF4}" type="slidenum">
              <a:rPr lang="en-US" altLang="en-US" sz="900">
                <a:solidFill>
                  <a:prstClr val="black"/>
                </a:solidFill>
              </a:rPr>
              <a:pPr eaLnBrk="1" hangingPunct="1"/>
              <a:t>25</a:t>
            </a:fld>
            <a:endParaRPr lang="en-US" altLang="en-US" sz="900">
              <a:solidFill>
                <a:prstClr val="black"/>
              </a:solidFill>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OSHA inspectors can issue citations and impose penalties.</a:t>
            </a:r>
          </a:p>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270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270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C89C3C06-0398-4427-9689-8BD270777117}" type="slidenum">
              <a:rPr lang="en-US" altLang="en-US" sz="900">
                <a:solidFill>
                  <a:prstClr val="black"/>
                </a:solidFill>
              </a:rPr>
              <a:pPr eaLnBrk="1" hangingPunct="1"/>
              <a:t>26</a:t>
            </a:fld>
            <a:endParaRPr lang="en-US" altLang="en-US" sz="900">
              <a:solidFill>
                <a:prstClr val="black"/>
              </a:solidFill>
            </a:endParaRPr>
          </a:p>
        </p:txBody>
      </p:sp>
      <p:sp>
        <p:nvSpPr>
          <p:cNvPr id="72709" name="Rectangle 2"/>
          <p:cNvSpPr>
            <a:spLocks noGrp="1" noRot="1" noChangeAspect="1" noChangeArrowheads="1" noTextEdit="1"/>
          </p:cNvSpPr>
          <p:nvPr>
            <p:ph type="sldImg"/>
          </p:nvPr>
        </p:nvSpPr>
        <p:spPr>
          <a:solidFill>
            <a:srgbClr val="FFFFFF"/>
          </a:solidFill>
          <a:ln/>
        </p:spPr>
      </p:sp>
      <p:sp>
        <p:nvSpPr>
          <p:cNvPr id="7271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0" dirty="0" smtClean="0"/>
              <a:t>This</a:t>
            </a:r>
            <a:r>
              <a:rPr lang="en-US" altLang="en-US" b="0" baseline="0" dirty="0" smtClean="0"/>
              <a:t> figure </a:t>
            </a:r>
            <a:r>
              <a:rPr lang="en-US" altLang="en-US" dirty="0" smtClean="0"/>
              <a:t>lists the hazards that accounted for the greatest number of citations in one recent year. Inadequate scaffolding/fall protection was one of the most frequently cited hazards.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373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373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0713638A-7332-4B05-8281-D2434CD9D53F}" type="slidenum">
              <a:rPr lang="en-US" altLang="en-US" sz="900">
                <a:solidFill>
                  <a:prstClr val="black"/>
                </a:solidFill>
              </a:rPr>
              <a:pPr eaLnBrk="1" hangingPunct="1"/>
              <a:t>27</a:t>
            </a:fld>
            <a:endParaRPr lang="en-US" altLang="en-US" sz="900">
              <a:solidFill>
                <a:prstClr val="black"/>
              </a:solidFill>
            </a:endParaRPr>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Guidelines for what a manager should do when OSHA inspectors unexpectedly show up.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475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475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335DFAF1-AF84-41A7-B0C7-D2FAD69A2561}" type="slidenum">
              <a:rPr lang="en-US" altLang="en-US" sz="900">
                <a:solidFill>
                  <a:prstClr val="black"/>
                </a:solidFill>
              </a:rPr>
              <a:pPr eaLnBrk="1" hangingPunct="1"/>
              <a:t>28</a:t>
            </a:fld>
            <a:endParaRPr lang="en-US" altLang="en-US" sz="900">
              <a:solidFill>
                <a:prstClr val="black"/>
              </a:solidFill>
            </a:endParaRPr>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Guidelines for what a manager should do when conferencing with OSHA inspectors. </a:t>
            </a:r>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7577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7578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94A5C20D-17B1-4009-8DAC-6053F67BB24C}" type="slidenum">
              <a:rPr lang="en-US" altLang="en-US" sz="900">
                <a:solidFill>
                  <a:prstClr val="black"/>
                </a:solidFill>
              </a:rPr>
              <a:pPr eaLnBrk="1" hangingPunct="1"/>
              <a:t>29</a:t>
            </a:fld>
            <a:endParaRPr lang="en-US" altLang="en-US" sz="900">
              <a:solidFill>
                <a:prstClr val="black"/>
              </a:solidFill>
            </a:endParaRPr>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Guidelines for what a manager should do when he or she is accompanying OSHA inspectors on a facility inspection.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http://www.ok.gov/health2/documents/SSP_2010-2015_Occupational_Injuries.pdf      reported that for 2007 Oklahoma had</a:t>
            </a:r>
            <a:r>
              <a:rPr lang="en-US" baseline="0" dirty="0" smtClean="0"/>
              <a:t> 8.3 deaths per 100,000 workers</a:t>
            </a: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3</a:t>
            </a:fld>
            <a:endParaRPr lang="en-US" dirty="0"/>
          </a:p>
        </p:txBody>
      </p:sp>
    </p:spTree>
    <p:extLst>
      <p:ext uri="{BB962C8B-B14F-4D97-AF65-F5344CB8AC3E}">
        <p14:creationId xmlns:p14="http://schemas.microsoft.com/office/powerpoint/2010/main" val="3849150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8192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8192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9D63E7E9-F21D-4E74-A2AE-2A8B77C8BB2A}" type="slidenum">
              <a:rPr lang="en-US" altLang="en-US" sz="900">
                <a:solidFill>
                  <a:prstClr val="black"/>
                </a:solidFill>
              </a:rPr>
              <a:pPr eaLnBrk="1" hangingPunct="1"/>
              <a:t>30</a:t>
            </a:fld>
            <a:endParaRPr lang="en-US" altLang="en-US" sz="900">
              <a:solidFill>
                <a:prstClr val="black"/>
              </a:solidFill>
            </a:endParaRPr>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There are three basic causes of workplace accidents: chance occurrences, unsafe conditions, and employees’ unsafe acts. Chance occurrences are more or less beyond management’s control.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8294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8294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48734C7F-64AC-46ED-AE0E-316ED8F9F856}" type="slidenum">
              <a:rPr lang="en-US" altLang="en-US" sz="900">
                <a:solidFill>
                  <a:prstClr val="black"/>
                </a:solidFill>
              </a:rPr>
              <a:pPr eaLnBrk="1" hangingPunct="1"/>
              <a:t>31</a:t>
            </a:fld>
            <a:endParaRPr lang="en-US" altLang="en-US" sz="900">
              <a:solidFill>
                <a:prstClr val="black"/>
              </a:solidFill>
            </a:endParaRPr>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Unsafe conditions </a:t>
            </a:r>
            <a:r>
              <a:rPr lang="en-US" altLang="en-US" dirty="0" smtClean="0"/>
              <a:t>are a main cause of accidents. The solution here is to identify and eliminate the unsafe conditions.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8397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8397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BFF6607C-D738-44A0-85CC-D6742AFB5F01}" type="slidenum">
              <a:rPr lang="en-US" altLang="en-US" sz="900">
                <a:solidFill>
                  <a:prstClr val="black"/>
                </a:solidFill>
              </a:rPr>
              <a:pPr eaLnBrk="1" hangingPunct="1"/>
              <a:t>32</a:t>
            </a:fld>
            <a:endParaRPr lang="en-US" altLang="en-US" sz="900">
              <a:solidFill>
                <a:prstClr val="black"/>
              </a:solidFill>
            </a:endParaRPr>
          </a:p>
        </p:txBody>
      </p:sp>
      <p:sp>
        <p:nvSpPr>
          <p:cNvPr id="83973" name="Rectangle 2"/>
          <p:cNvSpPr>
            <a:spLocks noGrp="1" noRot="1" noChangeAspect="1" noChangeArrowheads="1" noTextEdit="1"/>
          </p:cNvSpPr>
          <p:nvPr>
            <p:ph type="sldImg"/>
          </p:nvPr>
        </p:nvSpPr>
        <p:spPr>
          <a:solidFill>
            <a:srgbClr val="FFFFFF"/>
          </a:solidFill>
          <a:ln/>
        </p:spPr>
      </p:sp>
      <p:sp>
        <p:nvSpPr>
          <p:cNvPr id="8397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0" dirty="0" smtClean="0"/>
              <a:t>This</a:t>
            </a:r>
            <a:r>
              <a:rPr lang="en-US" altLang="en-US" b="0" baseline="0" dirty="0" smtClean="0"/>
              <a:t> figure </a:t>
            </a:r>
            <a:r>
              <a:rPr lang="en-US" altLang="en-US" dirty="0" smtClean="0"/>
              <a:t>presents a checklist that can help identify and remove potential hazards.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8806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8806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2A9F073A-4239-4659-81BC-2FA25A1DFDCE}" type="slidenum">
              <a:rPr lang="en-US" altLang="en-US" sz="900">
                <a:solidFill>
                  <a:prstClr val="black"/>
                </a:solidFill>
              </a:rPr>
              <a:pPr eaLnBrk="1" hangingPunct="1"/>
              <a:t>33</a:t>
            </a:fld>
            <a:endParaRPr lang="en-US" altLang="en-US" sz="900">
              <a:solidFill>
                <a:prstClr val="black"/>
              </a:solidFill>
            </a:endParaRPr>
          </a:p>
        </p:txBody>
      </p:sp>
      <p:sp>
        <p:nvSpPr>
          <p:cNvPr id="88069" name="Rectangle 2"/>
          <p:cNvSpPr>
            <a:spLocks noGrp="1" noRot="1" noChangeAspect="1" noChangeArrowheads="1" noTextEdit="1"/>
          </p:cNvSpPr>
          <p:nvPr>
            <p:ph type="sldImg"/>
          </p:nvPr>
        </p:nvSpPr>
        <p:spPr>
          <a:solidFill>
            <a:srgbClr val="FFFFFF"/>
          </a:solidFill>
          <a:ln/>
        </p:spPr>
      </p:sp>
      <p:sp>
        <p:nvSpPr>
          <p:cNvPr id="8807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Reducing unsafe acts—by emphasizing safety and through screening, training, or incentive programs, for example—is the second basic way to reduce accidents. </a:t>
            </a:r>
            <a:r>
              <a:rPr lang="en-US" altLang="en-US" b="0" dirty="0" smtClean="0"/>
              <a:t>This</a:t>
            </a:r>
            <a:r>
              <a:rPr lang="en-US" altLang="en-US" b="0" baseline="0" dirty="0" smtClean="0"/>
              <a:t> table </a:t>
            </a:r>
            <a:r>
              <a:rPr lang="en-US" altLang="en-US" dirty="0" smtClean="0"/>
              <a:t>summarizes suggestions for reducing unsafe conditions and acts.</a:t>
            </a:r>
          </a:p>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216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216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4E39CC33-3C8F-4F09-975D-08E6EBC50318}" type="slidenum">
              <a:rPr lang="en-US" altLang="en-US" sz="900">
                <a:solidFill>
                  <a:prstClr val="black"/>
                </a:solidFill>
              </a:rPr>
              <a:pPr eaLnBrk="1" hangingPunct="1"/>
              <a:t>34</a:t>
            </a:fld>
            <a:endParaRPr lang="en-US" altLang="en-US" sz="900">
              <a:solidFill>
                <a:prstClr val="black"/>
              </a:solidFill>
            </a:endParaRPr>
          </a:p>
        </p:txBody>
      </p:sp>
      <p:sp>
        <p:nvSpPr>
          <p:cNvPr id="92165" name="Rectangle 2"/>
          <p:cNvSpPr>
            <a:spLocks noGrp="1" noRot="1" noChangeAspect="1" noChangeArrowheads="1" noTextEdit="1"/>
          </p:cNvSpPr>
          <p:nvPr>
            <p:ph type="sldImg"/>
          </p:nvPr>
        </p:nvSpPr>
        <p:spPr>
          <a:xfrm>
            <a:off x="1181100" y="711200"/>
            <a:ext cx="4648200" cy="3486150"/>
          </a:xfrm>
          <a:ln/>
        </p:spPr>
      </p:sp>
      <p:sp>
        <p:nvSpPr>
          <p:cNvPr id="921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Typical workplace exposure hazards include chemicals and other hazardous materials, temperature extremes, biohazards, and ergonomic hazards.</a:t>
            </a:r>
          </a:p>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113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114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55B055C8-D546-46C8-B3CB-9A9AB8AF6E16}" type="slidenum">
              <a:rPr lang="en-US" altLang="en-US" sz="900">
                <a:solidFill>
                  <a:prstClr val="black"/>
                </a:solidFill>
              </a:rPr>
              <a:pPr eaLnBrk="1" hangingPunct="1"/>
              <a:t>35</a:t>
            </a:fld>
            <a:endParaRPr lang="en-US" altLang="en-US" sz="900">
              <a:solidFill>
                <a:prstClr val="black"/>
              </a:solidFill>
            </a:endParaRPr>
          </a:p>
        </p:txBody>
      </p:sp>
      <p:sp>
        <p:nvSpPr>
          <p:cNvPr id="91141" name="Rectangle 2"/>
          <p:cNvSpPr>
            <a:spLocks noGrp="1" noRot="1" noChangeAspect="1" noChangeArrowheads="1" noTextEdit="1"/>
          </p:cNvSpPr>
          <p:nvPr>
            <p:ph type="sldImg"/>
          </p:nvPr>
        </p:nvSpPr>
        <p:spPr>
          <a:solidFill>
            <a:srgbClr val="FFFFFF"/>
          </a:solidFill>
          <a:ln/>
        </p:spPr>
      </p:sp>
      <p:sp>
        <p:nvSpPr>
          <p:cNvPr id="9114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Having identified a possible hazard, the </a:t>
            </a:r>
            <a:r>
              <a:rPr lang="en-US" altLang="en-US" i="1" dirty="0" smtClean="0"/>
              <a:t>evaluation </a:t>
            </a:r>
            <a:r>
              <a:rPr lang="en-US" altLang="en-US" dirty="0" smtClean="0"/>
              <a:t>phase involves determining how severe the hazard is. This requires measuring the exposure, comparing the measured exposure to some benchmark (as in </a:t>
            </a:r>
            <a:r>
              <a:rPr lang="en-US" altLang="en-US" b="0" dirty="0" smtClean="0"/>
              <a:t>this</a:t>
            </a:r>
            <a:r>
              <a:rPr lang="en-US" altLang="en-US" b="0" baseline="0" dirty="0" smtClean="0"/>
              <a:t> table</a:t>
            </a:r>
            <a:r>
              <a:rPr lang="en-US" altLang="en-US" dirty="0" smtClean="0"/>
              <a:t>), and determining whether the risk is within tolerances.</a:t>
            </a:r>
          </a:p>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318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318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5F8B63D5-CA2A-47A9-B3C5-2C905892B662}" type="slidenum">
              <a:rPr lang="en-US" altLang="en-US" sz="900">
                <a:solidFill>
                  <a:prstClr val="black"/>
                </a:solidFill>
              </a:rPr>
              <a:pPr eaLnBrk="1" hangingPunct="1"/>
              <a:t>36</a:t>
            </a:fld>
            <a:endParaRPr lang="en-US" altLang="en-US" sz="900">
              <a:solidFill>
                <a:prstClr val="black"/>
              </a:solidFill>
            </a:endParaRPr>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With many employees traveling to and from international destinations, monitoring and controlling infectious diseases has become an important safety issue. Employers can take steps to prevent the entry or spread of infectious diseases into their workplaces.</a:t>
            </a:r>
          </a:p>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37</a:t>
            </a:fld>
            <a:endParaRPr lang="en-US" dirty="0">
              <a:solidFill>
                <a:prstClr val="white"/>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39</a:t>
            </a:fld>
            <a:endParaRPr lang="en-US" dirty="0">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4</a:t>
            </a:fld>
            <a:endParaRPr lang="en-US" dirty="0"/>
          </a:p>
        </p:txBody>
      </p:sp>
    </p:spTree>
    <p:extLst>
      <p:ext uri="{BB962C8B-B14F-4D97-AF65-F5344CB8AC3E}">
        <p14:creationId xmlns:p14="http://schemas.microsoft.com/office/powerpoint/2010/main" val="533380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1366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1366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F22649F7-A913-4128-A5A8-65DBBBD19CB3}" type="slidenum">
              <a:rPr lang="en-US" altLang="en-US" sz="900">
                <a:solidFill>
                  <a:prstClr val="black"/>
                </a:solidFill>
              </a:rPr>
              <a:pPr eaLnBrk="1" hangingPunct="1"/>
              <a:t>40</a:t>
            </a:fld>
            <a:endParaRPr lang="en-US" altLang="en-US" sz="900">
              <a:solidFill>
                <a:prstClr val="black"/>
              </a:solidFill>
            </a:endParaRPr>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possibility of emergencies prompted by fires, explosions, and similar issues means that employers need facility notification and evacuation plans. Such plans should contain the several elements listed in this slide.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41</a:t>
            </a:fld>
            <a:endParaRPr lang="en-US" dirty="0">
              <a:solidFill>
                <a:prstClr val="white"/>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42</a:t>
            </a:fld>
            <a:endParaRPr lang="en-US" dirty="0">
              <a:solidFill>
                <a:prstClr val="white"/>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1161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1162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EA74C704-A7C1-4DB3-BEBC-9F771FFB049C}" type="slidenum">
              <a:rPr lang="en-US" altLang="en-US" sz="900">
                <a:solidFill>
                  <a:prstClr val="black"/>
                </a:solidFill>
              </a:rPr>
              <a:pPr eaLnBrk="1" hangingPunct="1"/>
              <a:t>43</a:t>
            </a:fld>
            <a:endParaRPr lang="en-US" altLang="en-US" sz="900">
              <a:solidFill>
                <a:prstClr val="black"/>
              </a:solidFill>
            </a:endParaRPr>
          </a:p>
        </p:txBody>
      </p:sp>
      <p:sp>
        <p:nvSpPr>
          <p:cNvPr id="111621" name="Rectangle 2"/>
          <p:cNvSpPr>
            <a:spLocks noGrp="1" noRot="1" noChangeAspect="1" noChangeArrowheads="1" noTextEdit="1"/>
          </p:cNvSpPr>
          <p:nvPr>
            <p:ph type="sldImg"/>
          </p:nvPr>
        </p:nvSpPr>
        <p:spPr>
          <a:ln/>
        </p:spPr>
      </p:sp>
      <p:sp>
        <p:nvSpPr>
          <p:cNvPr id="1116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Ideally, a comprehensive corporate anticrime program should start with these basic actions. In simplest terms, actually instituting a basic facility security program requires four steps: analyzing the current </a:t>
            </a:r>
            <a:r>
              <a:rPr lang="en-US" altLang="en-US" i="1" smtClean="0"/>
              <a:t>level </a:t>
            </a:r>
            <a:r>
              <a:rPr lang="en-US" altLang="en-US" smtClean="0"/>
              <a:t>of risk, and then installing </a:t>
            </a:r>
            <a:r>
              <a:rPr lang="en-US" altLang="en-US" i="1" smtClean="0"/>
              <a:t>mechanical, natural</a:t>
            </a:r>
            <a:r>
              <a:rPr lang="en-US" altLang="en-US" smtClean="0"/>
              <a:t>, and </a:t>
            </a:r>
            <a:r>
              <a:rPr lang="en-US" altLang="en-US" i="1" smtClean="0"/>
              <a:t>organizational </a:t>
            </a:r>
            <a:r>
              <a:rPr lang="en-US" altLang="en-US" smtClean="0"/>
              <a:t>security systems.</a:t>
            </a:r>
          </a:p>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1264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1264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1D650095-A196-4CA0-9956-C008F332A257}" type="slidenum">
              <a:rPr lang="en-US" altLang="en-US" sz="900">
                <a:solidFill>
                  <a:prstClr val="black"/>
                </a:solidFill>
              </a:rPr>
              <a:pPr eaLnBrk="1" hangingPunct="1"/>
              <a:t>44</a:t>
            </a:fld>
            <a:endParaRPr lang="en-US" altLang="en-US" sz="900">
              <a:solidFill>
                <a:prstClr val="black"/>
              </a:solidFill>
            </a:endParaRPr>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As part of this initial threat assessment, managers should review at least these six matters.</a:t>
            </a:r>
          </a:p>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1469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1469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D5A97382-E6E1-49FA-AB52-CF9FBAA04762}" type="slidenum">
              <a:rPr lang="en-US" altLang="en-US" sz="900">
                <a:solidFill>
                  <a:prstClr val="black"/>
                </a:solidFill>
              </a:rPr>
              <a:pPr eaLnBrk="1" hangingPunct="1"/>
              <a:t>45</a:t>
            </a:fld>
            <a:endParaRPr lang="en-US" altLang="en-US" sz="900">
              <a:solidFill>
                <a:prstClr val="black"/>
              </a:solidFill>
            </a:endParaRPr>
          </a:p>
        </p:txBody>
      </p:sp>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Employers must consider employee privacy when using monitoring to control or investigate possible employee security breaches. Employers should get employees’ consent for monitoring when employees sign for receipt of company handbooks during orientation. The employer may also use monitoring if it is clear from its policies and notices that employees should have known that monitoring might take place.</a:t>
            </a:r>
          </a:p>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649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650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9BEFFC48-F2D7-4723-8055-0CC369DBB627}" type="slidenum">
              <a:rPr lang="en-US" altLang="en-US" sz="900">
                <a:solidFill>
                  <a:prstClr val="black"/>
                </a:solidFill>
              </a:rPr>
              <a:pPr eaLnBrk="1" hangingPunct="1"/>
              <a:t>47</a:t>
            </a:fld>
            <a:endParaRPr lang="en-US" altLang="en-US" sz="900">
              <a:solidFill>
                <a:prstClr val="black"/>
              </a:solidFill>
            </a:endParaRPr>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Employers can take several steps to reduce workplace violence.</a:t>
            </a:r>
          </a:p>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752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752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2753EC0F-CE67-4A12-8C6A-CFF75283CC88}" type="slidenum">
              <a:rPr lang="en-US" altLang="en-US" sz="900">
                <a:solidFill>
                  <a:prstClr val="black"/>
                </a:solidFill>
              </a:rPr>
              <a:pPr eaLnBrk="1" hangingPunct="1"/>
              <a:t>48</a:t>
            </a:fld>
            <a:endParaRPr lang="en-US" altLang="en-US" sz="900">
              <a:solidFill>
                <a:prstClr val="black"/>
              </a:solidFill>
            </a:endParaRPr>
          </a:p>
        </p:txBody>
      </p:sp>
      <p:sp>
        <p:nvSpPr>
          <p:cNvPr id="107525" name="Rectangle 2"/>
          <p:cNvSpPr>
            <a:spLocks noGrp="1" noRot="1" noChangeAspect="1" noChangeArrowheads="1" noTextEdit="1"/>
          </p:cNvSpPr>
          <p:nvPr>
            <p:ph type="sldImg"/>
          </p:nvPr>
        </p:nvSpPr>
        <p:spPr>
          <a:ln/>
        </p:spPr>
      </p:sp>
      <p:sp>
        <p:nvSpPr>
          <p:cNvPr id="1075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Employers also need effective procedures for identifying and dealing with potentially lethal employees. Start with adopting a workplace violence policy that outlines unacceptable employee behavior and a zero-tolerance policy toward workplace violence. Behaviors that managers should watch out for are listed in this slide.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U.S. Department of Labor defines workplace violence as “any threat or act of physical violence, harassment, intimidation, or other threatening disruptive behavior that occurs at [a] worksite.” </a:t>
            </a: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112540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5</a:t>
            </a:fld>
            <a:endParaRPr lang="en-US" dirty="0"/>
          </a:p>
        </p:txBody>
      </p:sp>
    </p:spTree>
    <p:extLst>
      <p:ext uri="{BB962C8B-B14F-4D97-AF65-F5344CB8AC3E}">
        <p14:creationId xmlns:p14="http://schemas.microsoft.com/office/powerpoint/2010/main" val="2424999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854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854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9A49083D-DF2D-41EA-8B45-B124A2FB90B1}" type="slidenum">
              <a:rPr lang="en-US" altLang="en-US" sz="900">
                <a:solidFill>
                  <a:prstClr val="black"/>
                </a:solidFill>
              </a:rPr>
              <a:pPr eaLnBrk="1" hangingPunct="1"/>
              <a:t>50</a:t>
            </a:fld>
            <a:endParaRPr lang="en-US" altLang="en-US" sz="900">
              <a:solidFill>
                <a:prstClr val="black"/>
              </a:solidFill>
            </a:endParaRPr>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slides lists precautions that managers should use when firing or disciplining potentially violent employees.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957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957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F5AAA1EF-FE41-48DC-8DB9-857EC83A3008}" type="slidenum">
              <a:rPr lang="en-US" altLang="en-US" sz="900">
                <a:solidFill>
                  <a:prstClr val="black"/>
                </a:solidFill>
              </a:rPr>
              <a:pPr eaLnBrk="1" hangingPunct="1"/>
              <a:t>51</a:t>
            </a:fld>
            <a:endParaRPr lang="en-US" altLang="en-US" sz="900">
              <a:solidFill>
                <a:prstClr val="black"/>
              </a:solidFill>
            </a:endParaRPr>
          </a:p>
        </p:txBody>
      </p:sp>
      <p:sp>
        <p:nvSpPr>
          <p:cNvPr id="109573" name="Rectangle 2"/>
          <p:cNvSpPr>
            <a:spLocks noGrp="1" noRot="1" noChangeAspect="1" noChangeArrowheads="1" noTextEdit="1"/>
          </p:cNvSpPr>
          <p:nvPr>
            <p:ph type="sldImg"/>
          </p:nvPr>
        </p:nvSpPr>
        <p:spPr>
          <a:ln/>
        </p:spPr>
      </p:sp>
      <p:sp>
        <p:nvSpPr>
          <p:cNvPr id="1095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slide offers some suggestions for what you should do when confronted by an angry, potentially explosive employee.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Lorenz, I. (2004, December 20). 7 tips for combating desk rage. CNN.com/CareerBuilder.com   Retrieved from http://www.cnn.com/2004/US/Careers/08/13/boss.spying/index.html</a:t>
            </a: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52</a:t>
            </a:fld>
            <a:endParaRPr lang="en-US" dirty="0">
              <a:solidFill>
                <a:prstClr val="white"/>
              </a:solidFill>
            </a:endParaRPr>
          </a:p>
        </p:txBody>
      </p:sp>
    </p:spTree>
    <p:extLst>
      <p:ext uri="{BB962C8B-B14F-4D97-AF65-F5344CB8AC3E}">
        <p14:creationId xmlns:p14="http://schemas.microsoft.com/office/powerpoint/2010/main" val="3794308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547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547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86E87D63-FC52-419B-AFA6-0FC669746D51}" type="slidenum">
              <a:rPr lang="en-US" altLang="en-US" sz="900">
                <a:solidFill>
                  <a:prstClr val="black"/>
                </a:solidFill>
              </a:rPr>
              <a:pPr eaLnBrk="1" hangingPunct="1"/>
              <a:t>53</a:t>
            </a:fld>
            <a:endParaRPr lang="en-US" altLang="en-US" sz="900">
              <a:solidFill>
                <a:prstClr val="black"/>
              </a:solidFill>
            </a:endParaRPr>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Smoking is a serious health and cost problem for both employees and employers. For employers, these costs derive from higher health and fire insurance, as well as increased absenteeism and reduced productivity.</a:t>
            </a:r>
          </a:p>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54</a:t>
            </a:fld>
            <a:endParaRPr lang="en-US" dirty="0"/>
          </a:p>
        </p:txBody>
      </p:sp>
    </p:spTree>
    <p:extLst>
      <p:ext uri="{BB962C8B-B14F-4D97-AF65-F5344CB8AC3E}">
        <p14:creationId xmlns:p14="http://schemas.microsoft.com/office/powerpoint/2010/main" val="273686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company is in one of these states, you can’t refuse to hire people just because they smoke (although you can turn them down for other, legitimate reasons).</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55</a:t>
            </a:fld>
            <a:endParaRPr lang="en-US" dirty="0"/>
          </a:p>
        </p:txBody>
      </p:sp>
    </p:spTree>
    <p:extLst>
      <p:ext uri="{BB962C8B-B14F-4D97-AF65-F5344CB8AC3E}">
        <p14:creationId xmlns:p14="http://schemas.microsoft.com/office/powerpoint/2010/main" val="3522241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56</a:t>
            </a:fld>
            <a:endParaRPr lang="en-US" dirty="0">
              <a:solidFill>
                <a:prstClr val="white"/>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421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421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DF14AE9D-ADA5-4AF4-B9AD-3FA7179832F3}" type="slidenum">
              <a:rPr lang="en-US" altLang="en-US" sz="900">
                <a:solidFill>
                  <a:prstClr val="black"/>
                </a:solidFill>
              </a:rPr>
              <a:pPr eaLnBrk="1" hangingPunct="1"/>
              <a:t>57</a:t>
            </a:fld>
            <a:endParaRPr lang="en-US" altLang="en-US" sz="900">
              <a:solidFill>
                <a:prstClr val="black"/>
              </a:solidFill>
            </a:endParaRPr>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Alcoholism and substance abuse are widespread problems at work. About two-thirds of people with an alcohol disorder work full-time. The effects of alcoholism on the worker and work are severe. Both the quality and quantity of the work decline in the face of a sort of on-the-job absenteeism.</a:t>
            </a:r>
          </a:p>
          <a:p>
            <a:pPr eaLnBrk="1" hangingPunct="1"/>
            <a:r>
              <a:rPr lang="en-US" altLang="en-US" smtClean="0"/>
              <a:t>Training supervisors to identify alcoholics or drug abusers and the problems they create is advisable. However, supervisors are in a tricky position: They should be the company’s first line of defense in combating workplace drug abuse, but should avoid becoming detectives or medical diagnosticians.</a:t>
            </a:r>
          </a:p>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523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523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54B52E33-05FF-4FAB-B02E-8B3451EEEED6}" type="slidenum">
              <a:rPr lang="en-US" altLang="en-US" sz="900">
                <a:solidFill>
                  <a:prstClr val="black"/>
                </a:solidFill>
              </a:rPr>
              <a:pPr eaLnBrk="1" hangingPunct="1"/>
              <a:t>58</a:t>
            </a:fld>
            <a:endParaRPr lang="en-US" altLang="en-US" sz="900">
              <a:solidFill>
                <a:prstClr val="black"/>
              </a:solidFill>
            </a:endParaRPr>
          </a:p>
        </p:txBody>
      </p:sp>
      <p:sp>
        <p:nvSpPr>
          <p:cNvPr id="95237" name="Rectangle 2"/>
          <p:cNvSpPr>
            <a:spLocks noGrp="1" noRot="1" noChangeAspect="1" noChangeArrowheads="1" noTextEdit="1"/>
          </p:cNvSpPr>
          <p:nvPr>
            <p:ph type="sldImg"/>
          </p:nvPr>
        </p:nvSpPr>
        <p:spPr>
          <a:solidFill>
            <a:srgbClr val="FFFFFF"/>
          </a:solidFill>
          <a:ln/>
        </p:spPr>
      </p:sp>
      <p:sp>
        <p:nvSpPr>
          <p:cNvPr id="952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0" dirty="0" smtClean="0"/>
              <a:t>This</a:t>
            </a:r>
            <a:r>
              <a:rPr lang="en-US" altLang="en-US" b="0" baseline="0" dirty="0" smtClean="0"/>
              <a:t> table </a:t>
            </a:r>
            <a:r>
              <a:rPr lang="en-US" altLang="en-US" dirty="0" smtClean="0"/>
              <a:t>presents a chart showing observable behavior patterns that indicate alcohol-related problems. As you can see, alcohol-related problems range from tardiness in the earliest stages of alcohol abuse to prolonged, unpredictable absences in its later stages.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625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626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675579B2-5A7A-4002-99AD-591DE1FB3E35}" type="slidenum">
              <a:rPr lang="en-US" altLang="en-US" sz="900">
                <a:solidFill>
                  <a:prstClr val="black"/>
                </a:solidFill>
              </a:rPr>
              <a:pPr eaLnBrk="1" hangingPunct="1"/>
              <a:t>59</a:t>
            </a:fld>
            <a:endParaRPr lang="en-US" altLang="en-US" sz="900">
              <a:solidFill>
                <a:prstClr val="black"/>
              </a:solidFill>
            </a:endParaRPr>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federal Drug-Free Workplace Act requires employers with federal government contracts or grants to ensure a drug-free workplace by taking a number of steps.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6553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6554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F67AF191-B0CA-4302-B8DD-84D2691AD9F3}" type="slidenum">
              <a:rPr lang="en-US" altLang="en-US" sz="900">
                <a:solidFill>
                  <a:prstClr val="black"/>
                </a:solidFill>
              </a:rPr>
              <a:pPr eaLnBrk="1" hangingPunct="1"/>
              <a:t>6</a:t>
            </a:fld>
            <a:endParaRPr lang="en-US" altLang="en-US" sz="900">
              <a:solidFill>
                <a:prstClr val="black"/>
              </a:solidFill>
            </a:endParaRPr>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Congress passed the </a:t>
            </a:r>
            <a:r>
              <a:rPr lang="en-US" altLang="en-US" b="1" dirty="0" smtClean="0"/>
              <a:t>Occupational Safety and Health Act of 1970 </a:t>
            </a:r>
            <a:r>
              <a:rPr lang="en-US" altLang="en-US" dirty="0" smtClean="0"/>
              <a:t>“to assure so far as possible every working man and woman in the nation safe and healthful working conditions and to preserve our human resources.”</a:t>
            </a:r>
          </a:p>
          <a:p>
            <a:pPr eaLnBrk="1" hangingPunct="1"/>
            <a:r>
              <a:rPr lang="en-US" altLang="en-US" dirty="0" smtClean="0"/>
              <a:t>The only employers it doesn’t cover are self-employed persons, farms in which only immediate members of the employer’s family work, and some workplaces already protected by other federal agencies or under other statutes. The act covers federal agencies, but usually not state and local governments. </a:t>
            </a:r>
          </a:p>
          <a:p>
            <a:pPr eaLnBrk="1" hangingPunct="1"/>
            <a:r>
              <a:rPr lang="en-US" altLang="en-US" dirty="0" smtClean="0"/>
              <a:t>The act created the </a:t>
            </a:r>
            <a:r>
              <a:rPr lang="en-US" altLang="en-US" b="1" dirty="0" smtClean="0"/>
              <a:t>Occupational Safety and Health Administration (OSHA) </a:t>
            </a:r>
            <a:r>
              <a:rPr lang="en-US" altLang="en-US" dirty="0" smtClean="0"/>
              <a:t>within the Department of Labor. OSHA’s basic purpose is to administer the act and to set and enforce the safety and health standards that apply to almost all workers in the United States. The Department of Labor enforces the standards, and OSHA has inspectors working out of branch offices to ensure compliance.</a:t>
            </a:r>
          </a:p>
          <a:p>
            <a:pPr eaLnBrk="1" hangingPunct="1"/>
            <a:endParaRPr lang="en-US" altLang="en-US" dirty="0" smtClean="0"/>
          </a:p>
          <a:p>
            <a:pPr eaLnBrk="1" hangingPunct="1"/>
            <a:r>
              <a:rPr lang="en-US" b="1" dirty="0" smtClean="0"/>
              <a:t>NIOSH</a:t>
            </a:r>
            <a:r>
              <a:rPr lang="en-US" dirty="0" smtClean="0"/>
              <a:t> is the U.S.</a:t>
            </a:r>
            <a:r>
              <a:rPr lang="en-US" baseline="0" dirty="0" smtClean="0"/>
              <a:t> </a:t>
            </a:r>
            <a:r>
              <a:rPr lang="en-US" dirty="0" smtClean="0"/>
              <a:t>federal agency responsible for conducting research and making recommendations for the prevention of work-related injury</a:t>
            </a:r>
            <a:r>
              <a:rPr lang="en-US" baseline="0" dirty="0" smtClean="0"/>
              <a:t> </a:t>
            </a:r>
            <a:r>
              <a:rPr lang="en-US" dirty="0" smtClean="0"/>
              <a:t>and illness. NIOSH is part of the Centers for Disease Control and Prevention (CDC) within the U.S. Department of Health and Human Services. NIOSH was established to help ensure safe and healthful working conditions by providing research, information, education, and training in the field of occupational safety and health. </a:t>
            </a:r>
            <a:r>
              <a:rPr lang="en-US" smtClean="0"/>
              <a:t>NIOSH provides national and world leadership to prevent work-related illness, injury, disability, and death by gathering information, conducting scientific research, and translating the knowledge gained into products and services.</a:t>
            </a:r>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728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728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8602352E-5696-4DD5-AB25-8E75D433C1C8}" type="slidenum">
              <a:rPr lang="en-US" altLang="en-US" sz="900">
                <a:solidFill>
                  <a:prstClr val="black"/>
                </a:solidFill>
              </a:rPr>
              <a:pPr eaLnBrk="1" hangingPunct="1"/>
              <a:t>60</a:t>
            </a:fld>
            <a:endParaRPr lang="en-US" altLang="en-US" sz="900">
              <a:solidFill>
                <a:prstClr val="black"/>
              </a:solidFill>
            </a:endParaRPr>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Disciplining, discharge, in-house counseling, and referral to an outside agency are the four traditional prescriptions for addressing employee substance abuse problems. Most professionals seem to counsel treatment rather than outright dismissal, at least initially. They also emphasize that whether it’s the supervisor or just a friend who notices the employee’s problem, the worst thing to do is ignore it. In practice, each employer tends to develop its own approach to dealing with substance abuse.</a:t>
            </a:r>
          </a:p>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61</a:t>
            </a:fld>
            <a:endParaRPr lang="en-US" dirty="0"/>
          </a:p>
        </p:txBody>
      </p:sp>
    </p:spTree>
    <p:extLst>
      <p:ext uri="{BB962C8B-B14F-4D97-AF65-F5344CB8AC3E}">
        <p14:creationId xmlns:p14="http://schemas.microsoft.com/office/powerpoint/2010/main" val="31258501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62</a:t>
            </a:fld>
            <a:endParaRPr lang="en-US" dirty="0"/>
          </a:p>
        </p:txBody>
      </p:sp>
    </p:spTree>
    <p:extLst>
      <p:ext uri="{BB962C8B-B14F-4D97-AF65-F5344CB8AC3E}">
        <p14:creationId xmlns:p14="http://schemas.microsoft.com/office/powerpoint/2010/main" val="34783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63</a:t>
            </a:fld>
            <a:endParaRPr lang="en-US" dirty="0"/>
          </a:p>
        </p:txBody>
      </p:sp>
    </p:spTree>
    <p:extLst>
      <p:ext uri="{BB962C8B-B14F-4D97-AF65-F5344CB8AC3E}">
        <p14:creationId xmlns:p14="http://schemas.microsoft.com/office/powerpoint/2010/main" val="7828720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830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830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5F416FFE-356D-44D2-9116-7FB7ACE765B8}" type="slidenum">
              <a:rPr lang="en-US" altLang="en-US" sz="900">
                <a:solidFill>
                  <a:prstClr val="black"/>
                </a:solidFill>
              </a:rPr>
              <a:pPr eaLnBrk="1" hangingPunct="1"/>
              <a:t>64</a:t>
            </a:fld>
            <a:endParaRPr lang="en-US" altLang="en-US" sz="900">
              <a:solidFill>
                <a:prstClr val="black"/>
              </a:solidFill>
            </a:endParaRPr>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variety of workplace factors can lead to stress. Personal factors also influence stress. Job stress has serious consequences for both employee and employer.</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933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933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0D53CEBF-8F10-45E9-BF18-A254BE0292E5}" type="slidenum">
              <a:rPr lang="en-US" altLang="en-US" sz="900">
                <a:solidFill>
                  <a:prstClr val="black"/>
                </a:solidFill>
              </a:rPr>
              <a:pPr eaLnBrk="1" hangingPunct="1"/>
              <a:t>65</a:t>
            </a:fld>
            <a:endParaRPr lang="en-US" altLang="en-US" sz="900">
              <a:solidFill>
                <a:prstClr val="black"/>
              </a:solidFill>
            </a:endParaRPr>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There are a number of ways to alleviate dysfunctional stress. These range from commonsense remedies (such as getting more sleep and eating better) to remedies like biofeedback and meditation.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035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035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422881AE-2B16-42B7-8475-7ED7EC849DAF}" type="slidenum">
              <a:rPr lang="en-US" altLang="en-US" sz="900">
                <a:solidFill>
                  <a:prstClr val="black"/>
                </a:solidFill>
              </a:rPr>
              <a:pPr eaLnBrk="1" hangingPunct="1"/>
              <a:t>66</a:t>
            </a:fld>
            <a:endParaRPr lang="en-US" altLang="en-US" sz="900">
              <a:solidFill>
                <a:prstClr val="black"/>
              </a:solidFill>
            </a:endParaRPr>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employer and its human resource team and supervisors also play a role in reducing stress. Supportive supervisors and fair treatment are two obvious steps. Other steps include reducing personal conflicts on the job and encouraging open communication between management and employees.</a:t>
            </a:r>
          </a:p>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Bakker, A. B.</a:t>
            </a:r>
            <a:r>
              <a:rPr lang="en-US" baseline="0" dirty="0" smtClean="0"/>
              <a:t> et al. (2000). Patient demands, lack of reciprocity, and burnout: A five-year longitudinal study among general practitioners. </a:t>
            </a:r>
            <a:r>
              <a:rPr lang="en-US" i="1" baseline="0" dirty="0" smtClean="0"/>
              <a:t>Journal of Organizational Behavior, 21</a:t>
            </a:r>
            <a:r>
              <a:rPr lang="en-US" baseline="0" dirty="0" smtClean="0"/>
              <a:t>, 425-441.</a:t>
            </a:r>
          </a:p>
          <a:p>
            <a:endParaRPr lang="en-US" baseline="0" dirty="0" smtClean="0"/>
          </a:p>
          <a:p>
            <a:r>
              <a:rPr lang="en-US" baseline="0" dirty="0" smtClean="0"/>
              <a:t>Depersonalization: </a:t>
            </a:r>
            <a:r>
              <a:rPr lang="en-US" dirty="0" smtClean="0"/>
              <a:t>It consists of a feeling of watching oneself act, while having no control over a situation.</a:t>
            </a:r>
            <a:r>
              <a:rPr lang="en-US" baseline="30000" dirty="0" smtClean="0"/>
              <a:t> </a:t>
            </a:r>
            <a:r>
              <a:rPr lang="en-US" dirty="0" smtClean="0"/>
              <a:t>Subjects feel they have changed, and the world has become vague, dreamlike, less real, or lacking in significance. It can be a disturbing experience, since many feel that, indeed, they are living in a "dream". It’s like seeing oneself in the third person. </a:t>
            </a: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67</a:t>
            </a:fld>
            <a:endParaRPr lang="en-US" dirty="0">
              <a:solidFill>
                <a:prstClr val="white"/>
              </a:solidFill>
            </a:endParaRPr>
          </a:p>
        </p:txBody>
      </p:sp>
    </p:spTree>
    <p:extLst>
      <p:ext uri="{BB962C8B-B14F-4D97-AF65-F5344CB8AC3E}">
        <p14:creationId xmlns:p14="http://schemas.microsoft.com/office/powerpoint/2010/main" val="1341234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240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240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0F509A07-A1FD-4C10-A597-208CBB9C1B11}" type="slidenum">
              <a:rPr lang="en-US" altLang="en-US" sz="900">
                <a:solidFill>
                  <a:prstClr val="black"/>
                </a:solidFill>
              </a:rPr>
              <a:pPr eaLnBrk="1" hangingPunct="1"/>
              <a:t>68</a:t>
            </a:fld>
            <a:endParaRPr lang="en-US" altLang="en-US" sz="900">
              <a:solidFill>
                <a:prstClr val="black"/>
              </a:solidFill>
            </a:endParaRPr>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Burnout </a:t>
            </a:r>
            <a:r>
              <a:rPr lang="en-US" altLang="en-US" smtClean="0"/>
              <a:t>is a phenomenon closely associated with job stress. Burnout builds gradually, manifesting itself in symptoms such as irritability, discouragement, exhaustion, cynicism, entrapment, and resentment. This slide lists ways that an individual can recover from burnout.</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342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342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D0C551CA-19D3-4327-BB78-DC203D8749D2}" type="slidenum">
              <a:rPr lang="en-US" altLang="en-US" sz="900">
                <a:solidFill>
                  <a:prstClr val="black"/>
                </a:solidFill>
              </a:rPr>
              <a:pPr eaLnBrk="1" hangingPunct="1"/>
              <a:t>69</a:t>
            </a:fld>
            <a:endParaRPr lang="en-US" altLang="en-US" sz="900">
              <a:solidFill>
                <a:prstClr val="black"/>
              </a:solidFill>
            </a:endParaRPr>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smtClean="0"/>
              <a:t>Employee depression </a:t>
            </a:r>
            <a:r>
              <a:rPr lang="en-US" altLang="en-US" dirty="0" smtClean="0"/>
              <a:t>is a serious problem at work. Employers need to work harder to ensure that depressed employees actually utilize available support services.</a:t>
            </a:r>
          </a:p>
          <a:p>
            <a:pPr eaLnBrk="1" hangingPunct="1"/>
            <a:endParaRPr lang="en-US" altLang="en-US" dirty="0" smtClean="0"/>
          </a:p>
          <a:p>
            <a:pPr eaLnBrk="1" hangingPunct="1"/>
            <a:r>
              <a:rPr lang="en-US" altLang="en-US" dirty="0" smtClean="0"/>
              <a:t>Depression is a disease. Employers therefore need to train supervisors to identify depression’s warning signs and to counsel those who may need such services to use the firm’s employee assistance program.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7</a:t>
            </a:fld>
            <a:endParaRPr lang="en-US" dirty="0"/>
          </a:p>
        </p:txBody>
      </p:sp>
    </p:spTree>
    <p:extLst>
      <p:ext uri="{BB962C8B-B14F-4D97-AF65-F5344CB8AC3E}">
        <p14:creationId xmlns:p14="http://schemas.microsoft.com/office/powerpoint/2010/main" val="528659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445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445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itchFamily="34" charset="0"/>
                <a:cs typeface="Tahoma" pitchFamily="34" charset="0"/>
              </a:defRPr>
            </a:lvl1pPr>
            <a:lvl2pPr marL="742950" indent="-285750" defTabSz="927100" eaLnBrk="0" hangingPunct="0">
              <a:defRPr sz="1000">
                <a:solidFill>
                  <a:schemeClr val="tx1"/>
                </a:solidFill>
                <a:latin typeface="Arial" pitchFamily="34" charset="0"/>
                <a:cs typeface="Tahoma" pitchFamily="34" charset="0"/>
              </a:defRPr>
            </a:lvl2pPr>
            <a:lvl3pPr marL="1143000" indent="-228600" defTabSz="927100" eaLnBrk="0" hangingPunct="0">
              <a:defRPr sz="1000">
                <a:solidFill>
                  <a:schemeClr val="tx1"/>
                </a:solidFill>
                <a:latin typeface="Arial" pitchFamily="34" charset="0"/>
                <a:cs typeface="Tahoma" pitchFamily="34" charset="0"/>
              </a:defRPr>
            </a:lvl3pPr>
            <a:lvl4pPr marL="1600200" indent="-228600" defTabSz="927100" eaLnBrk="0" hangingPunct="0">
              <a:defRPr sz="1000">
                <a:solidFill>
                  <a:schemeClr val="tx1"/>
                </a:solidFill>
                <a:latin typeface="Arial" pitchFamily="34" charset="0"/>
                <a:cs typeface="Tahoma" pitchFamily="34" charset="0"/>
              </a:defRPr>
            </a:lvl4pPr>
            <a:lvl5pPr marL="2057400" indent="-228600" defTabSz="927100" eaLnBrk="0" hangingPunct="0">
              <a:defRPr sz="1000">
                <a:solidFill>
                  <a:schemeClr val="tx1"/>
                </a:solidFill>
                <a:latin typeface="Arial" pitchFamily="34"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prstClr val="black"/>
                </a:solidFill>
              </a:rPr>
              <a:t>16</a:t>
            </a:r>
            <a:r>
              <a:rPr lang="en-US" altLang="en-US" sz="900">
                <a:solidFill>
                  <a:prstClr val="black"/>
                </a:solidFill>
                <a:cs typeface="Arial" pitchFamily="34" charset="0"/>
              </a:rPr>
              <a:t>–</a:t>
            </a:r>
            <a:fld id="{DB2A995D-ABCD-44BC-A0C9-570219CBD3A9}" type="slidenum">
              <a:rPr lang="en-US" altLang="en-US" sz="900">
                <a:solidFill>
                  <a:prstClr val="black"/>
                </a:solidFill>
              </a:rPr>
              <a:pPr eaLnBrk="1" hangingPunct="1"/>
              <a:t>70</a:t>
            </a:fld>
            <a:endParaRPr lang="en-US" altLang="en-US" sz="900">
              <a:solidFill>
                <a:prstClr val="black"/>
              </a:solidFill>
            </a:endParaRPr>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NIOSH provides these general recommendations regarding computer work stations. Most relate to </a:t>
            </a:r>
            <a:r>
              <a:rPr lang="en-US" altLang="en-US" i="1" smtClean="0"/>
              <a:t>ergonomics </a:t>
            </a:r>
            <a:r>
              <a:rPr lang="en-US" altLang="en-US" smtClean="0"/>
              <a:t>or design of the worker–equipment interface.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71</a:t>
            </a:fld>
            <a:endParaRPr lang="en-US" dirty="0">
              <a:solidFill>
                <a:prstClr val="white"/>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Generally speaking, a </a:t>
            </a:r>
            <a:r>
              <a:rPr lang="en-US" b="1" dirty="0" smtClean="0"/>
              <a:t>fitness-for-duty</a:t>
            </a:r>
            <a:r>
              <a:rPr lang="en-US" dirty="0" smtClean="0"/>
              <a:t> test/exam is a medical examination of a current employee to determine whether the employee is physically or psychologically able to perform the job. Sometimes, fitness-for-duty exams are required when an employee is ready to return to work after taking time off for a serious illness or injury. For example, an employee with a serious back injury might have to take a fitness-for-duty exam before coming back to work, to make sure the employee is capable of meeting the physical requirements of the job. A fitness-for-duty exam might also be required of an employee whose conduct on the job gives the employer reason to believe that the employee is not able to perform the job safely. For example, if a forklift operator is found unconscious at the controls, the employer could require the employee to get checked out, to make sure the employee doesn't pose a serious safety risk. </a:t>
            </a:r>
          </a:p>
          <a:p>
            <a:endParaRPr lang="en-US" dirty="0" smtClean="0"/>
          </a:p>
          <a:p>
            <a:r>
              <a:rPr lang="en-US" dirty="0" smtClean="0"/>
              <a:t>If the employee has a disability, the rules are stricter. Fitness-for-duty exams may reveal information about an employee's disability, so they are regulated by the ADA. If an employee has a disability, an employer may require a fitness-for-duty exam only if the exam is job-related and consistent with business necessity. This standard will generally be met if the employer has a reasonable belief that:</a:t>
            </a:r>
          </a:p>
          <a:p>
            <a:pPr marL="171450" indent="-171450">
              <a:buFont typeface="Arial" panose="020B0604020202020204" pitchFamily="34" charset="0"/>
              <a:buChar char="•"/>
            </a:pPr>
            <a:r>
              <a:rPr lang="en-US" dirty="0" smtClean="0"/>
              <a:t>the employee's condition may prevent the employee from performing the job's essential functions, or</a:t>
            </a:r>
          </a:p>
          <a:p>
            <a:pPr marL="171450" indent="-171450">
              <a:buFont typeface="Arial" panose="020B0604020202020204" pitchFamily="34" charset="0"/>
              <a:buChar char="•"/>
            </a:pPr>
            <a:r>
              <a:rPr lang="en-US" dirty="0" smtClean="0"/>
              <a:t>the employee poses a direct threat to his or her own safety or the safety of others. </a:t>
            </a:r>
          </a:p>
          <a:p>
            <a:endParaRPr lang="en-US" dirty="0" smtClean="0"/>
          </a:p>
          <a:p>
            <a:r>
              <a:rPr lang="en-US" dirty="0" smtClean="0"/>
              <a:t>The employer's belief has to be based on facts, not on stereotypes or assumptions about the employee's condition.</a:t>
            </a:r>
          </a:p>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75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8</a:t>
            </a:fld>
            <a:endParaRPr lang="en-US" dirty="0"/>
          </a:p>
        </p:txBody>
      </p:sp>
    </p:spTree>
    <p:extLst>
      <p:ext uri="{BB962C8B-B14F-4D97-AF65-F5344CB8AC3E}">
        <p14:creationId xmlns:p14="http://schemas.microsoft.com/office/powerpoint/2010/main" val="216062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9</a:t>
            </a:fld>
            <a:endParaRPr lang="en-US" dirty="0"/>
          </a:p>
        </p:txBody>
      </p:sp>
    </p:spTree>
    <p:extLst>
      <p:ext uri="{BB962C8B-B14F-4D97-AF65-F5344CB8AC3E}">
        <p14:creationId xmlns:p14="http://schemas.microsoft.com/office/powerpoint/2010/main" val="49617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C71FA520-D21E-4883-8B77-CEC0924B9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251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6EF413CF-2507-4EEB-88E2-AA59B2C44A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791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7440343C-E9DF-4B61-9102-D88752B8C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6703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701AEECF-A619-4835-B00E-132249A1D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90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66713"/>
            <a:ext cx="2103437"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66713"/>
            <a:ext cx="6157913"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2BC2669A-87A8-472D-9AE5-81EF9C2A4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08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0382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01671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47366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9730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40681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 </a:t>
            </a:r>
            <a:r>
              <a:rPr kumimoji="0" lang="en-US" sz="9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9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endParaRP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 </a:t>
            </a:r>
            <a:r>
              <a:rPr kumimoji="0" lang="en-US" sz="9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9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endParaRP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07319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2807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77088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95300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7522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50431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56796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4576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80315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20582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1676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92063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33823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4860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273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55340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138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45458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79264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3135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206"/>
          <p:cNvSpPr txBox="1">
            <a:spLocks noChangeArrowheads="1"/>
          </p:cNvSpPr>
          <p:nvPr userDrawn="1"/>
        </p:nvSpPr>
        <p:spPr bwMode="auto">
          <a:xfrm>
            <a:off x="6399213" y="6492875"/>
            <a:ext cx="2378075" cy="319088"/>
          </a:xfrm>
          <a:prstGeom prst="rect">
            <a:avLst/>
          </a:prstGeom>
          <a:noFill/>
          <a:ln w="9525" algn="ctr">
            <a:noFill/>
            <a:miter lim="800000"/>
            <a:headEnd/>
            <a:tailEnd/>
          </a:ln>
          <a:effectLst>
            <a:outerShdw dist="17971" dir="2686744" algn="ctr" rotWithShape="0">
              <a:srgbClr val="000000"/>
            </a:outerShdw>
          </a:effectLst>
        </p:spPr>
        <p:txBody>
          <a:bodyPr anchor="b"/>
          <a:lstStyle/>
          <a:p>
            <a:pPr algn="r">
              <a:spcBef>
                <a:spcPct val="20000"/>
              </a:spcBef>
              <a:defRPr/>
            </a:pPr>
            <a:r>
              <a:rPr lang="en-US" sz="900" dirty="0">
                <a:solidFill>
                  <a:srgbClr val="FFFFFF"/>
                </a:solidFill>
                <a:latin typeface="Arial" pitchFamily="34" charset="0"/>
              </a:rPr>
              <a:t>PowerPoint Presentation by Charlie Cook</a:t>
            </a:r>
            <a:br>
              <a:rPr lang="en-US" sz="900" dirty="0">
                <a:solidFill>
                  <a:srgbClr val="FFFFFF"/>
                </a:solidFill>
                <a:latin typeface="Arial" pitchFamily="34" charset="0"/>
              </a:rPr>
            </a:br>
            <a:r>
              <a:rPr lang="en-US" sz="900" dirty="0">
                <a:solidFill>
                  <a:srgbClr val="FFFFFF"/>
                </a:solidFill>
                <a:latin typeface="Arial" pitchFamily="34" charset="0"/>
              </a:rPr>
              <a:t>The University of West Alabama</a:t>
            </a:r>
          </a:p>
        </p:txBody>
      </p:sp>
      <p:sp>
        <p:nvSpPr>
          <p:cNvPr id="3" name="Text Box 207"/>
          <p:cNvSpPr txBox="1">
            <a:spLocks noChangeArrowheads="1"/>
          </p:cNvSpPr>
          <p:nvPr userDrawn="1"/>
        </p:nvSpPr>
        <p:spPr bwMode="auto">
          <a:xfrm>
            <a:off x="4479925" y="2586038"/>
            <a:ext cx="4572000" cy="1665287"/>
          </a:xfrm>
          <a:prstGeom prst="rect">
            <a:avLst/>
          </a:prstGeom>
          <a:noFill/>
          <a:ln w="9525">
            <a:noFill/>
            <a:miter lim="800000"/>
            <a:headEnd/>
            <a:tailEnd/>
          </a:ln>
          <a:effectLst>
            <a:outerShdw dist="35921" dir="2700000" algn="ctr" rotWithShape="0">
              <a:srgbClr val="292929">
                <a:alpha val="50000"/>
              </a:srgbClr>
            </a:outerShdw>
          </a:effectLst>
        </p:spPr>
        <p:txBody>
          <a:bodyPr>
            <a:spAutoFit/>
          </a:bodyPr>
          <a:lstStyle/>
          <a:p>
            <a:pPr>
              <a:spcBef>
                <a:spcPct val="20000"/>
              </a:spcBef>
              <a:defRPr/>
            </a:pPr>
            <a:r>
              <a:rPr lang="en-US" sz="2400" b="1" dirty="0">
                <a:solidFill>
                  <a:srgbClr val="FFFF99"/>
                </a:solidFill>
                <a:latin typeface="Arial" pitchFamily="34" charset="0"/>
              </a:rPr>
              <a:t>Chapter 16</a:t>
            </a:r>
          </a:p>
          <a:p>
            <a:pPr>
              <a:spcBef>
                <a:spcPct val="20000"/>
              </a:spcBef>
              <a:defRPr/>
            </a:pPr>
            <a:r>
              <a:rPr lang="en-US" sz="3600" dirty="0">
                <a:solidFill>
                  <a:srgbClr val="FFFFFF"/>
                </a:solidFill>
                <a:latin typeface="Arial" pitchFamily="34" charset="0"/>
              </a:rPr>
              <a:t>Employee Safety</a:t>
            </a:r>
            <a:br>
              <a:rPr lang="en-US" sz="3600" dirty="0">
                <a:solidFill>
                  <a:srgbClr val="FFFFFF"/>
                </a:solidFill>
                <a:latin typeface="Arial" pitchFamily="34" charset="0"/>
              </a:rPr>
            </a:br>
            <a:r>
              <a:rPr lang="en-US" sz="3600" dirty="0">
                <a:solidFill>
                  <a:srgbClr val="FFFFFF"/>
                </a:solidFill>
                <a:latin typeface="Arial" pitchFamily="34" charset="0"/>
              </a:rPr>
              <a:t>and Health</a:t>
            </a:r>
          </a:p>
        </p:txBody>
      </p:sp>
      <p:sp>
        <p:nvSpPr>
          <p:cNvPr id="4" name="Text Box 209"/>
          <p:cNvSpPr txBox="1">
            <a:spLocks noChangeArrowheads="1"/>
          </p:cNvSpPr>
          <p:nvPr userDrawn="1"/>
        </p:nvSpPr>
        <p:spPr bwMode="auto">
          <a:xfrm>
            <a:off x="6035675" y="6019800"/>
            <a:ext cx="2792413" cy="274638"/>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spcBef>
                <a:spcPct val="50000"/>
              </a:spcBef>
              <a:defRPr/>
            </a:pPr>
            <a:r>
              <a:rPr lang="en-US" sz="1200" b="1" dirty="0">
                <a:solidFill>
                  <a:srgbClr val="FFFFFF"/>
                </a:solidFill>
                <a:latin typeface="Arial" pitchFamily="34" charset="0"/>
              </a:rPr>
              <a:t>Part Five  |  Employee Relations</a:t>
            </a:r>
          </a:p>
        </p:txBody>
      </p:sp>
      <p:sp>
        <p:nvSpPr>
          <p:cNvPr id="5" name="Rectangle 205"/>
          <p:cNvSpPr>
            <a:spLocks noGrp="1" noChangeArrowheads="1"/>
          </p:cNvSpPr>
          <p:nvPr>
            <p:ph type="ftr" sz="quarter" idx="10"/>
          </p:nvPr>
        </p:nvSpPr>
        <p:spPr>
          <a:xfrm>
            <a:off x="182563" y="6492875"/>
            <a:ext cx="2378075" cy="319088"/>
          </a:xfrm>
          <a:ln algn="ctr"/>
          <a:effectLst>
            <a:outerShdw dist="17971" dir="2686744" algn="ctr" rotWithShape="0">
              <a:srgbClr val="000000"/>
            </a:outerShdw>
          </a:effectLst>
        </p:spPr>
        <p:txBody>
          <a:bodyPr lIns="91440" rIns="91440"/>
          <a:lstStyle>
            <a:lvl1pPr>
              <a:spcBef>
                <a:spcPct val="20000"/>
              </a:spcBef>
              <a:defRPr b="0" dirty="0" smtClean="0">
                <a:solidFill>
                  <a:schemeClr val="bg1"/>
                </a:solidFill>
              </a:defRPr>
            </a:lvl1pPr>
          </a:lstStyle>
          <a:p>
            <a:pPr>
              <a:defRPr/>
            </a:pPr>
            <a:r>
              <a:rPr lang="en-US">
                <a:solidFill>
                  <a:srgbClr val="FFFFFF"/>
                </a:solidFill>
              </a:rPr>
              <a:t>Copyright © 2011 Pearson Education, Inc. publishing as Prentice Hall</a:t>
            </a:r>
          </a:p>
        </p:txBody>
      </p:sp>
    </p:spTree>
    <p:extLst>
      <p:ext uri="{BB962C8B-B14F-4D97-AF65-F5344CB8AC3E}">
        <p14:creationId xmlns:p14="http://schemas.microsoft.com/office/powerpoint/2010/main" val="1118382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70983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03276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0956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59818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7601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206"/>
          <p:cNvSpPr txBox="1">
            <a:spLocks noChangeArrowheads="1"/>
          </p:cNvSpPr>
          <p:nvPr userDrawn="1"/>
        </p:nvSpPr>
        <p:spPr bwMode="auto">
          <a:xfrm>
            <a:off x="6399213" y="6492875"/>
            <a:ext cx="2378075" cy="319088"/>
          </a:xfrm>
          <a:prstGeom prst="rect">
            <a:avLst/>
          </a:prstGeom>
          <a:noFill/>
          <a:ln w="9525" algn="ctr">
            <a:noFill/>
            <a:miter lim="800000"/>
            <a:headEnd/>
            <a:tailEnd/>
          </a:ln>
          <a:effectLst>
            <a:outerShdw dist="17971" dir="2686744" algn="ctr" rotWithShape="0">
              <a:srgbClr val="000000"/>
            </a:outerShdw>
          </a:effectLst>
        </p:spPr>
        <p:txBody>
          <a:bodyPr anchor="b"/>
          <a:lstStyle/>
          <a:p>
            <a:pPr algn="r">
              <a:spcBef>
                <a:spcPct val="20000"/>
              </a:spcBef>
              <a:defRPr/>
            </a:pPr>
            <a:r>
              <a:rPr lang="en-US" sz="900" dirty="0">
                <a:solidFill>
                  <a:srgbClr val="FFFFFF"/>
                </a:solidFill>
                <a:latin typeface="Arial" pitchFamily="34" charset="0"/>
              </a:rPr>
              <a:t>PowerPoint Presentation by Charlie Cook</a:t>
            </a:r>
            <a:br>
              <a:rPr lang="en-US" sz="900" dirty="0">
                <a:solidFill>
                  <a:srgbClr val="FFFFFF"/>
                </a:solidFill>
                <a:latin typeface="Arial" pitchFamily="34" charset="0"/>
              </a:rPr>
            </a:br>
            <a:r>
              <a:rPr lang="en-US" sz="900" dirty="0">
                <a:solidFill>
                  <a:srgbClr val="FFFFFF"/>
                </a:solidFill>
                <a:latin typeface="Arial" pitchFamily="34" charset="0"/>
              </a:rPr>
              <a:t>The University of West Alabama</a:t>
            </a:r>
          </a:p>
        </p:txBody>
      </p:sp>
      <p:sp>
        <p:nvSpPr>
          <p:cNvPr id="3" name="Text Box 207"/>
          <p:cNvSpPr txBox="1">
            <a:spLocks noChangeArrowheads="1"/>
          </p:cNvSpPr>
          <p:nvPr userDrawn="1"/>
        </p:nvSpPr>
        <p:spPr bwMode="auto">
          <a:xfrm>
            <a:off x="4479925" y="2586038"/>
            <a:ext cx="4572000" cy="1665287"/>
          </a:xfrm>
          <a:prstGeom prst="rect">
            <a:avLst/>
          </a:prstGeom>
          <a:noFill/>
          <a:ln w="9525">
            <a:noFill/>
            <a:miter lim="800000"/>
            <a:headEnd/>
            <a:tailEnd/>
          </a:ln>
          <a:effectLst>
            <a:outerShdw dist="35921" dir="2700000" algn="ctr" rotWithShape="0">
              <a:srgbClr val="292929">
                <a:alpha val="50000"/>
              </a:srgbClr>
            </a:outerShdw>
          </a:effectLst>
        </p:spPr>
        <p:txBody>
          <a:bodyPr>
            <a:spAutoFit/>
          </a:bodyPr>
          <a:lstStyle/>
          <a:p>
            <a:pPr>
              <a:spcBef>
                <a:spcPct val="20000"/>
              </a:spcBef>
              <a:defRPr/>
            </a:pPr>
            <a:r>
              <a:rPr lang="en-US" sz="2400" b="1" dirty="0">
                <a:solidFill>
                  <a:srgbClr val="FFFF99"/>
                </a:solidFill>
                <a:latin typeface="Arial" pitchFamily="34" charset="0"/>
              </a:rPr>
              <a:t>Chapter 16</a:t>
            </a:r>
          </a:p>
          <a:p>
            <a:pPr>
              <a:spcBef>
                <a:spcPct val="20000"/>
              </a:spcBef>
              <a:defRPr/>
            </a:pPr>
            <a:r>
              <a:rPr lang="en-US" sz="3600" dirty="0">
                <a:solidFill>
                  <a:srgbClr val="FFFFFF"/>
                </a:solidFill>
                <a:latin typeface="Arial" pitchFamily="34" charset="0"/>
              </a:rPr>
              <a:t>Employee Safety</a:t>
            </a:r>
            <a:br>
              <a:rPr lang="en-US" sz="3600" dirty="0">
                <a:solidFill>
                  <a:srgbClr val="FFFFFF"/>
                </a:solidFill>
                <a:latin typeface="Arial" pitchFamily="34" charset="0"/>
              </a:rPr>
            </a:br>
            <a:r>
              <a:rPr lang="en-US" sz="3600" dirty="0">
                <a:solidFill>
                  <a:srgbClr val="FFFFFF"/>
                </a:solidFill>
                <a:latin typeface="Arial" pitchFamily="34" charset="0"/>
              </a:rPr>
              <a:t>and Health</a:t>
            </a:r>
          </a:p>
        </p:txBody>
      </p:sp>
      <p:sp>
        <p:nvSpPr>
          <p:cNvPr id="4" name="Text Box 209"/>
          <p:cNvSpPr txBox="1">
            <a:spLocks noChangeArrowheads="1"/>
          </p:cNvSpPr>
          <p:nvPr userDrawn="1"/>
        </p:nvSpPr>
        <p:spPr bwMode="auto">
          <a:xfrm>
            <a:off x="6035675" y="6019800"/>
            <a:ext cx="2792413" cy="274638"/>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spcBef>
                <a:spcPct val="50000"/>
              </a:spcBef>
              <a:defRPr/>
            </a:pPr>
            <a:r>
              <a:rPr lang="en-US" sz="1200" b="1" dirty="0">
                <a:solidFill>
                  <a:srgbClr val="FFFFFF"/>
                </a:solidFill>
                <a:latin typeface="Arial" pitchFamily="34" charset="0"/>
              </a:rPr>
              <a:t>Part Five  |  Employee Relations</a:t>
            </a:r>
          </a:p>
        </p:txBody>
      </p:sp>
      <p:sp>
        <p:nvSpPr>
          <p:cNvPr id="5" name="Rectangle 205"/>
          <p:cNvSpPr>
            <a:spLocks noGrp="1" noChangeArrowheads="1"/>
          </p:cNvSpPr>
          <p:nvPr>
            <p:ph type="ftr" sz="quarter" idx="10"/>
          </p:nvPr>
        </p:nvSpPr>
        <p:spPr>
          <a:xfrm>
            <a:off x="182563" y="6492875"/>
            <a:ext cx="2378075" cy="319088"/>
          </a:xfrm>
          <a:ln algn="ctr"/>
          <a:effectLst>
            <a:outerShdw dist="17971" dir="2686744" algn="ctr" rotWithShape="0">
              <a:srgbClr val="000000"/>
            </a:outerShdw>
          </a:effectLst>
        </p:spPr>
        <p:txBody>
          <a:bodyPr lIns="91440" rIns="91440"/>
          <a:lstStyle>
            <a:lvl1pPr>
              <a:spcBef>
                <a:spcPct val="20000"/>
              </a:spcBef>
              <a:defRPr b="0" dirty="0" smtClean="0">
                <a:solidFill>
                  <a:schemeClr val="bg1"/>
                </a:solidFill>
              </a:defRPr>
            </a:lvl1pPr>
          </a:lstStyle>
          <a:p>
            <a:pPr>
              <a:defRPr/>
            </a:pPr>
            <a:r>
              <a:rPr lang="en-US">
                <a:solidFill>
                  <a:srgbClr val="FFFFFF"/>
                </a:solidFill>
              </a:rPr>
              <a:t>Copyright © 2011 Pearson Education, Inc. publishing as Prentice Hall</a:t>
            </a:r>
          </a:p>
        </p:txBody>
      </p:sp>
    </p:spTree>
    <p:extLst>
      <p:ext uri="{BB962C8B-B14F-4D97-AF65-F5344CB8AC3E}">
        <p14:creationId xmlns:p14="http://schemas.microsoft.com/office/powerpoint/2010/main" val="518320741"/>
      </p:ext>
    </p:extLst>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FF558448-DF7B-4D56-AA4C-BCFE307B03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1283153"/>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4F1A20B7-B44D-44DE-8E35-7D92F7C4C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6395377"/>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626A8113-3BB2-49E9-B680-9C8C70222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060509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A867AB20-8BB9-4B2F-B8B3-82D2911E17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32314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FD48A81D-AC0E-473F-9D93-98D1A2607F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34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0B0CDF66-E5BB-42F4-993E-00011B385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411100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3CAA1C3E-6537-4843-9601-57959F2321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567143"/>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D8DB56BA-1975-4ADB-9578-AD14990CB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7787804"/>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71A7A324-AF69-4F75-8E31-793CCDE37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209135"/>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4128722C-CB71-4E5B-BBD2-CD38313346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4542512"/>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66713"/>
            <a:ext cx="2103437"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66713"/>
            <a:ext cx="6157913"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9613B672-3843-4BF1-AE68-1F632F9AA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172210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00E0036E-5B65-4757-B238-35B26CBA8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795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703D9BDB-A0C8-4513-B4AF-F6FB9FA81E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4808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060A62D9-D81D-411D-A8A4-D98D7D8C9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16–</a:t>
            </a:r>
            <a:fld id="{04668D99-07E5-4EB7-90C2-E9612E817A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995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1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7F7F7F"/>
                </a:solidFill>
                <a:effectLst/>
                <a:uLnTx/>
                <a:uFillTx/>
                <a:latin typeface="Arial" charset="0"/>
                <a:ea typeface="+mn-ea"/>
                <a:cs typeface="+mn-cs"/>
              </a:rPr>
              <a:t>© 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800" b="0" i="0" u="none" strike="noStrike" kern="1200" cap="none" spc="0" normalizeH="0" baseline="0" noProof="0" dirty="0">
              <a:ln>
                <a:noFill/>
              </a:ln>
              <a:solidFill>
                <a:srgbClr val="7F7F7F"/>
              </a:solidFill>
              <a:effectLst/>
              <a:uLnTx/>
              <a:uFillTx/>
              <a:latin typeface="Arial" charset="0"/>
              <a:ea typeface="+mn-ea"/>
              <a:cs typeface="+mn-cs"/>
            </a:endParaRP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8"/>
          <p:cNvSpPr txBox="1">
            <a:spLocks/>
          </p:cNvSpPr>
          <p:nvPr/>
        </p:nvSpPr>
        <p:spPr>
          <a:xfrm>
            <a:off x="7979064" y="6504890"/>
            <a:ext cx="1097313" cy="27301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80D084-3C0E-4FF8-AF9C-AFA8DF3F4605}"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of  36</a:t>
            </a:r>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7F7F7F"/>
                </a:solidFill>
                <a:effectLst/>
                <a:uLnTx/>
                <a:uFillTx/>
                <a:latin typeface="Arial" charset="0"/>
                <a:ea typeface="+mn-ea"/>
                <a:cs typeface="+mn-cs"/>
              </a:rPr>
              <a:t>© </a:t>
            </a:r>
            <a:r>
              <a:rPr kumimoji="0" lang="en-US" sz="900" b="0" i="0" u="none" strike="noStrike" kern="1200" cap="none" spc="0" normalizeH="0" baseline="0" noProof="0" dirty="0" smtClean="0">
                <a:ln>
                  <a:noFill/>
                </a:ln>
                <a:solidFill>
                  <a:srgbClr val="7F7F7F"/>
                </a:solidFill>
                <a:effectLst/>
                <a:uLnTx/>
                <a:uFillTx/>
                <a:latin typeface="Arial" charset="0"/>
                <a:ea typeface="+mn-ea"/>
                <a:cs typeface="+mn-cs"/>
              </a:rPr>
              <a:t>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900" b="0" i="0" u="none" strike="noStrike" kern="1200" cap="none" spc="0" normalizeH="0" baseline="0" noProof="0" dirty="0">
              <a:ln>
                <a:noFill/>
              </a:ln>
              <a:solidFill>
                <a:srgbClr val="7F7F7F"/>
              </a:solidFill>
              <a:effectLst/>
              <a:uLnTx/>
              <a:uFillTx/>
              <a:latin typeface="Arial" charset="0"/>
              <a:ea typeface="+mn-ea"/>
              <a:cs typeface="+mn-cs"/>
            </a:endParaRP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8"/>
          <p:cNvSpPr txBox="1">
            <a:spLocks/>
          </p:cNvSpPr>
          <p:nvPr userDrawn="1"/>
        </p:nvSpPr>
        <p:spPr>
          <a:xfrm>
            <a:off x="7979064" y="6504890"/>
            <a:ext cx="1097313" cy="27301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80D084-3C0E-4FF8-AF9C-AFA8DF3F4605}"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of  38</a:t>
            </a:r>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340229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6414592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92017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365125" y="366713"/>
            <a:ext cx="8413750" cy="625475"/>
          </a:xfrm>
          <a:prstGeom prst="rect">
            <a:avLst/>
          </a:prstGeom>
          <a:noFill/>
          <a:ln w="12700" algn="ctr">
            <a:noFill/>
            <a:miter lim="800000"/>
            <a:headEnd/>
            <a:tailEnd/>
          </a:ln>
          <a:effectLst/>
        </p:spPr>
        <p:txBody>
          <a:bodyPr vert="horz" wrap="square" lIns="91440" tIns="45720" rIns="91440" bIns="9144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525463" y="1050925"/>
            <a:ext cx="8102600" cy="52117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511175" y="6354763"/>
            <a:ext cx="40386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defRPr sz="900" b="1" dirty="0" smtClean="0">
                <a:cs typeface="+mn-cs"/>
              </a:defRPr>
            </a:lvl1pPr>
          </a:lstStyle>
          <a:p>
            <a:pPr>
              <a:defRPr/>
            </a:pPr>
            <a:r>
              <a:rPr lang="en-US">
                <a:solidFill>
                  <a:srgbClr val="000000"/>
                </a:solidFill>
                <a:latin typeface="Arial" pitchFamily="34" charset="0"/>
              </a:rPr>
              <a:t>Copyright © 2011 Pearson Education, Inc. publishing as Prentice Hall</a:t>
            </a:r>
          </a:p>
        </p:txBody>
      </p:sp>
      <p:sp>
        <p:nvSpPr>
          <p:cNvPr id="3077" name="Rectangle 5"/>
          <p:cNvSpPr>
            <a:spLocks noGrp="1" noChangeArrowheads="1"/>
          </p:cNvSpPr>
          <p:nvPr>
            <p:ph type="sldNum" sz="quarter" idx="4"/>
          </p:nvPr>
        </p:nvSpPr>
        <p:spPr bwMode="auto">
          <a:xfrm>
            <a:off x="6400800" y="6354763"/>
            <a:ext cx="22098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900" b="1" dirty="0" smtClean="0">
                <a:cs typeface="Times New Roman" pitchFamily="18" charset="0"/>
              </a:defRPr>
            </a:lvl1pPr>
          </a:lstStyle>
          <a:p>
            <a:pPr>
              <a:defRPr/>
            </a:pPr>
            <a:r>
              <a:rPr lang="en-US">
                <a:solidFill>
                  <a:srgbClr val="000000"/>
                </a:solidFill>
                <a:latin typeface="Arial" pitchFamily="34" charset="0"/>
              </a:rPr>
              <a:t>16–</a:t>
            </a:r>
            <a:fld id="{414C0B6A-D915-4037-A006-59D0477B067F}" type="slidenum">
              <a:rPr lang="en-US">
                <a:solidFill>
                  <a:srgbClr val="000000"/>
                </a:solidFill>
                <a:latin typeface="Arial" pitchFamily="34" charset="0"/>
              </a:rPr>
              <a:pPr>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32846444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wipe(left)">
                                      <p:cBhvr>
                                        <p:cTn id="19" dur="500"/>
                                        <p:tgtEl>
                                          <p:spTgt spid="307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hdr="0" dt="0"/>
  <p:txStyles>
    <p:titleStyle>
      <a:lvl1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2pPr>
      <a:lvl3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3pPr>
      <a:lvl4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4pPr>
      <a:lvl5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5pPr>
      <a:lvl6pPr marL="4572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6pPr>
      <a:lvl7pPr marL="9144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7pPr>
      <a:lvl8pPr marL="13716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8pPr>
      <a:lvl9pPr marL="18288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9pPr>
    </p:titleStyle>
    <p:bodyStyle>
      <a:lvl1pPr marL="222250" indent="-222250" algn="l" rtl="0" eaLnBrk="0" fontAlgn="base" hangingPunct="0">
        <a:spcBef>
          <a:spcPct val="20000"/>
        </a:spcBef>
        <a:spcAft>
          <a:spcPct val="0"/>
        </a:spcAft>
        <a:buClr>
          <a:srgbClr val="666699"/>
        </a:buClr>
        <a:buChar char="•"/>
        <a:defRPr sz="2400">
          <a:solidFill>
            <a:srgbClr val="006699"/>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336699"/>
        </a:buClr>
        <a:buSzPct val="90000"/>
        <a:buFont typeface="Wingdings" pitchFamily="2" charset="2"/>
        <a:buChar char="Ø"/>
        <a:defRPr sz="2000">
          <a:solidFill>
            <a:srgbClr val="996633"/>
          </a:solidFill>
          <a:effectLst>
            <a:outerShdw blurRad="38100" dist="38100" dir="2700000" algn="tl">
              <a:srgbClr val="C0C0C0"/>
            </a:outerShdw>
          </a:effectLst>
          <a:latin typeface="+mn-lt"/>
          <a:cs typeface="+mn-cs"/>
        </a:defRPr>
      </a:lvl2pPr>
      <a:lvl3pPr marL="1030288" indent="-290513" algn="l" rtl="0" eaLnBrk="0" fontAlgn="base" hangingPunct="0">
        <a:spcBef>
          <a:spcPct val="20000"/>
        </a:spcBef>
        <a:spcAft>
          <a:spcPct val="0"/>
        </a:spcAft>
        <a:buClr>
          <a:srgbClr val="0099CC"/>
        </a:buClr>
        <a:buSzPct val="75000"/>
        <a:buFont typeface="Wingdings" pitchFamily="2" charset="2"/>
        <a:buChar char="v"/>
        <a:defRPr sz="2000">
          <a:solidFill>
            <a:srgbClr val="006699"/>
          </a:solidFill>
          <a:effectLst>
            <a:outerShdw blurRad="38100" dist="38100" dir="2700000" algn="tl">
              <a:srgbClr val="C0C0C0"/>
            </a:outerShdw>
          </a:effectLst>
          <a:latin typeface="+mn-lt"/>
          <a:cs typeface="+mn-cs"/>
        </a:defRPr>
      </a:lvl3pPr>
      <a:lvl4pPr marL="1366838" indent="-222250" algn="l" rtl="0" eaLnBrk="0" fontAlgn="base" hangingPunct="0">
        <a:spcBef>
          <a:spcPct val="20000"/>
        </a:spcBef>
        <a:spcAft>
          <a:spcPct val="0"/>
        </a:spcAft>
        <a:buClr>
          <a:schemeClr val="bg2"/>
        </a:buClr>
        <a:buChar char="–"/>
        <a:defRPr sz="1600">
          <a:solidFill>
            <a:schemeClr val="tx1"/>
          </a:solidFill>
          <a:effectLst>
            <a:outerShdw blurRad="38100" dist="38100" dir="2700000" algn="tl">
              <a:srgbClr val="C0C0C0"/>
            </a:outerShdw>
          </a:effectLst>
          <a:latin typeface="+mn-lt"/>
          <a:cs typeface="+mn-cs"/>
        </a:defRPr>
      </a:lvl4pPr>
      <a:lvl5pPr marL="1657350" indent="-173038" algn="l" rtl="0" eaLnBrk="0" fontAlgn="base" hangingPunct="0">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5pPr>
      <a:lvl6pPr marL="21145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6pPr>
      <a:lvl7pPr marL="25717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7pPr>
      <a:lvl8pPr marL="30289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8pPr>
      <a:lvl9pPr marL="34861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365125" y="366713"/>
            <a:ext cx="8413750" cy="625475"/>
          </a:xfrm>
          <a:prstGeom prst="rect">
            <a:avLst/>
          </a:prstGeom>
          <a:noFill/>
          <a:ln w="12700" algn="ctr">
            <a:noFill/>
            <a:miter lim="800000"/>
            <a:headEnd/>
            <a:tailEnd/>
          </a:ln>
          <a:effectLst/>
        </p:spPr>
        <p:txBody>
          <a:bodyPr vert="horz" wrap="square" lIns="91440" tIns="45720" rIns="91440" bIns="9144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525463" y="1050925"/>
            <a:ext cx="8102600" cy="52117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511175" y="6354763"/>
            <a:ext cx="40386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defRPr sz="900" b="1" dirty="0" smtClean="0">
                <a:cs typeface="+mn-cs"/>
              </a:defRPr>
            </a:lvl1pPr>
          </a:lstStyle>
          <a:p>
            <a:pPr>
              <a:defRPr/>
            </a:pPr>
            <a:r>
              <a:rPr lang="en-US">
                <a:solidFill>
                  <a:srgbClr val="000000"/>
                </a:solidFill>
                <a:latin typeface="Arial" pitchFamily="34" charset="0"/>
              </a:rPr>
              <a:t>Copyright © 2011 Pearson Education, Inc. publishing as Prentice Hall</a:t>
            </a:r>
          </a:p>
        </p:txBody>
      </p:sp>
      <p:sp>
        <p:nvSpPr>
          <p:cNvPr id="3077" name="Rectangle 5"/>
          <p:cNvSpPr>
            <a:spLocks noGrp="1" noChangeArrowheads="1"/>
          </p:cNvSpPr>
          <p:nvPr>
            <p:ph type="sldNum" sz="quarter" idx="4"/>
          </p:nvPr>
        </p:nvSpPr>
        <p:spPr bwMode="auto">
          <a:xfrm>
            <a:off x="6400800" y="6354763"/>
            <a:ext cx="22098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900" b="1" dirty="0" smtClean="0">
                <a:cs typeface="Times New Roman" pitchFamily="18" charset="0"/>
              </a:defRPr>
            </a:lvl1pPr>
          </a:lstStyle>
          <a:p>
            <a:pPr>
              <a:defRPr/>
            </a:pPr>
            <a:r>
              <a:rPr lang="en-US">
                <a:solidFill>
                  <a:srgbClr val="000000"/>
                </a:solidFill>
                <a:latin typeface="Arial" pitchFamily="34" charset="0"/>
              </a:rPr>
              <a:t>16–</a:t>
            </a:r>
            <a:fld id="{259CA3AD-E1DD-4CAD-B995-CFFF877F45AB}" type="slidenum">
              <a:rPr lang="en-US">
                <a:solidFill>
                  <a:srgbClr val="000000"/>
                </a:solidFill>
                <a:latin typeface="Arial" pitchFamily="34" charset="0"/>
              </a:rPr>
              <a:pPr>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47836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wipe(left)">
                                      <p:cBhvr>
                                        <p:cTn id="19" dur="500"/>
                                        <p:tgtEl>
                                          <p:spTgt spid="307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hdr="0" dt="0"/>
  <p:txStyles>
    <p:titleStyle>
      <a:lvl1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2pPr>
      <a:lvl3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3pPr>
      <a:lvl4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4pPr>
      <a:lvl5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5pPr>
      <a:lvl6pPr marL="4572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6pPr>
      <a:lvl7pPr marL="9144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7pPr>
      <a:lvl8pPr marL="13716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8pPr>
      <a:lvl9pPr marL="18288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9pPr>
    </p:titleStyle>
    <p:bodyStyle>
      <a:lvl1pPr marL="222250" indent="-222250" algn="l" rtl="0" eaLnBrk="0" fontAlgn="base" hangingPunct="0">
        <a:spcBef>
          <a:spcPct val="20000"/>
        </a:spcBef>
        <a:spcAft>
          <a:spcPct val="0"/>
        </a:spcAft>
        <a:buClr>
          <a:srgbClr val="666699"/>
        </a:buClr>
        <a:buChar char="•"/>
        <a:defRPr sz="2400">
          <a:solidFill>
            <a:srgbClr val="006699"/>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336699"/>
        </a:buClr>
        <a:buSzPct val="90000"/>
        <a:buFont typeface="Wingdings" pitchFamily="2" charset="2"/>
        <a:buChar char="Ø"/>
        <a:defRPr sz="2000">
          <a:solidFill>
            <a:srgbClr val="996633"/>
          </a:solidFill>
          <a:effectLst>
            <a:outerShdw blurRad="38100" dist="38100" dir="2700000" algn="tl">
              <a:srgbClr val="C0C0C0"/>
            </a:outerShdw>
          </a:effectLst>
          <a:latin typeface="+mn-lt"/>
          <a:cs typeface="+mn-cs"/>
        </a:defRPr>
      </a:lvl2pPr>
      <a:lvl3pPr marL="1030288" indent="-290513" algn="l" rtl="0" eaLnBrk="0" fontAlgn="base" hangingPunct="0">
        <a:spcBef>
          <a:spcPct val="20000"/>
        </a:spcBef>
        <a:spcAft>
          <a:spcPct val="0"/>
        </a:spcAft>
        <a:buClr>
          <a:srgbClr val="0099CC"/>
        </a:buClr>
        <a:buSzPct val="75000"/>
        <a:buFont typeface="Wingdings" pitchFamily="2" charset="2"/>
        <a:buChar char="v"/>
        <a:defRPr sz="2000">
          <a:solidFill>
            <a:srgbClr val="006699"/>
          </a:solidFill>
          <a:effectLst>
            <a:outerShdw blurRad="38100" dist="38100" dir="2700000" algn="tl">
              <a:srgbClr val="C0C0C0"/>
            </a:outerShdw>
          </a:effectLst>
          <a:latin typeface="+mn-lt"/>
          <a:cs typeface="+mn-cs"/>
        </a:defRPr>
      </a:lvl3pPr>
      <a:lvl4pPr marL="1366838" indent="-222250" algn="l" rtl="0" eaLnBrk="0" fontAlgn="base" hangingPunct="0">
        <a:spcBef>
          <a:spcPct val="20000"/>
        </a:spcBef>
        <a:spcAft>
          <a:spcPct val="0"/>
        </a:spcAft>
        <a:buClr>
          <a:schemeClr val="bg2"/>
        </a:buClr>
        <a:buChar char="–"/>
        <a:defRPr sz="1600">
          <a:solidFill>
            <a:schemeClr val="tx1"/>
          </a:solidFill>
          <a:effectLst>
            <a:outerShdw blurRad="38100" dist="38100" dir="2700000" algn="tl">
              <a:srgbClr val="C0C0C0"/>
            </a:outerShdw>
          </a:effectLst>
          <a:latin typeface="+mn-lt"/>
          <a:cs typeface="+mn-cs"/>
        </a:defRPr>
      </a:lvl4pPr>
      <a:lvl5pPr marL="1657350" indent="-173038" algn="l" rtl="0" eaLnBrk="0" fontAlgn="base" hangingPunct="0">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5pPr>
      <a:lvl6pPr marL="21145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6pPr>
      <a:lvl7pPr marL="25717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7pPr>
      <a:lvl8pPr marL="30289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8pPr>
      <a:lvl9pPr marL="34861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86427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602892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699199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541726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107532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198745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38</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866012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niosh/"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osha.gov/pls/oshaweb/owadisp.show_document?p_id=3359&amp;p_table=OSHAC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aflcio.org/Issues/Job-Safety/Death-on-the-Job-Repor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www.forbes.com/sites/jacquelynsmith/2013/08/22/americas-10-deadliest-jobs-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sofmag.com/"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ok.gov/health2/documents/SSP_2010-2015_Occupational_Injuries.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www.smartplanet.com/blog/bulletin/10-most-stressful-and-10-least-stressful-jobs-of-2013/"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777282" y="2624446"/>
            <a:ext cx="7589437" cy="3669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p:txBody>
          <a:bodyPr>
            <a:normAutofit/>
          </a:bodyPr>
          <a:lstStyle/>
          <a:p>
            <a:r>
              <a:rPr lang="en-US" sz="2800" dirty="0" smtClean="0"/>
              <a:t>Promoting Safety and Health</a:t>
            </a:r>
            <a:endParaRPr lang="en-US" sz="2800" dirty="0"/>
          </a:p>
        </p:txBody>
      </p:sp>
      <p:sp>
        <p:nvSpPr>
          <p:cNvPr id="3" name="Slide Number Placeholder 2"/>
          <p:cNvSpPr>
            <a:spLocks noGrp="1"/>
          </p:cNvSpPr>
          <p:nvPr>
            <p:ph type="sldNum" sz="quarter" idx="4294967295"/>
          </p:nvPr>
        </p:nvSpPr>
        <p:spPr>
          <a:xfrm>
            <a:off x="7940675" y="6354763"/>
            <a:ext cx="1203325" cy="366712"/>
          </a:xfrm>
          <a:prstGeom prst="rect">
            <a:avLst/>
          </a:prstGeom>
        </p:spPr>
        <p:txBody>
          <a:bodyPr/>
          <a:lstStyle/>
          <a:p>
            <a:r>
              <a:rPr lang="en-US" dirty="0" smtClean="0"/>
              <a:t>1–</a:t>
            </a:r>
            <a:fld id="{5FB219D5-4525-4EC7-9FCE-FEBE87F89380}" type="slidenum">
              <a:rPr lang="en-US" smtClean="0"/>
              <a:pPr/>
              <a:t>1</a:t>
            </a:fld>
            <a:endParaRPr lang="en-US" dirty="0"/>
          </a:p>
        </p:txBody>
      </p:sp>
      <p:sp>
        <p:nvSpPr>
          <p:cNvPr id="5" name="TextBox 4"/>
          <p:cNvSpPr txBox="1"/>
          <p:nvPr/>
        </p:nvSpPr>
        <p:spPr>
          <a:xfrm>
            <a:off x="2834659" y="2788927"/>
            <a:ext cx="3090911" cy="246221"/>
          </a:xfrm>
          <a:prstGeom prst="rect">
            <a:avLst/>
          </a:prstGeom>
          <a:noFill/>
        </p:spPr>
        <p:txBody>
          <a:bodyPr wrap="none" rtlCol="0">
            <a:spAutoFit/>
          </a:bodyPr>
          <a:lstStyle/>
          <a:p>
            <a:r>
              <a:rPr lang="en-US" dirty="0" smtClean="0"/>
              <a:t>The Challenges of Human Resources Management</a:t>
            </a:r>
            <a:endParaRPr lang="en-US" dirty="0"/>
          </a:p>
        </p:txBody>
      </p:sp>
      <p:sp>
        <p:nvSpPr>
          <p:cNvPr id="6" name="Rectangle 5"/>
          <p:cNvSpPr/>
          <p:nvPr/>
        </p:nvSpPr>
        <p:spPr bwMode="auto">
          <a:xfrm>
            <a:off x="2926098" y="1143025"/>
            <a:ext cx="5852096" cy="2462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2560342" y="137196"/>
            <a:ext cx="5760657" cy="22859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2560342" y="137196"/>
            <a:ext cx="5943535" cy="21030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2560342" y="137196"/>
            <a:ext cx="6126413" cy="21945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pic>
        <p:nvPicPr>
          <p:cNvPr id="15" name="Picture 14" descr="Cover Image.png"/>
          <p:cNvPicPr>
            <a:picLocks noChangeAspect="1"/>
          </p:cNvPicPr>
          <p:nvPr/>
        </p:nvPicPr>
        <p:blipFill>
          <a:blip r:embed="rId3" cstate="print"/>
          <a:srcRect l="6522" r="5435"/>
          <a:stretch>
            <a:fillRect/>
          </a:stretch>
        </p:blipFill>
        <p:spPr>
          <a:xfrm>
            <a:off x="868721" y="2697488"/>
            <a:ext cx="7406559" cy="3524316"/>
          </a:xfrm>
          <a:prstGeom prst="rect">
            <a:avLst/>
          </a:prstGeom>
        </p:spPr>
      </p:pic>
      <p:sp>
        <p:nvSpPr>
          <p:cNvPr id="14" name="Snip Single Corner Rectangle 13"/>
          <p:cNvSpPr/>
          <p:nvPr/>
        </p:nvSpPr>
        <p:spPr>
          <a:xfrm flipH="1">
            <a:off x="100584" y="137196"/>
            <a:ext cx="2194536" cy="2103097"/>
          </a:xfrm>
          <a:prstGeom prst="snip1Rect">
            <a:avLst>
              <a:gd name="adj" fmla="val 33607"/>
            </a:avLst>
          </a:prstGeom>
          <a:solidFill>
            <a:srgbClr val="CF9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Corner12.png"/>
          <p:cNvPicPr>
            <a:picLocks noChangeAspect="1"/>
          </p:cNvPicPr>
          <p:nvPr/>
        </p:nvPicPr>
        <p:blipFill>
          <a:blip r:embed="rId4" cstate="print"/>
          <a:stretch>
            <a:fillRect/>
          </a:stretch>
        </p:blipFill>
        <p:spPr>
          <a:xfrm>
            <a:off x="457245" y="502952"/>
            <a:ext cx="1561066" cy="15610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754053"/>
          </a:xfrm>
        </p:spPr>
        <p:txBody>
          <a:bodyPr/>
          <a:lstStyle/>
          <a:p>
            <a:r>
              <a:rPr lang="en-US" sz="4000" dirty="0" smtClean="0">
                <a:effectLst/>
              </a:rPr>
              <a:t>Recent significant accidents…</a:t>
            </a:r>
            <a:endParaRPr lang="en-US" sz="4000" dirty="0">
              <a:effectLst/>
            </a:endParaRPr>
          </a:p>
        </p:txBody>
      </p:sp>
      <p:sp>
        <p:nvSpPr>
          <p:cNvPr id="3" name="Content Placeholder 2"/>
          <p:cNvSpPr>
            <a:spLocks noGrp="1"/>
          </p:cNvSpPr>
          <p:nvPr>
            <p:ph idx="1"/>
          </p:nvPr>
        </p:nvSpPr>
        <p:spPr>
          <a:xfrm>
            <a:off x="525462" y="1050925"/>
            <a:ext cx="8252731" cy="5211763"/>
          </a:xfrm>
        </p:spPr>
        <p:txBody>
          <a:bodyPr/>
          <a:lstStyle/>
          <a:p>
            <a:pPr lvl="0"/>
            <a:r>
              <a:rPr lang="en-US" sz="3600" dirty="0" smtClean="0">
                <a:effectLst/>
              </a:rPr>
              <a:t>What happened at Chernobyl? When?</a:t>
            </a:r>
          </a:p>
          <a:p>
            <a:pPr lvl="0"/>
            <a:r>
              <a:rPr lang="en-US" sz="3600" dirty="0" smtClean="0">
                <a:effectLst/>
              </a:rPr>
              <a:t>What </a:t>
            </a:r>
            <a:r>
              <a:rPr lang="en-US" sz="3600" dirty="0">
                <a:effectLst/>
              </a:rPr>
              <a:t>happened at West Fertilizer Co</a:t>
            </a:r>
            <a:r>
              <a:rPr lang="en-US" sz="3600" dirty="0" smtClean="0">
                <a:effectLst/>
              </a:rPr>
              <a:t>? When? </a:t>
            </a:r>
          </a:p>
          <a:p>
            <a:pPr lvl="0"/>
            <a:r>
              <a:rPr lang="en-US" sz="3600" dirty="0" smtClean="0">
                <a:effectLst/>
              </a:rPr>
              <a:t>What happened at the BP </a:t>
            </a:r>
            <a:r>
              <a:rPr lang="en-US" sz="3600" i="1" dirty="0" err="1" smtClean="0">
                <a:effectLst/>
              </a:rPr>
              <a:t>Deepwater</a:t>
            </a:r>
            <a:r>
              <a:rPr lang="en-US" sz="3600" i="1" dirty="0" smtClean="0">
                <a:effectLst/>
              </a:rPr>
              <a:t> Horizon</a:t>
            </a:r>
            <a:r>
              <a:rPr lang="en-US" sz="3600" dirty="0" smtClean="0">
                <a:effectLst/>
              </a:rPr>
              <a:t> oil spill? When?</a:t>
            </a:r>
          </a:p>
          <a:p>
            <a:pPr lvl="0"/>
            <a:r>
              <a:rPr lang="en-US" sz="3600" dirty="0" smtClean="0">
                <a:effectLst/>
              </a:rPr>
              <a:t>What happened at the BP Texas City plant? When?</a:t>
            </a:r>
          </a:p>
          <a:p>
            <a:pPr lvl="0"/>
            <a:endParaRPr lang="en-US" dirty="0"/>
          </a:p>
          <a:p>
            <a:endParaRPr lang="en-US"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4165538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rPr>
              <a:t>10 Ways To Get into Trouble with OSHA</a:t>
            </a:r>
            <a:endParaRPr lang="en-US" dirty="0"/>
          </a:p>
        </p:txBody>
      </p:sp>
      <p:sp>
        <p:nvSpPr>
          <p:cNvPr id="3" name="Content Placeholder 2"/>
          <p:cNvSpPr>
            <a:spLocks noGrp="1"/>
          </p:cNvSpPr>
          <p:nvPr>
            <p:ph idx="1"/>
          </p:nvPr>
        </p:nvSpPr>
        <p:spPr>
          <a:xfrm>
            <a:off x="525463" y="1050925"/>
            <a:ext cx="8102600" cy="5395562"/>
          </a:xfrm>
        </p:spPr>
        <p:txBody>
          <a:bodyPr/>
          <a:lstStyle/>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Ignore or retaliate against employees who raise safety issues.</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Antagonize or lie to OSHA during an inspection.</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Keep inaccurate OSHA logs and have disorganized safety files.</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Do not correct hazards OSHA has cited you for and ignore commonly cited hazards.</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Fail to control the flow of information during and after an inspection.</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Do not conduct a safety audit, or identify a serious hazard </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and do nothing about it.</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Do not use appropriate engineering controls.</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Do not take a systemic approach toward safety.</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Do not enforce safety rules.</a:t>
            </a:r>
          </a:p>
          <a:p>
            <a:pPr marL="533400" lvl="0" indent="-533400" eaLnBrk="1" hangingPunct="1">
              <a:spcBef>
                <a:spcPct val="30000"/>
              </a:spcBef>
              <a:buFontTx/>
              <a:buAutoNum type="arabicPeriod"/>
              <a:defRPr/>
            </a:pPr>
            <a:r>
              <a:rPr lang="en-US" sz="2200" dirty="0">
                <a:latin typeface="Times New Roman" pitchFamily="18" charset="0"/>
                <a:cs typeface="Times New Roman" pitchFamily="18" charset="0"/>
              </a:rPr>
              <a:t>Ignore industrial hygiene issues</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FD48A81D-AC0E-473F-9D93-98D1A2607F5A}"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474017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dirty="0" smtClean="0">
                <a:solidFill>
                  <a:srgbClr val="000000"/>
                </a:solidFill>
                <a:cs typeface="Times New Roman" pitchFamily="18" charset="0"/>
              </a:rPr>
              <a:t>1</a:t>
            </a:r>
            <a:fld id="{BF63276E-5A0D-45FC-B0F8-F50232C9B6BF}" type="slidenum">
              <a:rPr lang="en-US" altLang="en-US" sz="900" smtClean="0">
                <a:solidFill>
                  <a:srgbClr val="000000"/>
                </a:solidFill>
                <a:cs typeface="Times New Roman" pitchFamily="18" charset="0"/>
              </a:rPr>
              <a:pPr eaLnBrk="1" hangingPunct="1"/>
              <a:t>12</a:t>
            </a:fld>
            <a:endParaRPr lang="en-US" altLang="en-US" sz="900" dirty="0">
              <a:solidFill>
                <a:srgbClr val="000000"/>
              </a:solidFill>
              <a:cs typeface="Times New Roman" pitchFamily="18" charset="0"/>
            </a:endParaRPr>
          </a:p>
        </p:txBody>
      </p:sp>
      <p:sp>
        <p:nvSpPr>
          <p:cNvPr id="2741250" name="Rectangle 2"/>
          <p:cNvSpPr>
            <a:spLocks noGrp="1" noChangeArrowheads="1"/>
          </p:cNvSpPr>
          <p:nvPr>
            <p:ph type="title"/>
          </p:nvPr>
        </p:nvSpPr>
        <p:spPr/>
        <p:txBody>
          <a:bodyPr/>
          <a:lstStyle/>
          <a:p>
            <a:pPr eaLnBrk="1" hangingPunct="1">
              <a:defRPr/>
            </a:pPr>
            <a:r>
              <a:rPr lang="en-US" dirty="0" smtClean="0">
                <a:effectLst/>
              </a:rPr>
              <a:t>Responsibilities and Rights of </a:t>
            </a:r>
            <a:r>
              <a:rPr lang="en-US" dirty="0" smtClean="0">
                <a:solidFill>
                  <a:srgbClr val="FF0000"/>
                </a:solidFill>
                <a:effectLst/>
              </a:rPr>
              <a:t>Employers</a:t>
            </a:r>
          </a:p>
        </p:txBody>
      </p:sp>
      <p:sp>
        <p:nvSpPr>
          <p:cNvPr id="2741251" name="Rectangle 3"/>
          <p:cNvSpPr>
            <a:spLocks noGrp="1" noChangeArrowheads="1"/>
          </p:cNvSpPr>
          <p:nvPr>
            <p:ph type="body" idx="1"/>
          </p:nvPr>
        </p:nvSpPr>
        <p:spPr>
          <a:xfrm>
            <a:off x="525463" y="1050925"/>
            <a:ext cx="7521575" cy="5211763"/>
          </a:xfrm>
        </p:spPr>
        <p:txBody>
          <a:bodyPr/>
          <a:lstStyle/>
          <a:p>
            <a:pPr eaLnBrk="1" hangingPunct="1">
              <a:spcBef>
                <a:spcPct val="35000"/>
              </a:spcBef>
              <a:defRPr/>
            </a:pPr>
            <a:r>
              <a:rPr lang="en-US" dirty="0" smtClean="0"/>
              <a:t>Employer </a:t>
            </a:r>
            <a:r>
              <a:rPr lang="en-US" dirty="0" smtClean="0">
                <a:solidFill>
                  <a:srgbClr val="FF0000"/>
                </a:solidFill>
              </a:rPr>
              <a:t>Responsibilities</a:t>
            </a:r>
          </a:p>
          <a:p>
            <a:pPr lvl="1" eaLnBrk="1" hangingPunct="1">
              <a:spcBef>
                <a:spcPct val="35000"/>
              </a:spcBef>
              <a:defRPr/>
            </a:pPr>
            <a:r>
              <a:rPr lang="en-US" dirty="0" smtClean="0"/>
              <a:t>To meet the duty to provide “a workplace free from recognized hazards.”</a:t>
            </a:r>
          </a:p>
          <a:p>
            <a:pPr lvl="1" eaLnBrk="1" hangingPunct="1">
              <a:spcBef>
                <a:spcPct val="35000"/>
              </a:spcBef>
              <a:defRPr/>
            </a:pPr>
            <a:r>
              <a:rPr lang="en-US" dirty="0" smtClean="0"/>
              <a:t>To be familiar with mandatory OSHA standards.</a:t>
            </a:r>
          </a:p>
          <a:p>
            <a:pPr lvl="1" eaLnBrk="1" hangingPunct="1">
              <a:spcBef>
                <a:spcPct val="35000"/>
              </a:spcBef>
              <a:defRPr/>
            </a:pPr>
            <a:r>
              <a:rPr lang="en-US" dirty="0" smtClean="0"/>
              <a:t>To examine workplace conditions to make sure </a:t>
            </a:r>
            <a:br>
              <a:rPr lang="en-US" dirty="0" smtClean="0"/>
            </a:br>
            <a:r>
              <a:rPr lang="en-US" dirty="0" smtClean="0"/>
              <a:t>they conform to applicable standards.</a:t>
            </a:r>
          </a:p>
          <a:p>
            <a:pPr eaLnBrk="1" hangingPunct="1">
              <a:spcBef>
                <a:spcPct val="35000"/>
              </a:spcBef>
              <a:defRPr/>
            </a:pPr>
            <a:r>
              <a:rPr lang="en-US" dirty="0" smtClean="0"/>
              <a:t>Employer </a:t>
            </a:r>
            <a:r>
              <a:rPr lang="en-US" dirty="0" smtClean="0">
                <a:solidFill>
                  <a:srgbClr val="FF0000"/>
                </a:solidFill>
              </a:rPr>
              <a:t>Rights</a:t>
            </a:r>
          </a:p>
          <a:p>
            <a:pPr lvl="1" eaLnBrk="1" hangingPunct="1">
              <a:spcBef>
                <a:spcPct val="35000"/>
              </a:spcBef>
              <a:defRPr/>
            </a:pPr>
            <a:r>
              <a:rPr lang="en-US" dirty="0" smtClean="0"/>
              <a:t>To seek advice and off-site consultation from OSHA.</a:t>
            </a:r>
          </a:p>
          <a:p>
            <a:pPr lvl="1" eaLnBrk="1" hangingPunct="1">
              <a:spcBef>
                <a:spcPct val="35000"/>
              </a:spcBef>
              <a:defRPr/>
            </a:pPr>
            <a:r>
              <a:rPr lang="en-US" dirty="0" smtClean="0"/>
              <a:t>To request and receive proper identification of the OSHA compliance officer before inspection.</a:t>
            </a:r>
          </a:p>
          <a:p>
            <a:pPr lvl="1" eaLnBrk="1" hangingPunct="1">
              <a:spcBef>
                <a:spcPct val="35000"/>
              </a:spcBef>
              <a:defRPr/>
            </a:pPr>
            <a:r>
              <a:rPr lang="en-US" dirty="0" smtClean="0"/>
              <a:t>To be advised by the compliance officer of the reason </a:t>
            </a:r>
            <a:br>
              <a:rPr lang="en-US" dirty="0" smtClean="0"/>
            </a:br>
            <a:r>
              <a:rPr lang="en-US" dirty="0" smtClean="0"/>
              <a:t>for an inspection.</a:t>
            </a:r>
          </a:p>
        </p:txBody>
      </p:sp>
    </p:spTree>
    <p:extLst>
      <p:ext uri="{BB962C8B-B14F-4D97-AF65-F5344CB8AC3E}">
        <p14:creationId xmlns:p14="http://schemas.microsoft.com/office/powerpoint/2010/main" val="1980529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67F6E78D-D625-4724-BF37-6385478ED076}" type="slidenum">
              <a:rPr lang="en-US" altLang="en-US" sz="900">
                <a:solidFill>
                  <a:srgbClr val="000000"/>
                </a:solidFill>
                <a:cs typeface="Times New Roman" pitchFamily="18" charset="0"/>
              </a:rPr>
              <a:pPr eaLnBrk="1" hangingPunct="1"/>
              <a:t>13</a:t>
            </a:fld>
            <a:endParaRPr lang="en-US" altLang="en-US" sz="900">
              <a:solidFill>
                <a:srgbClr val="000000"/>
              </a:solidFill>
              <a:cs typeface="Times New Roman" pitchFamily="18" charset="0"/>
            </a:endParaRPr>
          </a:p>
        </p:txBody>
      </p:sp>
      <p:sp>
        <p:nvSpPr>
          <p:cNvPr id="2743298" name="Rectangle 2"/>
          <p:cNvSpPr>
            <a:spLocks noGrp="1" noChangeArrowheads="1"/>
          </p:cNvSpPr>
          <p:nvPr>
            <p:ph type="title"/>
          </p:nvPr>
        </p:nvSpPr>
        <p:spPr/>
        <p:txBody>
          <a:bodyPr/>
          <a:lstStyle/>
          <a:p>
            <a:pPr algn="ctr" eaLnBrk="1" hangingPunct="1">
              <a:defRPr/>
            </a:pPr>
            <a:r>
              <a:rPr lang="en-US" dirty="0" smtClean="0">
                <a:effectLst/>
              </a:rPr>
              <a:t>Responsibilities and Rights of </a:t>
            </a:r>
            <a:r>
              <a:rPr lang="en-US" dirty="0" smtClean="0">
                <a:solidFill>
                  <a:srgbClr val="FF0000"/>
                </a:solidFill>
                <a:effectLst/>
              </a:rPr>
              <a:t>Employees</a:t>
            </a:r>
          </a:p>
        </p:txBody>
      </p:sp>
      <p:sp>
        <p:nvSpPr>
          <p:cNvPr id="2743299" name="Rectangle 3"/>
          <p:cNvSpPr>
            <a:spLocks noGrp="1" noChangeArrowheads="1"/>
          </p:cNvSpPr>
          <p:nvPr>
            <p:ph type="body" idx="1"/>
          </p:nvPr>
        </p:nvSpPr>
        <p:spPr/>
        <p:txBody>
          <a:bodyPr/>
          <a:lstStyle/>
          <a:p>
            <a:pPr eaLnBrk="1" hangingPunct="1">
              <a:spcBef>
                <a:spcPct val="40000"/>
              </a:spcBef>
              <a:defRPr/>
            </a:pPr>
            <a:r>
              <a:rPr lang="en-US" dirty="0" smtClean="0"/>
              <a:t>Employee </a:t>
            </a:r>
            <a:r>
              <a:rPr lang="en-US" dirty="0" smtClean="0">
                <a:solidFill>
                  <a:srgbClr val="FF0000"/>
                </a:solidFill>
              </a:rPr>
              <a:t>Responsibilities</a:t>
            </a:r>
          </a:p>
          <a:p>
            <a:pPr lvl="1" eaLnBrk="1" hangingPunct="1">
              <a:spcBef>
                <a:spcPct val="40000"/>
              </a:spcBef>
              <a:defRPr/>
            </a:pPr>
            <a:r>
              <a:rPr lang="en-US" dirty="0" smtClean="0"/>
              <a:t>To comply with all applicable OSHA standards.</a:t>
            </a:r>
          </a:p>
          <a:p>
            <a:pPr lvl="1" eaLnBrk="1" hangingPunct="1">
              <a:spcBef>
                <a:spcPct val="40000"/>
              </a:spcBef>
              <a:defRPr/>
            </a:pPr>
            <a:r>
              <a:rPr lang="en-US" dirty="0" smtClean="0"/>
              <a:t>To follow all employer safety and health rules and regulations.</a:t>
            </a:r>
          </a:p>
          <a:p>
            <a:pPr lvl="1" eaLnBrk="1" hangingPunct="1">
              <a:spcBef>
                <a:spcPct val="40000"/>
              </a:spcBef>
              <a:defRPr/>
            </a:pPr>
            <a:r>
              <a:rPr lang="en-US" dirty="0" smtClean="0"/>
              <a:t>To report hazardous conditions to the supervisor.</a:t>
            </a:r>
          </a:p>
          <a:p>
            <a:pPr eaLnBrk="1" hangingPunct="1">
              <a:spcBef>
                <a:spcPct val="40000"/>
              </a:spcBef>
              <a:defRPr/>
            </a:pPr>
            <a:r>
              <a:rPr lang="en-US" dirty="0" smtClean="0"/>
              <a:t>Employee </a:t>
            </a:r>
            <a:r>
              <a:rPr lang="en-US" dirty="0" smtClean="0">
                <a:solidFill>
                  <a:srgbClr val="FF0000"/>
                </a:solidFill>
              </a:rPr>
              <a:t>Rights</a:t>
            </a:r>
          </a:p>
          <a:p>
            <a:pPr lvl="1" eaLnBrk="1" hangingPunct="1">
              <a:spcBef>
                <a:spcPct val="40000"/>
              </a:spcBef>
              <a:defRPr/>
            </a:pPr>
            <a:r>
              <a:rPr lang="en-US" dirty="0" smtClean="0"/>
              <a:t>The right to demand safety and health on the job </a:t>
            </a:r>
            <a:br>
              <a:rPr lang="en-US" dirty="0" smtClean="0"/>
            </a:br>
            <a:r>
              <a:rPr lang="en-US" dirty="0" smtClean="0"/>
              <a:t>without fear of punishment.</a:t>
            </a:r>
          </a:p>
          <a:p>
            <a:pPr eaLnBrk="1" hangingPunct="1">
              <a:spcBef>
                <a:spcPct val="40000"/>
              </a:spcBef>
              <a:defRPr/>
            </a:pPr>
            <a:r>
              <a:rPr lang="en-US" dirty="0" smtClean="0"/>
              <a:t>OSHA cannot cite employees for violations of their responsibilities.</a:t>
            </a:r>
          </a:p>
        </p:txBody>
      </p:sp>
    </p:spTree>
    <p:extLst>
      <p:ext uri="{BB962C8B-B14F-4D97-AF65-F5344CB8AC3E}">
        <p14:creationId xmlns:p14="http://schemas.microsoft.com/office/powerpoint/2010/main" val="508129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L-2a.png"/>
          <p:cNvPicPr>
            <a:picLocks noChangeAspect="1"/>
          </p:cNvPicPr>
          <p:nvPr/>
        </p:nvPicPr>
        <p:blipFill>
          <a:blip r:embed="rId3" cstate="print"/>
          <a:stretch>
            <a:fillRect/>
          </a:stretch>
        </p:blipFill>
        <p:spPr>
          <a:xfrm>
            <a:off x="91489" y="45758"/>
            <a:ext cx="8961021" cy="667504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148545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my responsibilities under the </a:t>
            </a:r>
            <a:br>
              <a:rPr lang="en-US" dirty="0" smtClean="0"/>
            </a:br>
            <a:r>
              <a:rPr lang="en-US" dirty="0" smtClean="0"/>
              <a:t>OSHA Act? </a:t>
            </a:r>
            <a:r>
              <a:rPr lang="en-US" dirty="0" smtClean="0">
                <a:latin typeface="Arial" pitchFamily="34" charset="0"/>
                <a:cs typeface="Arial" pitchFamily="34" charset="0"/>
              </a:rPr>
              <a:t>(cont.)</a:t>
            </a:r>
            <a:endParaRPr lang="en-US" dirty="0">
              <a:latin typeface="Arial" pitchFamily="34" charset="0"/>
              <a:cs typeface="Arial" pitchFamily="34" charset="0"/>
            </a:endParaRPr>
          </a:p>
        </p:txBody>
      </p:sp>
      <p:pic>
        <p:nvPicPr>
          <p:cNvPr id="5" name="Picture 4" descr="HL-2b.png"/>
          <p:cNvPicPr>
            <a:picLocks noChangeAspect="1"/>
          </p:cNvPicPr>
          <p:nvPr/>
        </p:nvPicPr>
        <p:blipFill>
          <a:blip r:embed="rId3" cstate="print"/>
          <a:stretch>
            <a:fillRect/>
          </a:stretch>
        </p:blipFill>
        <p:spPr>
          <a:xfrm>
            <a:off x="109453" y="45757"/>
            <a:ext cx="8943057" cy="6766486"/>
          </a:xfrm>
          <a:prstGeom prst="rect">
            <a:avLst/>
          </a:prstGeom>
        </p:spPr>
      </p:pic>
    </p:spTree>
    <p:extLst>
      <p:ext uri="{BB962C8B-B14F-4D97-AF65-F5344CB8AC3E}">
        <p14:creationId xmlns:p14="http://schemas.microsoft.com/office/powerpoint/2010/main" val="3846846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my responsibilities under the </a:t>
            </a:r>
            <a:br>
              <a:rPr lang="en-US" dirty="0" smtClean="0"/>
            </a:br>
            <a:r>
              <a:rPr lang="en-US" dirty="0" smtClean="0"/>
              <a:t>OSHA Act? </a:t>
            </a:r>
            <a:r>
              <a:rPr lang="en-US" dirty="0" smtClean="0">
                <a:latin typeface="Arial" pitchFamily="34" charset="0"/>
                <a:cs typeface="Arial" pitchFamily="34" charset="0"/>
              </a:rPr>
              <a:t>(cont.)</a:t>
            </a:r>
            <a:endParaRPr lang="en-US" dirty="0">
              <a:latin typeface="Arial" pitchFamily="34" charset="0"/>
              <a:cs typeface="Arial" pitchFamily="34" charset="0"/>
            </a:endParaRPr>
          </a:p>
        </p:txBody>
      </p:sp>
      <p:pic>
        <p:nvPicPr>
          <p:cNvPr id="4" name="Picture 3" descr="HL-2part2.png"/>
          <p:cNvPicPr>
            <a:picLocks noChangeAspect="1"/>
          </p:cNvPicPr>
          <p:nvPr/>
        </p:nvPicPr>
        <p:blipFill>
          <a:blip r:embed="rId3" cstate="print"/>
          <a:stretch>
            <a:fillRect/>
          </a:stretch>
        </p:blipFill>
        <p:spPr>
          <a:xfrm>
            <a:off x="91489" y="137195"/>
            <a:ext cx="8961021" cy="6675047"/>
          </a:xfrm>
          <a:prstGeom prst="rect">
            <a:avLst/>
          </a:prstGeom>
        </p:spPr>
      </p:pic>
    </p:spTree>
    <p:extLst>
      <p:ext uri="{BB962C8B-B14F-4D97-AF65-F5344CB8AC3E}">
        <p14:creationId xmlns:p14="http://schemas.microsoft.com/office/powerpoint/2010/main" val="4229041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ACF33EA6-4DDC-43D6-89C1-96CB1562BF29}" type="slidenum">
              <a:rPr lang="en-US" altLang="en-US" sz="900">
                <a:solidFill>
                  <a:srgbClr val="000000"/>
                </a:solidFill>
                <a:cs typeface="Times New Roman" pitchFamily="18" charset="0"/>
              </a:rPr>
              <a:pPr eaLnBrk="1" hangingPunct="1"/>
              <a:t>17</a:t>
            </a:fld>
            <a:endParaRPr lang="en-US" altLang="en-US" sz="900">
              <a:solidFill>
                <a:srgbClr val="000000"/>
              </a:solidFill>
              <a:cs typeface="Times New Roman" pitchFamily="18" charset="0"/>
            </a:endParaRPr>
          </a:p>
        </p:txBody>
      </p:sp>
      <p:sp>
        <p:nvSpPr>
          <p:cNvPr id="2720770" name="Rectangle 2"/>
          <p:cNvSpPr>
            <a:spLocks noGrp="1" noChangeArrowheads="1"/>
          </p:cNvSpPr>
          <p:nvPr>
            <p:ph type="title"/>
          </p:nvPr>
        </p:nvSpPr>
        <p:spPr>
          <a:xfrm>
            <a:off x="365125" y="366713"/>
            <a:ext cx="8413750" cy="692497"/>
          </a:xfrm>
        </p:spPr>
        <p:txBody>
          <a:bodyPr/>
          <a:lstStyle/>
          <a:p>
            <a:pPr algn="ctr" eaLnBrk="1" hangingPunct="1">
              <a:defRPr/>
            </a:pPr>
            <a:r>
              <a:rPr lang="en-US" sz="3600" dirty="0" smtClean="0">
                <a:effectLst/>
              </a:rPr>
              <a:t>OSHA Record Keeping and Standards</a:t>
            </a:r>
          </a:p>
        </p:txBody>
      </p:sp>
      <p:sp>
        <p:nvSpPr>
          <p:cNvPr id="2720771" name="Rectangle 3"/>
          <p:cNvSpPr>
            <a:spLocks noGrp="1" noChangeArrowheads="1"/>
          </p:cNvSpPr>
          <p:nvPr>
            <p:ph type="body" idx="1"/>
          </p:nvPr>
        </p:nvSpPr>
        <p:spPr>
          <a:xfrm>
            <a:off x="525463" y="1050925"/>
            <a:ext cx="7886700" cy="5211763"/>
          </a:xfrm>
        </p:spPr>
        <p:txBody>
          <a:bodyPr/>
          <a:lstStyle/>
          <a:p>
            <a:pPr eaLnBrk="1" hangingPunct="1">
              <a:spcBef>
                <a:spcPct val="30000"/>
              </a:spcBef>
              <a:defRPr/>
            </a:pPr>
            <a:r>
              <a:rPr lang="en-US" dirty="0">
                <a:effectLst/>
              </a:rPr>
              <a:t>Record Keeping</a:t>
            </a:r>
          </a:p>
          <a:p>
            <a:pPr lvl="1" eaLnBrk="1" hangingPunct="1">
              <a:spcBef>
                <a:spcPct val="30000"/>
              </a:spcBef>
              <a:defRPr/>
            </a:pPr>
            <a:r>
              <a:rPr lang="en-US" dirty="0">
                <a:effectLst/>
              </a:rPr>
              <a:t>Employers with 11 or more employees must maintain records of, and report, occupational injuries and occupational illnesses.</a:t>
            </a:r>
          </a:p>
          <a:p>
            <a:pPr lvl="1" eaLnBrk="1" hangingPunct="1">
              <a:spcBef>
                <a:spcPct val="30000"/>
              </a:spcBef>
              <a:defRPr/>
            </a:pPr>
            <a:r>
              <a:rPr lang="en-US" dirty="0">
                <a:effectLst/>
              </a:rPr>
              <a:t>Occupational illness</a:t>
            </a:r>
          </a:p>
          <a:p>
            <a:pPr lvl="2" eaLnBrk="1" hangingPunct="1">
              <a:spcBef>
                <a:spcPct val="30000"/>
              </a:spcBef>
              <a:defRPr/>
            </a:pPr>
            <a:r>
              <a:rPr lang="en-US" dirty="0">
                <a:effectLst/>
              </a:rPr>
              <a:t>Any abnormal condition or disorder caused by exposure </a:t>
            </a:r>
            <a:br>
              <a:rPr lang="en-US" dirty="0">
                <a:effectLst/>
              </a:rPr>
            </a:br>
            <a:r>
              <a:rPr lang="en-US" dirty="0">
                <a:effectLst/>
              </a:rPr>
              <a:t>to environmental factors associated with employment</a:t>
            </a:r>
            <a:r>
              <a:rPr lang="en-US" dirty="0" smtClean="0">
                <a:effectLst/>
              </a:rPr>
              <a:t>.</a:t>
            </a:r>
          </a:p>
          <a:p>
            <a:pPr eaLnBrk="1" hangingPunct="1">
              <a:spcBef>
                <a:spcPct val="30000"/>
              </a:spcBef>
              <a:defRPr/>
            </a:pPr>
            <a:r>
              <a:rPr lang="en-US" dirty="0" smtClean="0">
                <a:effectLst/>
              </a:rPr>
              <a:t>OSHA Standards</a:t>
            </a:r>
          </a:p>
          <a:p>
            <a:pPr lvl="1" eaLnBrk="1" hangingPunct="1">
              <a:spcBef>
                <a:spcPct val="30000"/>
              </a:spcBef>
              <a:defRPr/>
            </a:pPr>
            <a:r>
              <a:rPr lang="en-US" dirty="0" smtClean="0">
                <a:effectLst/>
              </a:rPr>
              <a:t>OSHA sets general industry standards, maritime standards, construction standards, other regulations and procedures, </a:t>
            </a:r>
            <a:br>
              <a:rPr lang="en-US" dirty="0" smtClean="0">
                <a:effectLst/>
              </a:rPr>
            </a:br>
            <a:r>
              <a:rPr lang="en-US" dirty="0" smtClean="0">
                <a:effectLst/>
              </a:rPr>
              <a:t>and issues a field operations manual.</a:t>
            </a:r>
          </a:p>
        </p:txBody>
      </p:sp>
    </p:spTree>
    <p:extLst>
      <p:ext uri="{BB962C8B-B14F-4D97-AF65-F5344CB8AC3E}">
        <p14:creationId xmlns:p14="http://schemas.microsoft.com/office/powerpoint/2010/main" val="289585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228635"/>
            <a:ext cx="8413750" cy="630942"/>
          </a:xfrm>
        </p:spPr>
        <p:txBody>
          <a:bodyPr/>
          <a:lstStyle/>
          <a:p>
            <a:pPr algn="ctr"/>
            <a:r>
              <a:rPr lang="en-US" dirty="0" smtClean="0">
                <a:effectLst/>
              </a:rPr>
              <a:t>OSHA Standards Example</a:t>
            </a:r>
            <a:endParaRPr lang="en-US" dirty="0">
              <a:effectLst/>
            </a:endParaRPr>
          </a:p>
        </p:txBody>
      </p:sp>
      <p:sp>
        <p:nvSpPr>
          <p:cNvPr id="3" name="Content Placeholder 2"/>
          <p:cNvSpPr>
            <a:spLocks noGrp="1"/>
          </p:cNvSpPr>
          <p:nvPr>
            <p:ph idx="1"/>
          </p:nvPr>
        </p:nvSpPr>
        <p:spPr>
          <a:xfrm>
            <a:off x="525463" y="1234464"/>
            <a:ext cx="8102600" cy="5028224"/>
          </a:xfrm>
        </p:spPr>
        <p:txBody>
          <a:bodyPr/>
          <a:lstStyle/>
          <a:p>
            <a:r>
              <a:rPr lang="en-US" altLang="en-US" dirty="0" smtClean="0">
                <a:solidFill>
                  <a:srgbClr val="000000"/>
                </a:solidFill>
                <a:effectLst/>
                <a:latin typeface="Times New Roman" panose="02020603050405020304" pitchFamily="18" charset="0"/>
                <a:cs typeface="Times New Roman" panose="02020603050405020304" pitchFamily="18" charset="0"/>
              </a:rPr>
              <a:t>Guardrails </a:t>
            </a:r>
            <a:r>
              <a:rPr lang="en-US" altLang="en-US" dirty="0">
                <a:solidFill>
                  <a:srgbClr val="000000"/>
                </a:solidFill>
                <a:effectLst/>
                <a:latin typeface="Times New Roman" panose="02020603050405020304" pitchFamily="18" charset="0"/>
                <a:cs typeface="Times New Roman" panose="02020603050405020304" pitchFamily="18" charset="0"/>
              </a:rPr>
              <a:t>not less than 2” × 4” or the equivalent and not less than 36” or more than 42” high, with a </a:t>
            </a:r>
            <a:r>
              <a:rPr lang="en-US" altLang="en-US" dirty="0" err="1">
                <a:solidFill>
                  <a:srgbClr val="000000"/>
                </a:solidFill>
                <a:effectLst/>
                <a:latin typeface="Times New Roman" panose="02020603050405020304" pitchFamily="18" charset="0"/>
                <a:cs typeface="Times New Roman" panose="02020603050405020304" pitchFamily="18" charset="0"/>
              </a:rPr>
              <a:t>midrail</a:t>
            </a:r>
            <a:r>
              <a:rPr lang="en-US" altLang="en-US" dirty="0">
                <a:solidFill>
                  <a:srgbClr val="000000"/>
                </a:solidFill>
                <a:effectLst/>
                <a:latin typeface="Times New Roman" panose="02020603050405020304" pitchFamily="18" charset="0"/>
                <a:cs typeface="Times New Roman" panose="02020603050405020304" pitchFamily="18" charset="0"/>
              </a:rPr>
              <a:t>, when required, of a 1” × 4” lumber or equivalent, and </a:t>
            </a:r>
            <a:r>
              <a:rPr lang="en-US" altLang="en-US" dirty="0" err="1">
                <a:solidFill>
                  <a:srgbClr val="000000"/>
                </a:solidFill>
                <a:effectLst/>
                <a:latin typeface="Times New Roman" panose="02020603050405020304" pitchFamily="18" charset="0"/>
                <a:cs typeface="Times New Roman" panose="02020603050405020304" pitchFamily="18" charset="0"/>
              </a:rPr>
              <a:t>toeboards</a:t>
            </a:r>
            <a:r>
              <a:rPr lang="en-US" altLang="en-US" dirty="0">
                <a:solidFill>
                  <a:srgbClr val="000000"/>
                </a:solidFill>
                <a:effectLst/>
                <a:latin typeface="Times New Roman" panose="02020603050405020304" pitchFamily="18" charset="0"/>
                <a:cs typeface="Times New Roman" panose="02020603050405020304" pitchFamily="18" charset="0"/>
              </a:rPr>
              <a:t>, shall be installed at all open sides on all scaffolds more than 10 feet above the ground or floor. </a:t>
            </a:r>
            <a:r>
              <a:rPr lang="en-US" altLang="en-US" dirty="0" err="1">
                <a:solidFill>
                  <a:srgbClr val="000000"/>
                </a:solidFill>
                <a:effectLst/>
                <a:latin typeface="Times New Roman" panose="02020603050405020304" pitchFamily="18" charset="0"/>
                <a:cs typeface="Times New Roman" panose="02020603050405020304" pitchFamily="18" charset="0"/>
              </a:rPr>
              <a:t>Toeboards</a:t>
            </a:r>
            <a:r>
              <a:rPr lang="en-US" altLang="en-US" dirty="0">
                <a:solidFill>
                  <a:srgbClr val="000000"/>
                </a:solidFill>
                <a:effectLst/>
                <a:latin typeface="Times New Roman" panose="02020603050405020304" pitchFamily="18" charset="0"/>
                <a:cs typeface="Times New Roman" panose="02020603050405020304" pitchFamily="18" charset="0"/>
              </a:rPr>
              <a:t> shall be a minimum of 4” in height. Wire mesh shall be installed in accordance with paragraph [a] (17) of this section</a:t>
            </a:r>
            <a:r>
              <a:rPr lang="en-US" altLang="en-US" dirty="0" smtClean="0">
                <a:solidFill>
                  <a:srgbClr val="000000"/>
                </a:solidFill>
                <a:effectLst/>
                <a:latin typeface="Times New Roman" panose="02020603050405020304" pitchFamily="18" charset="0"/>
                <a:cs typeface="Times New Roman" panose="02020603050405020304" pitchFamily="18" charset="0"/>
              </a:rPr>
              <a:t>.</a:t>
            </a:r>
            <a:br>
              <a:rPr lang="en-US" altLang="en-US" dirty="0" smtClean="0">
                <a:solidFill>
                  <a:srgbClr val="000000"/>
                </a:solidFill>
                <a:effectLst/>
                <a:latin typeface="Times New Roman" panose="02020603050405020304" pitchFamily="18" charset="0"/>
                <a:cs typeface="Times New Roman" panose="02020603050405020304" pitchFamily="18" charset="0"/>
              </a:rPr>
            </a:br>
            <a:endParaRPr lang="en-US" altLang="en-US" dirty="0" smtClean="0">
              <a:solidFill>
                <a:srgbClr val="000000"/>
              </a:solidFill>
              <a:effectLst/>
              <a:latin typeface="Times New Roman" panose="02020603050405020304" pitchFamily="18" charset="0"/>
              <a:cs typeface="Times New Roman" panose="02020603050405020304" pitchFamily="18" charset="0"/>
            </a:endParaRPr>
          </a:p>
          <a:p>
            <a:r>
              <a:rPr lang="en-US" kern="1200" dirty="0">
                <a:solidFill>
                  <a:schemeClr val="tx1"/>
                </a:solidFill>
                <a:effectLst/>
                <a:latin typeface="Times New Roman" pitchFamily="18" charset="0"/>
                <a:hlinkClick r:id="rId3"/>
              </a:rPr>
              <a:t>NIOSH</a:t>
            </a:r>
            <a:r>
              <a:rPr lang="en-US" kern="1200" dirty="0">
                <a:solidFill>
                  <a:schemeClr val="tx1"/>
                </a:solidFill>
                <a:effectLst/>
                <a:latin typeface="Times New Roman" pitchFamily="18" charset="0"/>
              </a:rPr>
              <a:t> (National Institute for Occupational Safety and Health) is a major source of standards, although recommendations come from employers, unions, and other sources.</a:t>
            </a:r>
          </a:p>
          <a:p>
            <a:pPr marL="0" indent="0">
              <a:buNone/>
            </a:pPr>
            <a:endParaRPr lang="en-US" altLang="en-US" dirty="0">
              <a:solidFill>
                <a:srgbClr val="000000"/>
              </a:solidFill>
            </a:endParaRPr>
          </a:p>
          <a:p>
            <a:endParaRPr lang="en-US" dirty="0"/>
          </a:p>
        </p:txBody>
      </p:sp>
      <p:sp>
        <p:nvSpPr>
          <p:cNvPr id="921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F02BF697-7881-4DD3-9977-0F4E78C61EA4}" type="slidenum">
              <a:rPr lang="en-US" altLang="en-US" sz="900">
                <a:solidFill>
                  <a:srgbClr val="000000"/>
                </a:solidFill>
                <a:cs typeface="Times New Roman" pitchFamily="18" charset="0"/>
              </a:rPr>
              <a:pPr eaLnBrk="1" hangingPunct="1"/>
              <a:t>18</a:t>
            </a:fld>
            <a:endParaRPr lang="en-US" altLang="en-US" sz="900">
              <a:solidFill>
                <a:srgbClr val="000000"/>
              </a:solidFill>
              <a:cs typeface="Times New Roman" pitchFamily="18" charset="0"/>
            </a:endParaRPr>
          </a:p>
        </p:txBody>
      </p:sp>
    </p:spTree>
    <p:extLst>
      <p:ext uri="{BB962C8B-B14F-4D97-AF65-F5344CB8AC3E}">
        <p14:creationId xmlns:p14="http://schemas.microsoft.com/office/powerpoint/2010/main" val="1915519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effectLst/>
              </a:rPr>
              <a:t>General Duty Clause</a:t>
            </a:r>
            <a:endParaRPr lang="en-US" sz="4000" dirty="0">
              <a:effectLst/>
            </a:endParaRPr>
          </a:p>
        </p:txBody>
      </p:sp>
      <p:sp>
        <p:nvSpPr>
          <p:cNvPr id="5" name="Text Placeholder 4"/>
          <p:cNvSpPr>
            <a:spLocks noGrp="1"/>
          </p:cNvSpPr>
          <p:nvPr>
            <p:ph type="body" sz="quarter" idx="11"/>
          </p:nvPr>
        </p:nvSpPr>
        <p:spPr>
          <a:xfrm>
            <a:off x="457244" y="1600220"/>
            <a:ext cx="8320949" cy="4754828"/>
          </a:xfrm>
        </p:spPr>
        <p:txBody>
          <a:bodyPr/>
          <a:lstStyle/>
          <a:p>
            <a:r>
              <a:rPr lang="en-US" dirty="0">
                <a:hlinkClick r:id="rId3"/>
              </a:rPr>
              <a:t>https://</a:t>
            </a:r>
            <a:r>
              <a:rPr lang="en-US" dirty="0" smtClean="0">
                <a:hlinkClick r:id="rId3"/>
              </a:rPr>
              <a:t>www.osha.gov/pls/oshaweb/owadisp.show_document?p_id=3359&amp;p_table=OSHACT</a:t>
            </a:r>
            <a:r>
              <a:rPr lang="en-US" dirty="0" smtClean="0"/>
              <a:t> </a:t>
            </a:r>
          </a:p>
          <a:p>
            <a:r>
              <a:rPr lang="en-US" dirty="0">
                <a:effectLst/>
              </a:rPr>
              <a:t>The courts have interpreted OSHA’s general duty clause to mean that an employer has a legal obligation to provide a workplace free of conditions or activities that either the employer or industry recognizes as hazardous and that cause, or are likely to cause, death or serious physical harm to employees when there is a feasible method to abate the hazard.</a:t>
            </a:r>
            <a:endParaRPr lang="en-US" dirty="0"/>
          </a:p>
        </p:txBody>
      </p:sp>
    </p:spTree>
    <p:extLst>
      <p:ext uri="{BB962C8B-B14F-4D97-AF65-F5344CB8AC3E}">
        <p14:creationId xmlns:p14="http://schemas.microsoft.com/office/powerpoint/2010/main" val="2014760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effectLst/>
              </a:rPr>
              <a:t>Safety and Health: It’s the Law</a:t>
            </a:r>
            <a:endParaRPr lang="en-US" sz="3200" dirty="0">
              <a:effectLst/>
            </a:endParaRPr>
          </a:p>
        </p:txBody>
      </p:sp>
      <p:sp>
        <p:nvSpPr>
          <p:cNvPr id="4" name="Rectangle 5"/>
          <p:cNvSpPr>
            <a:spLocks noGrp="1" noChangeArrowheads="1"/>
          </p:cNvSpPr>
          <p:nvPr>
            <p:ph type="body" sz="quarter" idx="11"/>
          </p:nvPr>
        </p:nvSpPr>
        <p:spPr/>
        <p:txBody>
          <a:bodyPr>
            <a:normAutofit lnSpcReduction="10000"/>
          </a:bodyPr>
          <a:lstStyle/>
          <a:p>
            <a:r>
              <a:rPr lang="en-US" b="1" dirty="0" smtClean="0"/>
              <a:t>Consider these facts:</a:t>
            </a:r>
          </a:p>
          <a:p>
            <a:pPr lvl="1">
              <a:spcAft>
                <a:spcPts val="900"/>
              </a:spcAft>
            </a:pPr>
            <a:r>
              <a:rPr lang="en-US" dirty="0" smtClean="0"/>
              <a:t>In 2009, 3.6 million private-sectors workers suffered work-related injuries and illnesses.</a:t>
            </a:r>
          </a:p>
          <a:p>
            <a:pPr lvl="1">
              <a:spcAft>
                <a:spcPts val="900"/>
              </a:spcAft>
            </a:pPr>
            <a:r>
              <a:rPr lang="en-US" dirty="0" smtClean="0"/>
              <a:t>Back injuries, most of which occur because of improper lifting, are the nation’s no. 1 workplace safety problem. More than 1 million workers suffer back injuries each year.</a:t>
            </a:r>
          </a:p>
          <a:p>
            <a:pPr lvl="1">
              <a:spcAft>
                <a:spcPts val="900"/>
              </a:spcAft>
            </a:pPr>
            <a:r>
              <a:rPr lang="en-US" dirty="0" smtClean="0"/>
              <a:t>Each year the cost of occupational injuries and illnesses totals more than $156 billion.</a:t>
            </a:r>
          </a:p>
          <a:p>
            <a:pPr lvl="1">
              <a:spcAft>
                <a:spcPts val="900"/>
              </a:spcAft>
            </a:pPr>
            <a:r>
              <a:rPr lang="en-US" dirty="0" smtClean="0"/>
              <a:t>In 2009, 4,340 employees died from work accidents.</a:t>
            </a:r>
          </a:p>
          <a:p>
            <a:pPr lvl="1">
              <a:spcAft>
                <a:spcPts val="900"/>
              </a:spcAft>
            </a:pPr>
            <a:r>
              <a:rPr lang="en-US" dirty="0" smtClean="0"/>
              <a:t>Ninety percent of fatal work injuries involve workers in private industry.</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effectLst/>
              </a:rPr>
              <a:t>General Duty Clause </a:t>
            </a:r>
            <a:r>
              <a:rPr lang="en-US" dirty="0" smtClean="0">
                <a:effectLst/>
              </a:rPr>
              <a:t>cont’d</a:t>
            </a:r>
            <a:endParaRPr lang="en-US" dirty="0">
              <a:effectLst/>
            </a:endParaRPr>
          </a:p>
        </p:txBody>
      </p:sp>
      <p:sp>
        <p:nvSpPr>
          <p:cNvPr id="5" name="Text Placeholder 4"/>
          <p:cNvSpPr>
            <a:spLocks noGrp="1"/>
          </p:cNvSpPr>
          <p:nvPr>
            <p:ph type="body" sz="quarter" idx="11"/>
          </p:nvPr>
        </p:nvSpPr>
        <p:spPr>
          <a:xfrm>
            <a:off x="365806" y="1417343"/>
            <a:ext cx="8412387" cy="5029144"/>
          </a:xfrm>
        </p:spPr>
        <p:txBody>
          <a:bodyPr>
            <a:normAutofit fontScale="92500" lnSpcReduction="10000"/>
          </a:bodyPr>
          <a:lstStyle/>
          <a:p>
            <a:r>
              <a:rPr lang="en-US" dirty="0" smtClean="0"/>
              <a:t>It is a </a:t>
            </a:r>
            <a:r>
              <a:rPr lang="en-US" dirty="0"/>
              <a:t>catch-all obligation for employers aside from what OSHA says on an issue. “Employers can’t be limited to [OSHA standards] in terms of their overall approach to safety and health.”</a:t>
            </a:r>
            <a:br>
              <a:rPr lang="en-US" dirty="0"/>
            </a:br>
            <a:r>
              <a:rPr lang="en-US" dirty="0"/>
              <a:t> </a:t>
            </a:r>
          </a:p>
          <a:p>
            <a:r>
              <a:rPr lang="en-US" dirty="0" smtClean="0"/>
              <a:t>Several </a:t>
            </a:r>
            <a:r>
              <a:rPr lang="en-US" dirty="0"/>
              <a:t>conditions must be met for OSHA to issue a General Duty Clause violation: </a:t>
            </a:r>
          </a:p>
          <a:p>
            <a:pPr lvl="1"/>
            <a:r>
              <a:rPr lang="en-US" dirty="0" smtClean="0"/>
              <a:t>The </a:t>
            </a:r>
            <a:r>
              <a:rPr lang="en-US" dirty="0"/>
              <a:t>hazard was recognized.</a:t>
            </a:r>
          </a:p>
          <a:p>
            <a:pPr lvl="1"/>
            <a:r>
              <a:rPr lang="en-US" dirty="0"/>
              <a:t>The employer failed to keep the workplace free of a hazard to which his or her employees were exposed.</a:t>
            </a:r>
          </a:p>
          <a:p>
            <a:pPr lvl="1"/>
            <a:r>
              <a:rPr lang="en-US" dirty="0"/>
              <a:t>A feasible and useful method was available to correct the hazard.</a:t>
            </a:r>
          </a:p>
          <a:p>
            <a:pPr lvl="1"/>
            <a:r>
              <a:rPr lang="en-US" dirty="0"/>
              <a:t>The hazard was causing or likely to cause death or serious injury</a:t>
            </a:r>
            <a:r>
              <a:rPr lang="en-US" dirty="0" smtClean="0"/>
              <a:t>.</a:t>
            </a:r>
            <a:endParaRPr lang="en-US" dirty="0"/>
          </a:p>
        </p:txBody>
      </p:sp>
    </p:spTree>
    <p:extLst>
      <p:ext uri="{BB962C8B-B14F-4D97-AF65-F5344CB8AC3E}">
        <p14:creationId xmlns:p14="http://schemas.microsoft.com/office/powerpoint/2010/main" val="360434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12-3.png"/>
          <p:cNvPicPr>
            <a:picLocks noChangeAspect="1"/>
          </p:cNvPicPr>
          <p:nvPr/>
        </p:nvPicPr>
        <p:blipFill>
          <a:blip r:embed="rId3" cstate="print"/>
          <a:stretch>
            <a:fillRect/>
          </a:stretch>
        </p:blipFill>
        <p:spPr>
          <a:xfrm>
            <a:off x="91489" y="137195"/>
            <a:ext cx="9052511" cy="667504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4191955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and Recording Accidents</a:t>
            </a:r>
            <a:endParaRPr lang="en-US" dirty="0"/>
          </a:p>
        </p:txBody>
      </p:sp>
      <p:sp>
        <p:nvSpPr>
          <p:cNvPr id="4" name="Rectangle 3"/>
          <p:cNvSpPr>
            <a:spLocks noGrp="1" noChangeArrowheads="1"/>
          </p:cNvSpPr>
          <p:nvPr>
            <p:ph type="body" sz="quarter" idx="11"/>
          </p:nvPr>
        </p:nvSpPr>
        <p:spPr/>
        <p:txBody>
          <a:bodyPr/>
          <a:lstStyle/>
          <a:p>
            <a:pPr>
              <a:spcBef>
                <a:spcPct val="50000"/>
              </a:spcBef>
            </a:pPr>
            <a:r>
              <a:rPr lang="en-US" b="1" dirty="0"/>
              <a:t>Recordable Case</a:t>
            </a:r>
          </a:p>
          <a:p>
            <a:pPr lvl="1"/>
            <a:r>
              <a:rPr lang="en-US" dirty="0"/>
              <a:t>Any occupational death, illness, or injury to be recorded in the log (OSHA Form 300).</a:t>
            </a:r>
          </a:p>
          <a:p>
            <a:pPr lvl="1">
              <a:spcBef>
                <a:spcPct val="50000"/>
              </a:spcBef>
            </a:pPr>
            <a:r>
              <a:rPr lang="en-US" dirty="0"/>
              <a:t>Recordable accidents include: death, days away from work, restricted work or transfer to another job, or medical treatment beyond first aid. </a:t>
            </a:r>
          </a:p>
          <a:p>
            <a:pPr lvl="1">
              <a:spcBef>
                <a:spcPct val="50000"/>
              </a:spcBef>
            </a:pPr>
            <a:r>
              <a:rPr lang="en-US" dirty="0"/>
              <a:t>Other problems include loss of consciousness or diagnosis of a significant injury or illness by a healthcare professional.</a:t>
            </a:r>
          </a:p>
        </p:txBody>
      </p:sp>
    </p:spTree>
    <p:extLst>
      <p:ext uri="{BB962C8B-B14F-4D97-AF65-F5344CB8AC3E}">
        <p14:creationId xmlns:p14="http://schemas.microsoft.com/office/powerpoint/2010/main" val="1553091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214565F2-90F7-4F74-B67E-FAA0B85E151B}" type="slidenum">
              <a:rPr lang="en-US" altLang="en-US" sz="900">
                <a:solidFill>
                  <a:srgbClr val="000000"/>
                </a:solidFill>
                <a:cs typeface="Times New Roman" pitchFamily="18" charset="0"/>
              </a:rPr>
              <a:pPr eaLnBrk="1" hangingPunct="1"/>
              <a:t>23</a:t>
            </a:fld>
            <a:endParaRPr lang="en-US" altLang="en-US" sz="900">
              <a:solidFill>
                <a:srgbClr val="000000"/>
              </a:solidFill>
              <a:cs typeface="Times New Roman" pitchFamily="18" charset="0"/>
            </a:endParaRPr>
          </a:p>
        </p:txBody>
      </p:sp>
      <p:sp>
        <p:nvSpPr>
          <p:cNvPr id="11268"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itchFamily="34" charset="0"/>
            </a:endParaRPr>
          </a:p>
        </p:txBody>
      </p:sp>
      <p:sp>
        <p:nvSpPr>
          <p:cNvPr id="11269" name="Text Box 3"/>
          <p:cNvSpPr txBox="1">
            <a:spLocks noChangeArrowheads="1"/>
          </p:cNvSpPr>
          <p:nvPr/>
        </p:nvSpPr>
        <p:spPr bwMode="auto">
          <a:xfrm>
            <a:off x="490538" y="315913"/>
            <a:ext cx="8137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en-US" sz="2000" b="1" dirty="0" smtClean="0">
                <a:solidFill>
                  <a:srgbClr val="000000"/>
                </a:solidFill>
                <a:cs typeface="Arial" pitchFamily="34" charset="0"/>
              </a:rPr>
              <a:t>Form Used to Record Occupational Injuries and Illnesses</a:t>
            </a:r>
          </a:p>
        </p:txBody>
      </p:sp>
      <p:pic>
        <p:nvPicPr>
          <p:cNvPr id="11270" name="Picture 4" descr="1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879475"/>
            <a:ext cx="812323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770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7CA9481F-EF95-4D04-9C1E-BF5D13AD5BF1}" type="slidenum">
              <a:rPr lang="en-US" altLang="en-US" sz="900">
                <a:solidFill>
                  <a:srgbClr val="000000"/>
                </a:solidFill>
                <a:cs typeface="Times New Roman" pitchFamily="18" charset="0"/>
              </a:rPr>
              <a:pPr eaLnBrk="1" hangingPunct="1"/>
              <a:t>24</a:t>
            </a:fld>
            <a:endParaRPr lang="en-US" altLang="en-US" sz="900">
              <a:solidFill>
                <a:srgbClr val="000000"/>
              </a:solidFill>
              <a:cs typeface="Times New Roman" pitchFamily="18" charset="0"/>
            </a:endParaRPr>
          </a:p>
        </p:txBody>
      </p:sp>
      <p:sp>
        <p:nvSpPr>
          <p:cNvPr id="2728962" name="Rectangle 2"/>
          <p:cNvSpPr>
            <a:spLocks noGrp="1" noChangeArrowheads="1"/>
          </p:cNvSpPr>
          <p:nvPr>
            <p:ph type="title"/>
          </p:nvPr>
        </p:nvSpPr>
        <p:spPr/>
        <p:txBody>
          <a:bodyPr/>
          <a:lstStyle/>
          <a:p>
            <a:pPr eaLnBrk="1" hangingPunct="1">
              <a:defRPr/>
            </a:pPr>
            <a:r>
              <a:rPr lang="en-US" dirty="0" smtClean="0"/>
              <a:t>OSHA Inspection Priorities</a:t>
            </a:r>
          </a:p>
        </p:txBody>
      </p:sp>
      <p:sp>
        <p:nvSpPr>
          <p:cNvPr id="2728963" name="Rectangle 3"/>
          <p:cNvSpPr>
            <a:spLocks noGrp="1" noChangeArrowheads="1"/>
          </p:cNvSpPr>
          <p:nvPr>
            <p:ph type="body" idx="1"/>
          </p:nvPr>
        </p:nvSpPr>
        <p:spPr>
          <a:xfrm>
            <a:off x="525463" y="1050925"/>
            <a:ext cx="7521575" cy="5211763"/>
          </a:xfrm>
        </p:spPr>
        <p:txBody>
          <a:bodyPr/>
          <a:lstStyle/>
          <a:p>
            <a:pPr eaLnBrk="1" hangingPunct="1">
              <a:spcBef>
                <a:spcPct val="50000"/>
              </a:spcBef>
              <a:defRPr/>
            </a:pPr>
            <a:r>
              <a:rPr lang="en-US" dirty="0" smtClean="0"/>
              <a:t>Inspections of imminent danger situations</a:t>
            </a:r>
          </a:p>
          <a:p>
            <a:pPr eaLnBrk="1" hangingPunct="1">
              <a:spcBef>
                <a:spcPct val="50000"/>
              </a:spcBef>
              <a:defRPr/>
            </a:pPr>
            <a:r>
              <a:rPr lang="en-US" dirty="0" smtClean="0"/>
              <a:t>Inspections of catastrophes, fatalities, and </a:t>
            </a:r>
            <a:br>
              <a:rPr lang="en-US" dirty="0" smtClean="0"/>
            </a:br>
            <a:r>
              <a:rPr lang="en-US" dirty="0" smtClean="0"/>
              <a:t>accidents that have already occurred</a:t>
            </a:r>
          </a:p>
          <a:p>
            <a:pPr eaLnBrk="1" hangingPunct="1">
              <a:spcBef>
                <a:spcPct val="50000"/>
              </a:spcBef>
              <a:defRPr/>
            </a:pPr>
            <a:r>
              <a:rPr lang="en-US" dirty="0" smtClean="0"/>
              <a:t>Inspections related to valid employee complaints </a:t>
            </a:r>
            <a:br>
              <a:rPr lang="en-US" dirty="0" smtClean="0"/>
            </a:br>
            <a:r>
              <a:rPr lang="en-US" dirty="0" smtClean="0"/>
              <a:t>of alleged violation standards</a:t>
            </a:r>
          </a:p>
          <a:p>
            <a:pPr eaLnBrk="1" hangingPunct="1">
              <a:spcBef>
                <a:spcPct val="50000"/>
              </a:spcBef>
              <a:defRPr/>
            </a:pPr>
            <a:r>
              <a:rPr lang="en-US" dirty="0" smtClean="0"/>
              <a:t>Periodic, special-emphasis inspections aimed at high-hazard industries, occupations, or substances</a:t>
            </a:r>
          </a:p>
          <a:p>
            <a:pPr eaLnBrk="1" hangingPunct="1">
              <a:spcBef>
                <a:spcPct val="50000"/>
              </a:spcBef>
              <a:defRPr/>
            </a:pPr>
            <a:r>
              <a:rPr lang="en-US" dirty="0" smtClean="0"/>
              <a:t>Random inspections and reinspections</a:t>
            </a:r>
          </a:p>
        </p:txBody>
      </p:sp>
    </p:spTree>
    <p:extLst>
      <p:ext uri="{BB962C8B-B14F-4D97-AF65-F5344CB8AC3E}">
        <p14:creationId xmlns:p14="http://schemas.microsoft.com/office/powerpoint/2010/main" val="4217088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28963">
                                            <p:txEl>
                                              <p:pRg st="0" end="0"/>
                                            </p:txEl>
                                          </p:spTgt>
                                        </p:tgtEl>
                                        <p:attrNameLst>
                                          <p:attrName>style.visibility</p:attrName>
                                        </p:attrNameLst>
                                      </p:cBhvr>
                                      <p:to>
                                        <p:strVal val="visible"/>
                                      </p:to>
                                    </p:set>
                                    <p:animEffect transition="in" filter="wipe(left)">
                                      <p:cBhvr>
                                        <p:cTn id="7" dur="1000"/>
                                        <p:tgtEl>
                                          <p:spTgt spid="2728963">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28963">
                                            <p:txEl>
                                              <p:pRg st="1" end="1"/>
                                            </p:txEl>
                                          </p:spTgt>
                                        </p:tgtEl>
                                        <p:attrNameLst>
                                          <p:attrName>style.visibility</p:attrName>
                                        </p:attrNameLst>
                                      </p:cBhvr>
                                      <p:to>
                                        <p:strVal val="visible"/>
                                      </p:to>
                                    </p:set>
                                    <p:animEffect transition="in" filter="wipe(left)">
                                      <p:cBhvr>
                                        <p:cTn id="11" dur="1000"/>
                                        <p:tgtEl>
                                          <p:spTgt spid="2728963">
                                            <p:txEl>
                                              <p:pRg st="1" end="1"/>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728963">
                                            <p:txEl>
                                              <p:pRg st="2" end="2"/>
                                            </p:txEl>
                                          </p:spTgt>
                                        </p:tgtEl>
                                        <p:attrNameLst>
                                          <p:attrName>style.visibility</p:attrName>
                                        </p:attrNameLst>
                                      </p:cBhvr>
                                      <p:to>
                                        <p:strVal val="visible"/>
                                      </p:to>
                                    </p:set>
                                    <p:animEffect transition="in" filter="wipe(left)">
                                      <p:cBhvr>
                                        <p:cTn id="15" dur="1000"/>
                                        <p:tgtEl>
                                          <p:spTgt spid="2728963">
                                            <p:txEl>
                                              <p:pRg st="2" end="2"/>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728963">
                                            <p:txEl>
                                              <p:pRg st="3" end="3"/>
                                            </p:txEl>
                                          </p:spTgt>
                                        </p:tgtEl>
                                        <p:attrNameLst>
                                          <p:attrName>style.visibility</p:attrName>
                                        </p:attrNameLst>
                                      </p:cBhvr>
                                      <p:to>
                                        <p:strVal val="visible"/>
                                      </p:to>
                                    </p:set>
                                    <p:animEffect transition="in" filter="wipe(left)">
                                      <p:cBhvr>
                                        <p:cTn id="19" dur="1000"/>
                                        <p:tgtEl>
                                          <p:spTgt spid="2728963">
                                            <p:txEl>
                                              <p:pRg st="3" end="3"/>
                                            </p:txEl>
                                          </p:spTgt>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728963">
                                            <p:txEl>
                                              <p:pRg st="4" end="4"/>
                                            </p:txEl>
                                          </p:spTgt>
                                        </p:tgtEl>
                                        <p:attrNameLst>
                                          <p:attrName>style.visibility</p:attrName>
                                        </p:attrNameLst>
                                      </p:cBhvr>
                                      <p:to>
                                        <p:strVal val="visible"/>
                                      </p:to>
                                    </p:set>
                                    <p:animEffect transition="in" filter="wipe(left)">
                                      <p:cBhvr>
                                        <p:cTn id="23" dur="1000"/>
                                        <p:tgtEl>
                                          <p:spTgt spid="272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D4E0D53C-CA98-446E-B974-79FA2708B644}" type="slidenum">
              <a:rPr lang="en-US" altLang="en-US" sz="900">
                <a:solidFill>
                  <a:srgbClr val="000000"/>
                </a:solidFill>
                <a:cs typeface="Times New Roman" pitchFamily="18" charset="0"/>
              </a:rPr>
              <a:pPr eaLnBrk="1" hangingPunct="1"/>
              <a:t>25</a:t>
            </a:fld>
            <a:endParaRPr lang="en-US" altLang="en-US" sz="900">
              <a:solidFill>
                <a:srgbClr val="000000"/>
              </a:solidFill>
              <a:cs typeface="Times New Roman" pitchFamily="18" charset="0"/>
            </a:endParaRPr>
          </a:p>
        </p:txBody>
      </p:sp>
      <p:sp>
        <p:nvSpPr>
          <p:cNvPr id="2731010" name="Rectangle 2"/>
          <p:cNvSpPr>
            <a:spLocks noGrp="1" noChangeArrowheads="1"/>
          </p:cNvSpPr>
          <p:nvPr>
            <p:ph type="title"/>
          </p:nvPr>
        </p:nvSpPr>
        <p:spPr/>
        <p:txBody>
          <a:bodyPr/>
          <a:lstStyle/>
          <a:p>
            <a:pPr eaLnBrk="1" hangingPunct="1">
              <a:defRPr/>
            </a:pPr>
            <a:r>
              <a:rPr lang="en-US" dirty="0" smtClean="0"/>
              <a:t>Citations and Penalties</a:t>
            </a:r>
          </a:p>
        </p:txBody>
      </p:sp>
      <p:sp>
        <p:nvSpPr>
          <p:cNvPr id="2731011" name="Rectangle 3"/>
          <p:cNvSpPr>
            <a:spLocks noGrp="1" noChangeArrowheads="1"/>
          </p:cNvSpPr>
          <p:nvPr>
            <p:ph type="body" idx="1"/>
          </p:nvPr>
        </p:nvSpPr>
        <p:spPr>
          <a:xfrm>
            <a:off x="525463" y="1050925"/>
            <a:ext cx="8252731" cy="5211763"/>
          </a:xfrm>
        </p:spPr>
        <p:txBody>
          <a:bodyPr/>
          <a:lstStyle/>
          <a:p>
            <a:pPr eaLnBrk="1" hangingPunct="1">
              <a:defRPr/>
            </a:pPr>
            <a:r>
              <a:rPr lang="en-US" dirty="0" smtClean="0"/>
              <a:t>Citation</a:t>
            </a:r>
          </a:p>
          <a:p>
            <a:pPr lvl="1" eaLnBrk="1" hangingPunct="1">
              <a:defRPr/>
            </a:pPr>
            <a:r>
              <a:rPr lang="en-US" dirty="0" smtClean="0"/>
              <a:t>Is a summons informing employers and employees of the regulations and standards that have been violated in the workplace.</a:t>
            </a:r>
          </a:p>
          <a:p>
            <a:pPr eaLnBrk="1" hangingPunct="1">
              <a:defRPr/>
            </a:pPr>
            <a:r>
              <a:rPr lang="en-US" dirty="0" smtClean="0"/>
              <a:t>Penalties</a:t>
            </a:r>
          </a:p>
          <a:p>
            <a:pPr lvl="1" eaLnBrk="1" hangingPunct="1">
              <a:defRPr/>
            </a:pPr>
            <a:r>
              <a:rPr lang="en-US" dirty="0" smtClean="0"/>
              <a:t>Are calculated based on the gravity of the violation and usually take into consideration factors like the size of the business, the firm’s compliance history, and the employer’s good faith.</a:t>
            </a:r>
          </a:p>
          <a:p>
            <a:pPr lvl="1" eaLnBrk="1" hangingPunct="1">
              <a:defRPr/>
            </a:pPr>
            <a:r>
              <a:rPr lang="en-US" dirty="0" smtClean="0"/>
              <a:t>Violations</a:t>
            </a:r>
          </a:p>
          <a:p>
            <a:pPr lvl="2" eaLnBrk="1" hangingPunct="1">
              <a:defRPr/>
            </a:pPr>
            <a:r>
              <a:rPr lang="en-US" dirty="0" smtClean="0"/>
              <a:t>Other-Than-Serious (&lt;$7K</a:t>
            </a:r>
          </a:p>
          <a:p>
            <a:pPr lvl="2" eaLnBrk="1" hangingPunct="1">
              <a:defRPr/>
            </a:pPr>
            <a:r>
              <a:rPr lang="en-US" dirty="0" smtClean="0"/>
              <a:t>Serious ($3-4K average)</a:t>
            </a:r>
          </a:p>
          <a:p>
            <a:pPr lvl="2" eaLnBrk="1" hangingPunct="1">
              <a:defRPr/>
            </a:pPr>
            <a:r>
              <a:rPr lang="en-US" dirty="0" smtClean="0"/>
              <a:t>Willful (up to $70K)</a:t>
            </a:r>
          </a:p>
        </p:txBody>
      </p:sp>
      <p:pic>
        <p:nvPicPr>
          <p:cNvPr id="13318" name="Picture 20" descr="BS0159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525" y="4343400"/>
            <a:ext cx="183991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456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2ACC5A69-46D9-4470-BCF8-D62292DAABE1}" type="slidenum">
              <a:rPr lang="en-US" altLang="en-US" sz="900">
                <a:solidFill>
                  <a:srgbClr val="000000"/>
                </a:solidFill>
                <a:cs typeface="Times New Roman" pitchFamily="18" charset="0"/>
              </a:rPr>
              <a:pPr eaLnBrk="1" hangingPunct="1"/>
              <a:t>26</a:t>
            </a:fld>
            <a:endParaRPr lang="en-US" altLang="en-US" sz="900">
              <a:solidFill>
                <a:srgbClr val="000000"/>
              </a:solidFill>
              <a:cs typeface="Times New Roman" pitchFamily="18" charset="0"/>
            </a:endParaRPr>
          </a:p>
        </p:txBody>
      </p:sp>
      <p:sp>
        <p:nvSpPr>
          <p:cNvPr id="14340"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itchFamily="34" charset="0"/>
            </a:endParaRPr>
          </a:p>
        </p:txBody>
      </p:sp>
      <p:sp>
        <p:nvSpPr>
          <p:cNvPr id="14341" name="Text Box 3"/>
          <p:cNvSpPr txBox="1">
            <a:spLocks noChangeArrowheads="1"/>
          </p:cNvSpPr>
          <p:nvPr/>
        </p:nvSpPr>
        <p:spPr bwMode="auto">
          <a:xfrm>
            <a:off x="490538" y="120774"/>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en-US" sz="2400" b="1" dirty="0" smtClean="0">
                <a:solidFill>
                  <a:srgbClr val="000000"/>
                </a:solidFill>
                <a:cs typeface="Arial" pitchFamily="34" charset="0"/>
              </a:rPr>
              <a:t>Most Frequently Cited Hazards</a:t>
            </a:r>
          </a:p>
        </p:txBody>
      </p:sp>
      <p:pic>
        <p:nvPicPr>
          <p:cNvPr id="14342" name="Picture 5" descr="1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3" y="868363"/>
            <a:ext cx="7954962"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175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BA1E1981-F101-491F-8673-3A1922C02C1D}" type="slidenum">
              <a:rPr lang="en-US" altLang="en-US" sz="900">
                <a:solidFill>
                  <a:srgbClr val="000000"/>
                </a:solidFill>
                <a:cs typeface="Times New Roman" pitchFamily="18" charset="0"/>
              </a:rPr>
              <a:pPr eaLnBrk="1" hangingPunct="1"/>
              <a:t>27</a:t>
            </a:fld>
            <a:endParaRPr lang="en-US" altLang="en-US" sz="900">
              <a:solidFill>
                <a:srgbClr val="000000"/>
              </a:solidFill>
              <a:cs typeface="Times New Roman" pitchFamily="18" charset="0"/>
            </a:endParaRPr>
          </a:p>
        </p:txBody>
      </p:sp>
      <p:sp>
        <p:nvSpPr>
          <p:cNvPr id="2735106" name="Rectangle 2"/>
          <p:cNvSpPr>
            <a:spLocks noGrp="1" noChangeArrowheads="1"/>
          </p:cNvSpPr>
          <p:nvPr>
            <p:ph type="title"/>
          </p:nvPr>
        </p:nvSpPr>
        <p:spPr/>
        <p:txBody>
          <a:bodyPr/>
          <a:lstStyle/>
          <a:p>
            <a:pPr eaLnBrk="1" hangingPunct="1">
              <a:defRPr/>
            </a:pPr>
            <a:r>
              <a:rPr lang="en-US" dirty="0" smtClean="0"/>
              <a:t>Inspection Guidelines</a:t>
            </a:r>
          </a:p>
        </p:txBody>
      </p:sp>
      <p:sp>
        <p:nvSpPr>
          <p:cNvPr id="2735107" name="Rectangle 3"/>
          <p:cNvSpPr>
            <a:spLocks noGrp="1" noChangeArrowheads="1"/>
          </p:cNvSpPr>
          <p:nvPr>
            <p:ph type="body" idx="1"/>
          </p:nvPr>
        </p:nvSpPr>
        <p:spPr>
          <a:xfrm>
            <a:off x="525463" y="1050925"/>
            <a:ext cx="7429500" cy="5211763"/>
          </a:xfrm>
        </p:spPr>
        <p:txBody>
          <a:bodyPr/>
          <a:lstStyle/>
          <a:p>
            <a:pPr eaLnBrk="1" hangingPunct="1">
              <a:spcBef>
                <a:spcPct val="50000"/>
              </a:spcBef>
              <a:defRPr/>
            </a:pPr>
            <a:r>
              <a:rPr lang="en-US" dirty="0" smtClean="0"/>
              <a:t>Initial Contact</a:t>
            </a:r>
          </a:p>
          <a:p>
            <a:pPr lvl="1" eaLnBrk="1" hangingPunct="1">
              <a:spcBef>
                <a:spcPct val="50000"/>
              </a:spcBef>
              <a:defRPr/>
            </a:pPr>
            <a:r>
              <a:rPr lang="en-US" dirty="0" smtClean="0"/>
              <a:t>Refer inspector to the company’s OSHA coordinator.</a:t>
            </a:r>
          </a:p>
          <a:p>
            <a:pPr lvl="1" eaLnBrk="1" hangingPunct="1">
              <a:spcBef>
                <a:spcPct val="50000"/>
              </a:spcBef>
              <a:defRPr/>
            </a:pPr>
            <a:r>
              <a:rPr lang="en-US" dirty="0" smtClean="0"/>
              <a:t>Check inspector’s credentials.</a:t>
            </a:r>
          </a:p>
          <a:p>
            <a:pPr lvl="1" eaLnBrk="1" hangingPunct="1">
              <a:spcBef>
                <a:spcPct val="50000"/>
              </a:spcBef>
              <a:defRPr/>
            </a:pPr>
            <a:r>
              <a:rPr lang="en-US" dirty="0" smtClean="0"/>
              <a:t>Ask inspector why he or she is inspecting the  workplace: Complaint? Regular scheduled visit? Fatality or accident follow-up? Imminent danger?</a:t>
            </a:r>
          </a:p>
          <a:p>
            <a:pPr lvl="1" eaLnBrk="1" hangingPunct="1">
              <a:spcBef>
                <a:spcPct val="50000"/>
              </a:spcBef>
              <a:defRPr/>
            </a:pPr>
            <a:r>
              <a:rPr lang="en-US" dirty="0" smtClean="0"/>
              <a:t>If the inspection stems from a complaint, you are entitled to know whether the person is a current employee, though not the person’s name.</a:t>
            </a:r>
          </a:p>
          <a:p>
            <a:pPr lvl="1" eaLnBrk="1" hangingPunct="1">
              <a:spcBef>
                <a:spcPct val="50000"/>
              </a:spcBef>
              <a:defRPr/>
            </a:pPr>
            <a:r>
              <a:rPr lang="en-US" dirty="0" smtClean="0"/>
              <a:t>Notify your counsel.</a:t>
            </a:r>
          </a:p>
        </p:txBody>
      </p:sp>
    </p:spTree>
    <p:extLst>
      <p:ext uri="{BB962C8B-B14F-4D97-AF65-F5344CB8AC3E}">
        <p14:creationId xmlns:p14="http://schemas.microsoft.com/office/powerpoint/2010/main" val="4028712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5E27EE49-EFEA-4E38-94F1-5EC64B5863B2}" type="slidenum">
              <a:rPr lang="en-US" altLang="en-US" sz="900">
                <a:solidFill>
                  <a:srgbClr val="000000"/>
                </a:solidFill>
                <a:cs typeface="Times New Roman" pitchFamily="18" charset="0"/>
              </a:rPr>
              <a:pPr eaLnBrk="1" hangingPunct="1"/>
              <a:t>28</a:t>
            </a:fld>
            <a:endParaRPr lang="en-US" altLang="en-US" sz="900">
              <a:solidFill>
                <a:srgbClr val="000000"/>
              </a:solidFill>
              <a:cs typeface="Times New Roman" pitchFamily="18" charset="0"/>
            </a:endParaRPr>
          </a:p>
        </p:txBody>
      </p:sp>
      <p:sp>
        <p:nvSpPr>
          <p:cNvPr id="2737154" name="Rectangle 2"/>
          <p:cNvSpPr>
            <a:spLocks noGrp="1" noChangeArrowheads="1"/>
          </p:cNvSpPr>
          <p:nvPr>
            <p:ph type="title"/>
          </p:nvPr>
        </p:nvSpPr>
        <p:spPr/>
        <p:txBody>
          <a:bodyPr/>
          <a:lstStyle/>
          <a:p>
            <a:pPr eaLnBrk="1" hangingPunct="1">
              <a:defRPr/>
            </a:pPr>
            <a:r>
              <a:rPr lang="en-US" dirty="0" smtClean="0"/>
              <a:t>Inspection Guidelines (cont’d)</a:t>
            </a:r>
          </a:p>
        </p:txBody>
      </p:sp>
      <p:sp>
        <p:nvSpPr>
          <p:cNvPr id="2737155" name="Rectangle 3"/>
          <p:cNvSpPr>
            <a:spLocks noGrp="1" noChangeArrowheads="1"/>
          </p:cNvSpPr>
          <p:nvPr>
            <p:ph type="body" idx="1"/>
          </p:nvPr>
        </p:nvSpPr>
        <p:spPr/>
        <p:txBody>
          <a:bodyPr/>
          <a:lstStyle/>
          <a:p>
            <a:pPr eaLnBrk="1" hangingPunct="1">
              <a:spcBef>
                <a:spcPct val="50000"/>
              </a:spcBef>
              <a:defRPr/>
            </a:pPr>
            <a:r>
              <a:rPr lang="en-US" dirty="0" smtClean="0"/>
              <a:t>Opening Conference</a:t>
            </a:r>
          </a:p>
          <a:p>
            <a:pPr lvl="1" eaLnBrk="1" hangingPunct="1">
              <a:spcBef>
                <a:spcPct val="50000"/>
              </a:spcBef>
              <a:defRPr/>
            </a:pPr>
            <a:r>
              <a:rPr lang="en-US" dirty="0" smtClean="0"/>
              <a:t>Establish focus and scope of the planned inspection.</a:t>
            </a:r>
          </a:p>
          <a:p>
            <a:pPr lvl="1" eaLnBrk="1" hangingPunct="1">
              <a:spcBef>
                <a:spcPct val="50000"/>
              </a:spcBef>
              <a:defRPr/>
            </a:pPr>
            <a:r>
              <a:rPr lang="en-US" dirty="0" smtClean="0"/>
              <a:t>Discuss procedures for protecting trade secret areas.</a:t>
            </a:r>
          </a:p>
          <a:p>
            <a:pPr lvl="1" eaLnBrk="1" hangingPunct="1">
              <a:spcBef>
                <a:spcPct val="50000"/>
              </a:spcBef>
              <a:defRPr/>
            </a:pPr>
            <a:r>
              <a:rPr lang="en-US" dirty="0" smtClean="0"/>
              <a:t>Show inspector that you have safety programs in place. </a:t>
            </a:r>
            <a:br>
              <a:rPr lang="en-US" dirty="0" smtClean="0"/>
            </a:br>
            <a:r>
              <a:rPr lang="en-US" dirty="0" smtClean="0"/>
              <a:t>He or she may not go to the work floor if paperwork </a:t>
            </a:r>
            <a:br>
              <a:rPr lang="en-US" dirty="0" smtClean="0"/>
            </a:br>
            <a:r>
              <a:rPr lang="en-US" dirty="0" smtClean="0"/>
              <a:t>is complete and up to date.</a:t>
            </a:r>
          </a:p>
        </p:txBody>
      </p:sp>
    </p:spTree>
    <p:extLst>
      <p:ext uri="{BB962C8B-B14F-4D97-AF65-F5344CB8AC3E}">
        <p14:creationId xmlns:p14="http://schemas.microsoft.com/office/powerpoint/2010/main" val="310201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F5EB9E16-39F3-4B3E-A386-673092145C4A}" type="slidenum">
              <a:rPr lang="en-US" altLang="en-US" sz="900">
                <a:solidFill>
                  <a:srgbClr val="000000"/>
                </a:solidFill>
                <a:cs typeface="Times New Roman" pitchFamily="18" charset="0"/>
              </a:rPr>
              <a:pPr eaLnBrk="1" hangingPunct="1"/>
              <a:t>29</a:t>
            </a:fld>
            <a:endParaRPr lang="en-US" altLang="en-US" sz="900">
              <a:solidFill>
                <a:srgbClr val="000000"/>
              </a:solidFill>
              <a:cs typeface="Times New Roman" pitchFamily="18" charset="0"/>
            </a:endParaRPr>
          </a:p>
        </p:txBody>
      </p:sp>
      <p:sp>
        <p:nvSpPr>
          <p:cNvPr id="2739202" name="Rectangle 2"/>
          <p:cNvSpPr>
            <a:spLocks noGrp="1" noChangeArrowheads="1"/>
          </p:cNvSpPr>
          <p:nvPr>
            <p:ph type="title"/>
          </p:nvPr>
        </p:nvSpPr>
        <p:spPr/>
        <p:txBody>
          <a:bodyPr/>
          <a:lstStyle/>
          <a:p>
            <a:pPr eaLnBrk="1" hangingPunct="1">
              <a:defRPr/>
            </a:pPr>
            <a:r>
              <a:rPr lang="en-US" dirty="0" smtClean="0">
                <a:effectLst/>
              </a:rPr>
              <a:t>Inspection Guidelines </a:t>
            </a:r>
            <a:r>
              <a:rPr lang="en-US" sz="2400" dirty="0" smtClean="0">
                <a:effectLst/>
              </a:rPr>
              <a:t>(cont’d)</a:t>
            </a:r>
          </a:p>
        </p:txBody>
      </p:sp>
      <p:sp>
        <p:nvSpPr>
          <p:cNvPr id="2739203" name="Rectangle 3"/>
          <p:cNvSpPr>
            <a:spLocks noGrp="1" noChangeArrowheads="1"/>
          </p:cNvSpPr>
          <p:nvPr>
            <p:ph type="body" idx="1"/>
          </p:nvPr>
        </p:nvSpPr>
        <p:spPr/>
        <p:txBody>
          <a:bodyPr/>
          <a:lstStyle/>
          <a:p>
            <a:pPr eaLnBrk="1" hangingPunct="1">
              <a:spcBef>
                <a:spcPct val="40000"/>
              </a:spcBef>
              <a:defRPr/>
            </a:pPr>
            <a:r>
              <a:rPr lang="en-US" dirty="0" smtClean="0"/>
              <a:t>Walk-Around Inspection</a:t>
            </a:r>
          </a:p>
          <a:p>
            <a:pPr lvl="1" eaLnBrk="1" hangingPunct="1">
              <a:spcBef>
                <a:spcPct val="40000"/>
              </a:spcBef>
              <a:defRPr/>
            </a:pPr>
            <a:r>
              <a:rPr lang="en-US" dirty="0" smtClean="0"/>
              <a:t>Accompany the inspector and take detailed notes.</a:t>
            </a:r>
          </a:p>
          <a:p>
            <a:pPr lvl="1" eaLnBrk="1" hangingPunct="1">
              <a:spcBef>
                <a:spcPct val="40000"/>
              </a:spcBef>
              <a:defRPr/>
            </a:pPr>
            <a:r>
              <a:rPr lang="en-US" dirty="0" smtClean="0"/>
              <a:t>If inspector takes a photo or video, you should, too.</a:t>
            </a:r>
          </a:p>
          <a:p>
            <a:pPr lvl="1" eaLnBrk="1" hangingPunct="1">
              <a:spcBef>
                <a:spcPct val="40000"/>
              </a:spcBef>
              <a:defRPr/>
            </a:pPr>
            <a:r>
              <a:rPr lang="en-US" dirty="0" smtClean="0"/>
              <a:t>Ask for duplicates of all physical samples and copies </a:t>
            </a:r>
            <a:br>
              <a:rPr lang="en-US" dirty="0" smtClean="0"/>
            </a:br>
            <a:r>
              <a:rPr lang="en-US" dirty="0" smtClean="0"/>
              <a:t>of all test results.</a:t>
            </a:r>
          </a:p>
          <a:p>
            <a:pPr lvl="1" eaLnBrk="1" hangingPunct="1">
              <a:spcBef>
                <a:spcPct val="40000"/>
              </a:spcBef>
              <a:defRPr/>
            </a:pPr>
            <a:r>
              <a:rPr lang="en-US" dirty="0" smtClean="0"/>
              <a:t>Be helpful and cooperative, but don’t volunteer information.</a:t>
            </a:r>
          </a:p>
          <a:p>
            <a:pPr lvl="1" eaLnBrk="1" hangingPunct="1">
              <a:spcBef>
                <a:spcPct val="40000"/>
              </a:spcBef>
              <a:defRPr/>
            </a:pPr>
            <a:r>
              <a:rPr lang="en-US" dirty="0" smtClean="0"/>
              <a:t>To the extent possible, immediately correct any violation </a:t>
            </a:r>
            <a:br>
              <a:rPr lang="en-US" dirty="0" smtClean="0"/>
            </a:br>
            <a:r>
              <a:rPr lang="en-US" dirty="0" smtClean="0"/>
              <a:t>the inspector identifies.</a:t>
            </a:r>
          </a:p>
        </p:txBody>
      </p:sp>
    </p:spTree>
    <p:extLst>
      <p:ext uri="{BB962C8B-B14F-4D97-AF65-F5344CB8AC3E}">
        <p14:creationId xmlns:p14="http://schemas.microsoft.com/office/powerpoint/2010/main" val="4167420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507831"/>
          </a:xfrm>
        </p:spPr>
        <p:txBody>
          <a:bodyPr/>
          <a:lstStyle/>
          <a:p>
            <a:pPr algn="ctr"/>
            <a:r>
              <a:rPr lang="en-US" sz="2400" b="0" dirty="0">
                <a:solidFill>
                  <a:srgbClr val="006699"/>
                </a:solidFill>
                <a:effectLst/>
                <a:latin typeface="Arial"/>
              </a:rPr>
              <a:t>AFL-CIO’s </a:t>
            </a:r>
            <a:r>
              <a:rPr lang="en-US" sz="2400" b="0" dirty="0" smtClean="0">
                <a:solidFill>
                  <a:srgbClr val="006699"/>
                </a:solidFill>
                <a:effectLst/>
                <a:latin typeface="Arial"/>
              </a:rPr>
              <a:t>Annual </a:t>
            </a:r>
            <a:r>
              <a:rPr lang="en-US" sz="2400" b="0" dirty="0">
                <a:solidFill>
                  <a:srgbClr val="006699"/>
                </a:solidFill>
                <a:effectLst/>
                <a:latin typeface="Arial"/>
                <a:hlinkClick r:id="rId3"/>
              </a:rPr>
              <a:t>“Death on the Job Report”</a:t>
            </a:r>
            <a:endParaRPr lang="en-US" dirty="0"/>
          </a:p>
        </p:txBody>
      </p:sp>
      <p:sp>
        <p:nvSpPr>
          <p:cNvPr id="3" name="Content Placeholder 2"/>
          <p:cNvSpPr>
            <a:spLocks noGrp="1"/>
          </p:cNvSpPr>
          <p:nvPr>
            <p:ph idx="1"/>
          </p:nvPr>
        </p:nvSpPr>
        <p:spPr>
          <a:xfrm>
            <a:off x="365806" y="1050925"/>
            <a:ext cx="8503827" cy="5395562"/>
          </a:xfrm>
        </p:spPr>
        <p:txBody>
          <a:bodyPr/>
          <a:lstStyle/>
          <a:p>
            <a:r>
              <a:rPr lang="en-US" sz="2200" dirty="0" smtClean="0">
                <a:effectLst/>
              </a:rPr>
              <a:t>Found </a:t>
            </a:r>
            <a:r>
              <a:rPr lang="en-US" sz="2200" dirty="0">
                <a:effectLst/>
              </a:rPr>
              <a:t>that, according to the U.S. Bureau of Labor Statistics, 4,693 workers were killed on the job — an average of 13 workers every day — and an estimated 50,000 died from occupational diseases in 2011. </a:t>
            </a:r>
            <a:endParaRPr lang="en-US" sz="2200" dirty="0" smtClean="0">
              <a:effectLst/>
            </a:endParaRPr>
          </a:p>
          <a:p>
            <a:r>
              <a:rPr lang="en-US" sz="2200" dirty="0" smtClean="0">
                <a:effectLst/>
              </a:rPr>
              <a:t>Workers </a:t>
            </a:r>
            <a:r>
              <a:rPr lang="en-US" sz="2200" dirty="0">
                <a:effectLst/>
              </a:rPr>
              <a:t>suffer… 7.6 million to 11.4 million job injuries and illnesses each year. </a:t>
            </a:r>
            <a:endParaRPr lang="en-US" sz="2200" dirty="0" smtClean="0">
              <a:effectLst/>
            </a:endParaRPr>
          </a:p>
          <a:p>
            <a:r>
              <a:rPr lang="en-US" sz="2200" dirty="0" smtClean="0">
                <a:effectLst/>
              </a:rPr>
              <a:t>The </a:t>
            </a:r>
            <a:r>
              <a:rPr lang="en-US" sz="2200" dirty="0">
                <a:effectLst/>
              </a:rPr>
              <a:t>cost of job injuries and illnesses is enormous — estimated at $250 billion to $300 billion a year</a:t>
            </a:r>
            <a:r>
              <a:rPr lang="en-US" sz="2200" dirty="0" smtClean="0">
                <a:effectLst/>
              </a:rPr>
              <a:t>.</a:t>
            </a:r>
          </a:p>
          <a:p>
            <a:r>
              <a:rPr lang="en-US" sz="2200" dirty="0" smtClean="0">
                <a:effectLst/>
              </a:rPr>
              <a:t>The </a:t>
            </a:r>
            <a:r>
              <a:rPr lang="en-US" sz="2200" dirty="0">
                <a:effectLst/>
              </a:rPr>
              <a:t>risk of job  fatalities and injuries is not evenly distributed throughout the country. North Dakota workers experienced 12.4 fatalities per 100,000 workers while those in New Hampshire only experience 1.2 fatalities per </a:t>
            </a:r>
            <a:r>
              <a:rPr lang="en-US" sz="2200">
                <a:effectLst/>
              </a:rPr>
              <a:t>100,000 </a:t>
            </a:r>
            <a:r>
              <a:rPr lang="en-US" sz="2200" smtClean="0">
                <a:effectLst/>
              </a:rPr>
              <a:t>workers; OK had 8.3</a:t>
            </a:r>
            <a:endParaRPr lang="en-US" sz="2200" dirty="0" smtClean="0">
              <a:effectLst/>
            </a:endParaRPr>
          </a:p>
          <a:p>
            <a:r>
              <a:rPr lang="en-US" sz="2200" dirty="0" smtClean="0">
                <a:effectLst/>
              </a:rPr>
              <a:t>Latino </a:t>
            </a:r>
            <a:r>
              <a:rPr lang="en-US" sz="2200" dirty="0">
                <a:effectLst/>
              </a:rPr>
              <a:t>workers continue to be at increased risk of job fatalities, with a fatality rate of 4 per 100,000 workers in 2011</a:t>
            </a:r>
            <a:r>
              <a:rPr lang="en-US" sz="2200" dirty="0" smtClean="0">
                <a:effectLst/>
              </a:rPr>
              <a:t>.</a:t>
            </a:r>
            <a:endParaRPr lang="en-US" sz="2200"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068137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2E9E9869-6084-4D5F-AA56-F64889A9B60A}" type="slidenum">
              <a:rPr lang="en-US" altLang="en-US" sz="900">
                <a:solidFill>
                  <a:srgbClr val="000000"/>
                </a:solidFill>
                <a:cs typeface="Times New Roman" pitchFamily="18" charset="0"/>
              </a:rPr>
              <a:pPr eaLnBrk="1" hangingPunct="1"/>
              <a:t>30</a:t>
            </a:fld>
            <a:endParaRPr lang="en-US" altLang="en-US" sz="900">
              <a:solidFill>
                <a:srgbClr val="000000"/>
              </a:solidFill>
              <a:cs typeface="Times New Roman" pitchFamily="18" charset="0"/>
            </a:endParaRPr>
          </a:p>
        </p:txBody>
      </p:sp>
      <p:sp>
        <p:nvSpPr>
          <p:cNvPr id="2751490" name="Rectangle 2"/>
          <p:cNvSpPr>
            <a:spLocks noGrp="1" noChangeArrowheads="1"/>
          </p:cNvSpPr>
          <p:nvPr>
            <p:ph type="title"/>
          </p:nvPr>
        </p:nvSpPr>
        <p:spPr>
          <a:xfrm>
            <a:off x="928688" y="366713"/>
            <a:ext cx="7286625" cy="625475"/>
          </a:xfrm>
        </p:spPr>
        <p:txBody>
          <a:bodyPr/>
          <a:lstStyle/>
          <a:p>
            <a:pPr algn="ctr" eaLnBrk="1" hangingPunct="1">
              <a:defRPr/>
            </a:pPr>
            <a:r>
              <a:rPr lang="en-US" dirty="0" smtClean="0"/>
              <a:t>What Causes Accidents?</a:t>
            </a:r>
          </a:p>
        </p:txBody>
      </p:sp>
      <p:grpSp>
        <p:nvGrpSpPr>
          <p:cNvPr id="2" name="Group 11"/>
          <p:cNvGrpSpPr>
            <a:grpSpLocks/>
          </p:cNvGrpSpPr>
          <p:nvPr/>
        </p:nvGrpSpPr>
        <p:grpSpPr bwMode="auto">
          <a:xfrm>
            <a:off x="1189038" y="1782763"/>
            <a:ext cx="6765925" cy="3200400"/>
            <a:chOff x="749" y="1008"/>
            <a:chExt cx="4262" cy="2016"/>
          </a:xfrm>
        </p:grpSpPr>
        <p:sp>
          <p:nvSpPr>
            <p:cNvPr id="23558" name="AutoShape 12" descr="redfill01"/>
            <p:cNvSpPr>
              <a:spLocks noChangeArrowheads="1"/>
            </p:cNvSpPr>
            <p:nvPr/>
          </p:nvSpPr>
          <p:spPr bwMode="auto">
            <a:xfrm>
              <a:off x="749" y="2352"/>
              <a:ext cx="1243" cy="672"/>
            </a:xfrm>
            <a:prstGeom prst="roundRect">
              <a:avLst>
                <a:gd name="adj" fmla="val 5653"/>
              </a:avLst>
            </a:prstGeom>
            <a:blipFill dpi="0" rotWithShape="1">
              <a:blip r:embed="rId3"/>
              <a:srcRect/>
              <a:stretch>
                <a:fillRect/>
              </a:stretch>
            </a:blipFill>
            <a:ln w="76200" algn="ctr">
              <a:solidFill>
                <a:srgbClr val="EFA881"/>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2000" smtClean="0">
                  <a:solidFill>
                    <a:srgbClr val="000000"/>
                  </a:solidFill>
                  <a:latin typeface="Franklin Gothic Medium" pitchFamily="34" charset="0"/>
                </a:rPr>
                <a:t>Chance occurrences</a:t>
              </a:r>
            </a:p>
          </p:txBody>
        </p:sp>
        <p:sp>
          <p:nvSpPr>
            <p:cNvPr id="23559" name="AutoShape 13" descr="bluefill01"/>
            <p:cNvSpPr>
              <a:spLocks noChangeArrowheads="1"/>
            </p:cNvSpPr>
            <p:nvPr/>
          </p:nvSpPr>
          <p:spPr bwMode="auto">
            <a:xfrm>
              <a:off x="3768" y="2352"/>
              <a:ext cx="1243" cy="672"/>
            </a:xfrm>
            <a:prstGeom prst="roundRect">
              <a:avLst>
                <a:gd name="adj" fmla="val 6694"/>
              </a:avLst>
            </a:prstGeom>
            <a:blipFill dpi="0" rotWithShape="1">
              <a:blip r:embed="rId4"/>
              <a:srcRect/>
              <a:stretch>
                <a:fillRect/>
              </a:stretch>
            </a:blipFill>
            <a:ln w="7620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2000" smtClean="0">
                  <a:solidFill>
                    <a:srgbClr val="000000"/>
                  </a:solidFill>
                  <a:latin typeface="Franklin Gothic Medium" pitchFamily="34" charset="0"/>
                </a:rPr>
                <a:t>Employees’ </a:t>
              </a:r>
              <a:br>
                <a:rPr lang="en-US" altLang="en-US" sz="2000" smtClean="0">
                  <a:solidFill>
                    <a:srgbClr val="000000"/>
                  </a:solidFill>
                  <a:latin typeface="Franklin Gothic Medium" pitchFamily="34" charset="0"/>
                </a:rPr>
              </a:br>
              <a:r>
                <a:rPr lang="en-US" altLang="en-US" sz="2000" smtClean="0">
                  <a:solidFill>
                    <a:srgbClr val="000000"/>
                  </a:solidFill>
                  <a:latin typeface="Franklin Gothic Medium" pitchFamily="34" charset="0"/>
                </a:rPr>
                <a:t>unsafe acts</a:t>
              </a:r>
            </a:p>
          </p:txBody>
        </p:sp>
        <p:sp>
          <p:nvSpPr>
            <p:cNvPr id="23560" name="Oval 14" descr="brownfill01"/>
            <p:cNvSpPr>
              <a:spLocks noChangeArrowheads="1"/>
            </p:cNvSpPr>
            <p:nvPr/>
          </p:nvSpPr>
          <p:spPr bwMode="auto">
            <a:xfrm>
              <a:off x="1712" y="1008"/>
              <a:ext cx="2336" cy="757"/>
            </a:xfrm>
            <a:prstGeom prst="ellipse">
              <a:avLst/>
            </a:prstGeom>
            <a:blipFill dpi="0" rotWithShape="1">
              <a:blip r:embed="rId5"/>
              <a:srcRect/>
              <a:stretch>
                <a:fillRect/>
              </a:stretch>
            </a:blipFill>
            <a:ln w="76200" algn="ctr">
              <a:solidFill>
                <a:srgbClr val="EEAE58"/>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2400" smtClean="0">
                  <a:solidFill>
                    <a:srgbClr val="000000"/>
                  </a:solidFill>
                  <a:latin typeface="Franklin Gothic Medium" pitchFamily="34" charset="0"/>
                </a:rPr>
                <a:t>Basic Causes </a:t>
              </a:r>
              <a:br>
                <a:rPr lang="en-US" altLang="en-US" sz="2400" smtClean="0">
                  <a:solidFill>
                    <a:srgbClr val="000000"/>
                  </a:solidFill>
                  <a:latin typeface="Franklin Gothic Medium" pitchFamily="34" charset="0"/>
                </a:rPr>
              </a:br>
              <a:r>
                <a:rPr lang="en-US" altLang="en-US" sz="2400" smtClean="0">
                  <a:solidFill>
                    <a:srgbClr val="000000"/>
                  </a:solidFill>
                  <a:latin typeface="Franklin Gothic Medium" pitchFamily="34" charset="0"/>
                </a:rPr>
                <a:t>of Accidents</a:t>
              </a:r>
            </a:p>
          </p:txBody>
        </p:sp>
        <p:sp>
          <p:nvSpPr>
            <p:cNvPr id="23561" name="AutoShape 15" descr="greenfill01"/>
            <p:cNvSpPr>
              <a:spLocks noChangeArrowheads="1"/>
            </p:cNvSpPr>
            <p:nvPr/>
          </p:nvSpPr>
          <p:spPr bwMode="auto">
            <a:xfrm>
              <a:off x="2252" y="2352"/>
              <a:ext cx="1243" cy="672"/>
            </a:xfrm>
            <a:prstGeom prst="roundRect">
              <a:avLst>
                <a:gd name="adj" fmla="val 7588"/>
              </a:avLst>
            </a:prstGeom>
            <a:blipFill dpi="0" rotWithShape="1">
              <a:blip r:embed="rId6"/>
              <a:srcRect/>
              <a:stretch>
                <a:fillRect/>
              </a:stretch>
            </a:blipFill>
            <a:ln w="76200" algn="ctr">
              <a:solidFill>
                <a:srgbClr val="74D274"/>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2000" smtClean="0">
                  <a:solidFill>
                    <a:srgbClr val="000000"/>
                  </a:solidFill>
                  <a:latin typeface="Franklin Gothic Medium" pitchFamily="34" charset="0"/>
                </a:rPr>
                <a:t>Unsafe </a:t>
              </a:r>
              <a:br>
                <a:rPr lang="en-US" altLang="en-US" sz="2000" smtClean="0">
                  <a:solidFill>
                    <a:srgbClr val="000000"/>
                  </a:solidFill>
                  <a:latin typeface="Franklin Gothic Medium" pitchFamily="34" charset="0"/>
                </a:rPr>
              </a:br>
              <a:r>
                <a:rPr lang="en-US" altLang="en-US" sz="2000" smtClean="0">
                  <a:solidFill>
                    <a:srgbClr val="000000"/>
                  </a:solidFill>
                  <a:latin typeface="Franklin Gothic Medium" pitchFamily="34" charset="0"/>
                </a:rPr>
                <a:t>conditions</a:t>
              </a:r>
            </a:p>
          </p:txBody>
        </p:sp>
        <p:cxnSp>
          <p:nvCxnSpPr>
            <p:cNvPr id="23562" name="AutoShape 16"/>
            <p:cNvCxnSpPr>
              <a:cxnSpLocks noChangeShapeType="1"/>
              <a:stCxn id="23560" idx="4"/>
              <a:endCxn id="23558" idx="0"/>
            </p:cNvCxnSpPr>
            <p:nvPr/>
          </p:nvCxnSpPr>
          <p:spPr bwMode="auto">
            <a:xfrm rot="5400000">
              <a:off x="1856" y="1304"/>
              <a:ext cx="539" cy="1509"/>
            </a:xfrm>
            <a:prstGeom prst="bentConnector3">
              <a:avLst>
                <a:gd name="adj1" fmla="val 49907"/>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23563" name="AutoShape 17"/>
            <p:cNvCxnSpPr>
              <a:cxnSpLocks noChangeShapeType="1"/>
              <a:stCxn id="23560" idx="4"/>
              <a:endCxn id="23559" idx="0"/>
            </p:cNvCxnSpPr>
            <p:nvPr/>
          </p:nvCxnSpPr>
          <p:spPr bwMode="auto">
            <a:xfrm rot="16200000" flipH="1">
              <a:off x="3365" y="1304"/>
              <a:ext cx="539" cy="1510"/>
            </a:xfrm>
            <a:prstGeom prst="bentConnector3">
              <a:avLst>
                <a:gd name="adj1" fmla="val 49907"/>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23564" name="AutoShape 18"/>
            <p:cNvCxnSpPr>
              <a:cxnSpLocks noChangeShapeType="1"/>
              <a:stCxn id="23560" idx="4"/>
              <a:endCxn id="23561" idx="0"/>
            </p:cNvCxnSpPr>
            <p:nvPr/>
          </p:nvCxnSpPr>
          <p:spPr bwMode="auto">
            <a:xfrm flipH="1">
              <a:off x="2874" y="1789"/>
              <a:ext cx="6" cy="53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06905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D95D73F3-AE84-4B41-A529-00B316C73077}" type="slidenum">
              <a:rPr lang="en-US" altLang="en-US" sz="900">
                <a:solidFill>
                  <a:srgbClr val="000000"/>
                </a:solidFill>
                <a:cs typeface="Times New Roman" pitchFamily="18" charset="0"/>
              </a:rPr>
              <a:pPr eaLnBrk="1" hangingPunct="1"/>
              <a:t>31</a:t>
            </a:fld>
            <a:endParaRPr lang="en-US" altLang="en-US" sz="900">
              <a:solidFill>
                <a:srgbClr val="000000"/>
              </a:solidFill>
              <a:cs typeface="Times New Roman" pitchFamily="18" charset="0"/>
            </a:endParaRPr>
          </a:p>
        </p:txBody>
      </p:sp>
      <p:grpSp>
        <p:nvGrpSpPr>
          <p:cNvPr id="2" name="Group 18"/>
          <p:cNvGrpSpPr>
            <a:grpSpLocks/>
          </p:cNvGrpSpPr>
          <p:nvPr/>
        </p:nvGrpSpPr>
        <p:grpSpPr bwMode="auto">
          <a:xfrm>
            <a:off x="1158875" y="1325563"/>
            <a:ext cx="6824663" cy="4181475"/>
            <a:chOff x="714" y="1003"/>
            <a:chExt cx="4299" cy="2634"/>
          </a:xfrm>
        </p:grpSpPr>
        <p:grpSp>
          <p:nvGrpSpPr>
            <p:cNvPr id="24581" name="Group 19"/>
            <p:cNvGrpSpPr>
              <a:grpSpLocks/>
            </p:cNvGrpSpPr>
            <p:nvPr/>
          </p:nvGrpSpPr>
          <p:grpSpPr bwMode="auto">
            <a:xfrm>
              <a:off x="1864" y="1531"/>
              <a:ext cx="2002" cy="1575"/>
              <a:chOff x="1878" y="1496"/>
              <a:chExt cx="2002" cy="1360"/>
            </a:xfrm>
          </p:grpSpPr>
          <p:sp>
            <p:nvSpPr>
              <p:cNvPr id="24589" name="_s1028"/>
              <p:cNvSpPr>
                <a:spLocks noChangeShapeType="1"/>
              </p:cNvSpPr>
              <p:nvPr/>
            </p:nvSpPr>
            <p:spPr bwMode="blackWhite">
              <a:xfrm flipH="1" flipV="1">
                <a:off x="1878" y="1835"/>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smtClean="0">
                  <a:solidFill>
                    <a:srgbClr val="000000"/>
                  </a:solidFill>
                  <a:latin typeface="Arial" pitchFamily="34" charset="0"/>
                </a:endParaRPr>
              </a:p>
            </p:txBody>
          </p:sp>
          <p:sp>
            <p:nvSpPr>
              <p:cNvPr id="24590" name="_s1030"/>
              <p:cNvSpPr>
                <a:spLocks noChangeShapeType="1"/>
              </p:cNvSpPr>
              <p:nvPr/>
            </p:nvSpPr>
            <p:spPr bwMode="blackWhite">
              <a:xfrm flipH="1">
                <a:off x="1878" y="2346"/>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smtClean="0">
                  <a:solidFill>
                    <a:srgbClr val="000000"/>
                  </a:solidFill>
                  <a:latin typeface="Arial" pitchFamily="34" charset="0"/>
                </a:endParaRPr>
              </a:p>
            </p:txBody>
          </p:sp>
          <p:sp>
            <p:nvSpPr>
              <p:cNvPr id="24591" name="_s1032"/>
              <p:cNvSpPr>
                <a:spLocks noChangeShapeType="1"/>
              </p:cNvSpPr>
              <p:nvPr/>
            </p:nvSpPr>
            <p:spPr bwMode="blackWhite">
              <a:xfrm>
                <a:off x="2879" y="251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smtClean="0">
                  <a:solidFill>
                    <a:srgbClr val="000000"/>
                  </a:solidFill>
                  <a:latin typeface="Arial" pitchFamily="34" charset="0"/>
                </a:endParaRPr>
              </a:p>
            </p:txBody>
          </p:sp>
          <p:sp>
            <p:nvSpPr>
              <p:cNvPr id="24592" name="_s1034"/>
              <p:cNvSpPr>
                <a:spLocks noChangeShapeType="1"/>
              </p:cNvSpPr>
              <p:nvPr/>
            </p:nvSpPr>
            <p:spPr bwMode="blackWhite">
              <a:xfrm>
                <a:off x="3380" y="234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smtClean="0">
                  <a:solidFill>
                    <a:srgbClr val="000000"/>
                  </a:solidFill>
                  <a:latin typeface="Arial" pitchFamily="34" charset="0"/>
                </a:endParaRPr>
              </a:p>
            </p:txBody>
          </p:sp>
          <p:sp>
            <p:nvSpPr>
              <p:cNvPr id="24593" name="_s1036"/>
              <p:cNvSpPr>
                <a:spLocks noChangeShapeType="1"/>
              </p:cNvSpPr>
              <p:nvPr/>
            </p:nvSpPr>
            <p:spPr bwMode="blackWhite">
              <a:xfrm flipV="1">
                <a:off x="3380" y="183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smtClean="0">
                  <a:solidFill>
                    <a:srgbClr val="000000"/>
                  </a:solidFill>
                  <a:latin typeface="Arial" pitchFamily="34" charset="0"/>
                </a:endParaRPr>
              </a:p>
            </p:txBody>
          </p:sp>
          <p:sp>
            <p:nvSpPr>
              <p:cNvPr id="24594" name="_s1038"/>
              <p:cNvSpPr>
                <a:spLocks noChangeShapeType="1"/>
              </p:cNvSpPr>
              <p:nvPr/>
            </p:nvSpPr>
            <p:spPr bwMode="blackWhite">
              <a:xfrm flipV="1">
                <a:off x="2879" y="149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smtClean="0">
                  <a:solidFill>
                    <a:srgbClr val="000000"/>
                  </a:solidFill>
                  <a:latin typeface="Arial" pitchFamily="34" charset="0"/>
                </a:endParaRPr>
              </a:p>
            </p:txBody>
          </p:sp>
        </p:grpSp>
        <p:sp>
          <p:nvSpPr>
            <p:cNvPr id="24582" name="AutoShape 26" descr="redfill01"/>
            <p:cNvSpPr>
              <a:spLocks noChangeArrowheads="1"/>
            </p:cNvSpPr>
            <p:nvPr/>
          </p:nvSpPr>
          <p:spPr bwMode="blackWhite">
            <a:xfrm>
              <a:off x="2287" y="1003"/>
              <a:ext cx="1146" cy="530"/>
            </a:xfrm>
            <a:prstGeom prst="roundRect">
              <a:avLst>
                <a:gd name="adj" fmla="val 16667"/>
              </a:avLst>
            </a:prstGeom>
            <a:blipFill dpi="0" rotWithShape="1">
              <a:blip r:embed="rId3"/>
              <a:srcRect/>
              <a:stretch>
                <a:fillRect/>
              </a:stretch>
            </a:blipFill>
            <a:ln w="57150" algn="ctr">
              <a:solidFill>
                <a:srgbClr val="F279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600" smtClean="0">
                  <a:solidFill>
                    <a:srgbClr val="000000"/>
                  </a:solidFill>
                  <a:latin typeface="Franklin Gothic Medium" pitchFamily="34" charset="0"/>
                </a:rPr>
                <a:t>Improperly guarded equipment</a:t>
              </a:r>
            </a:p>
          </p:txBody>
        </p:sp>
        <p:sp>
          <p:nvSpPr>
            <p:cNvPr id="24583" name="AutoShape 27" descr="bluefill01"/>
            <p:cNvSpPr>
              <a:spLocks noChangeArrowheads="1"/>
            </p:cNvSpPr>
            <p:nvPr/>
          </p:nvSpPr>
          <p:spPr bwMode="blackWhite">
            <a:xfrm>
              <a:off x="3867" y="1683"/>
              <a:ext cx="1146" cy="530"/>
            </a:xfrm>
            <a:prstGeom prst="roundRect">
              <a:avLst>
                <a:gd name="adj" fmla="val 16667"/>
              </a:avLst>
            </a:prstGeom>
            <a:blipFill dpi="0" rotWithShape="1">
              <a:blip r:embed="rId4"/>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600" smtClean="0">
                  <a:solidFill>
                    <a:srgbClr val="000000"/>
                  </a:solidFill>
                  <a:latin typeface="Franklin Gothic Medium" pitchFamily="34" charset="0"/>
                </a:rPr>
                <a:t>Defective equipment</a:t>
              </a:r>
            </a:p>
          </p:txBody>
        </p:sp>
        <p:sp>
          <p:nvSpPr>
            <p:cNvPr id="24584" name="AutoShape 28" descr="grayfill01"/>
            <p:cNvSpPr>
              <a:spLocks noChangeArrowheads="1"/>
            </p:cNvSpPr>
            <p:nvPr/>
          </p:nvSpPr>
          <p:spPr bwMode="blackWhite">
            <a:xfrm>
              <a:off x="719" y="1665"/>
              <a:ext cx="1146" cy="530"/>
            </a:xfrm>
            <a:prstGeom prst="roundRect">
              <a:avLst>
                <a:gd name="adj" fmla="val 16667"/>
              </a:avLst>
            </a:prstGeom>
            <a:blipFill dpi="0" rotWithShape="1">
              <a:blip r:embed="rId5"/>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600" smtClean="0">
                  <a:solidFill>
                    <a:srgbClr val="000000"/>
                  </a:solidFill>
                  <a:latin typeface="Franklin Gothic Medium" pitchFamily="34" charset="0"/>
                </a:rPr>
                <a:t>Improper ventilation</a:t>
              </a:r>
            </a:p>
          </p:txBody>
        </p:sp>
        <p:sp>
          <p:nvSpPr>
            <p:cNvPr id="24585" name="AutoShape 29" descr="purplefill01"/>
            <p:cNvSpPr>
              <a:spLocks noChangeArrowheads="1"/>
            </p:cNvSpPr>
            <p:nvPr/>
          </p:nvSpPr>
          <p:spPr bwMode="blackWhite">
            <a:xfrm>
              <a:off x="714" y="2453"/>
              <a:ext cx="1146" cy="530"/>
            </a:xfrm>
            <a:prstGeom prst="roundRect">
              <a:avLst>
                <a:gd name="adj" fmla="val 16667"/>
              </a:avLst>
            </a:prstGeom>
            <a:blipFill dpi="0" rotWithShape="1">
              <a:blip r:embed="rId6"/>
              <a:srcRect/>
              <a:stretch>
                <a:fillRect/>
              </a:stretch>
            </a:blipFill>
            <a:ln w="57150" algn="ctr">
              <a:solidFill>
                <a:srgbClr val="C46AB7"/>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600" smtClean="0">
                  <a:solidFill>
                    <a:srgbClr val="000000"/>
                  </a:solidFill>
                  <a:latin typeface="Franklin Gothic Medium" pitchFamily="34" charset="0"/>
                </a:rPr>
                <a:t>Improper illumination</a:t>
              </a:r>
            </a:p>
          </p:txBody>
        </p:sp>
        <p:sp>
          <p:nvSpPr>
            <p:cNvPr id="24586" name="AutoShape 30" descr="greenfill01"/>
            <p:cNvSpPr>
              <a:spLocks noChangeArrowheads="1"/>
            </p:cNvSpPr>
            <p:nvPr/>
          </p:nvSpPr>
          <p:spPr bwMode="blackWhite">
            <a:xfrm>
              <a:off x="3863" y="2449"/>
              <a:ext cx="1146" cy="530"/>
            </a:xfrm>
            <a:prstGeom prst="roundRect">
              <a:avLst>
                <a:gd name="adj" fmla="val 16667"/>
              </a:avLst>
            </a:prstGeom>
            <a:blipFill dpi="0" rotWithShape="1">
              <a:blip r:embed="rId7"/>
              <a:srcRect/>
              <a:stretch>
                <a:fillRect/>
              </a:stretch>
            </a:blipFill>
            <a:ln w="57150" algn="ctr">
              <a:solidFill>
                <a:srgbClr val="74D274"/>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600" smtClean="0">
                  <a:solidFill>
                    <a:srgbClr val="000000"/>
                  </a:solidFill>
                  <a:latin typeface="Franklin Gothic Medium" pitchFamily="34" charset="0"/>
                </a:rPr>
                <a:t>Hazardous procedures</a:t>
              </a:r>
            </a:p>
          </p:txBody>
        </p:sp>
        <p:sp>
          <p:nvSpPr>
            <p:cNvPr id="24587" name="AutoShape 31" descr="tanfill01"/>
            <p:cNvSpPr>
              <a:spLocks noChangeArrowheads="1"/>
            </p:cNvSpPr>
            <p:nvPr/>
          </p:nvSpPr>
          <p:spPr bwMode="blackWhite">
            <a:xfrm>
              <a:off x="2293" y="3107"/>
              <a:ext cx="1146" cy="530"/>
            </a:xfrm>
            <a:prstGeom prst="roundRect">
              <a:avLst>
                <a:gd name="adj" fmla="val 16667"/>
              </a:avLst>
            </a:prstGeom>
            <a:blipFill dpi="0" rotWithShape="1">
              <a:blip r:embed="rId8"/>
              <a:srcRect/>
              <a:stretch>
                <a:fillRect/>
              </a:stretch>
            </a:blipFill>
            <a:ln w="57150" algn="ctr">
              <a:solidFill>
                <a:srgbClr val="FFDB93"/>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600" smtClean="0">
                  <a:solidFill>
                    <a:srgbClr val="000000"/>
                  </a:solidFill>
                  <a:latin typeface="Franklin Gothic Medium" pitchFamily="34" charset="0"/>
                </a:rPr>
                <a:t>Unsafe/Untidy</a:t>
              </a:r>
              <a:br>
                <a:rPr lang="en-US" altLang="en-US" sz="1600" smtClean="0">
                  <a:solidFill>
                    <a:srgbClr val="000000"/>
                  </a:solidFill>
                  <a:latin typeface="Franklin Gothic Medium" pitchFamily="34" charset="0"/>
                </a:rPr>
              </a:br>
              <a:r>
                <a:rPr lang="en-US" altLang="en-US" sz="1600" smtClean="0">
                  <a:solidFill>
                    <a:srgbClr val="000000"/>
                  </a:solidFill>
                  <a:latin typeface="Franklin Gothic Medium" pitchFamily="34" charset="0"/>
                </a:rPr>
                <a:t>storage</a:t>
              </a:r>
            </a:p>
          </p:txBody>
        </p:sp>
        <p:sp>
          <p:nvSpPr>
            <p:cNvPr id="24588" name="AutoShape 32"/>
            <p:cNvSpPr>
              <a:spLocks noChangeArrowheads="1"/>
            </p:cNvSpPr>
            <p:nvPr/>
          </p:nvSpPr>
          <p:spPr bwMode="blackWhite">
            <a:xfrm>
              <a:off x="2293" y="1909"/>
              <a:ext cx="1146" cy="816"/>
            </a:xfrm>
            <a:prstGeom prst="roundRect">
              <a:avLst>
                <a:gd name="adj" fmla="val 16667"/>
              </a:avLst>
            </a:prstGeom>
            <a:gradFill rotWithShape="1">
              <a:gsLst>
                <a:gs pos="0">
                  <a:srgbClr val="0099CC"/>
                </a:gs>
                <a:gs pos="100000">
                  <a:srgbClr val="006B8E"/>
                </a:gs>
              </a:gsLst>
              <a:lin ang="5400000" scaled="1"/>
            </a:gradFill>
            <a:ln w="57150" algn="ctr">
              <a:solidFill>
                <a:srgbClr val="336699"/>
              </a:solidFill>
              <a:round/>
              <a:headEnd/>
              <a:tailEnd/>
            </a:ln>
          </p:spPr>
          <p:txBody>
            <a:bodyPr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en-US" sz="1800" b="1" smtClean="0">
                  <a:solidFill>
                    <a:srgbClr val="FFFFFF"/>
                  </a:solidFill>
                </a:rPr>
                <a:t>Unsafe Conditions</a:t>
              </a:r>
            </a:p>
          </p:txBody>
        </p:sp>
      </p:grpSp>
    </p:spTree>
    <p:extLst>
      <p:ext uri="{BB962C8B-B14F-4D97-AF65-F5344CB8AC3E}">
        <p14:creationId xmlns:p14="http://schemas.microsoft.com/office/powerpoint/2010/main" val="4100318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1DBB2CE9-E0C6-4CB4-BF37-17DFE839AB3C}" type="slidenum">
              <a:rPr lang="en-US" altLang="en-US" sz="900">
                <a:solidFill>
                  <a:srgbClr val="000000"/>
                </a:solidFill>
                <a:cs typeface="Times New Roman" pitchFamily="18" charset="0"/>
              </a:rPr>
              <a:pPr eaLnBrk="1" hangingPunct="1"/>
              <a:t>32</a:t>
            </a:fld>
            <a:endParaRPr lang="en-US" altLang="en-US" sz="900">
              <a:solidFill>
                <a:srgbClr val="000000"/>
              </a:solidFill>
              <a:cs typeface="Times New Roman" pitchFamily="18" charset="0"/>
            </a:endParaRPr>
          </a:p>
        </p:txBody>
      </p:sp>
      <p:sp>
        <p:nvSpPr>
          <p:cNvPr id="25604" name="Line 2"/>
          <p:cNvSpPr>
            <a:spLocks noChangeShapeType="1"/>
          </p:cNvSpPr>
          <p:nvPr/>
        </p:nvSpPr>
        <p:spPr bwMode="auto">
          <a:xfrm>
            <a:off x="582613" y="1644650"/>
            <a:ext cx="17954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itchFamily="34" charset="0"/>
            </a:endParaRPr>
          </a:p>
        </p:txBody>
      </p:sp>
      <p:sp>
        <p:nvSpPr>
          <p:cNvPr id="25605" name="Text Box 3"/>
          <p:cNvSpPr txBox="1">
            <a:spLocks noChangeArrowheads="1"/>
          </p:cNvSpPr>
          <p:nvPr/>
        </p:nvSpPr>
        <p:spPr bwMode="auto">
          <a:xfrm>
            <a:off x="490538" y="315913"/>
            <a:ext cx="225266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en-US" sz="1600" b="1" dirty="0" smtClean="0">
                <a:solidFill>
                  <a:srgbClr val="3366CC"/>
                </a:solidFill>
                <a:cs typeface="Arial" pitchFamily="34" charset="0"/>
              </a:rPr>
              <a:t/>
            </a:r>
            <a:br>
              <a:rPr lang="en-US" altLang="en-US" sz="1600" b="1" dirty="0" smtClean="0">
                <a:solidFill>
                  <a:srgbClr val="3366CC"/>
                </a:solidFill>
                <a:cs typeface="Arial" pitchFamily="34" charset="0"/>
              </a:rPr>
            </a:br>
            <a:r>
              <a:rPr lang="en-US" altLang="en-US" sz="1600" dirty="0" smtClean="0">
                <a:solidFill>
                  <a:srgbClr val="000000"/>
                </a:solidFill>
                <a:cs typeface="Arial" pitchFamily="34" charset="0"/>
              </a:rPr>
              <a:t>Checklist of </a:t>
            </a:r>
            <a:br>
              <a:rPr lang="en-US" altLang="en-US" sz="1600" dirty="0" smtClean="0">
                <a:solidFill>
                  <a:srgbClr val="000000"/>
                </a:solidFill>
                <a:cs typeface="Arial" pitchFamily="34" charset="0"/>
              </a:rPr>
            </a:br>
            <a:r>
              <a:rPr lang="en-US" altLang="en-US" sz="1600" dirty="0" smtClean="0">
                <a:solidFill>
                  <a:srgbClr val="000000"/>
                </a:solidFill>
                <a:cs typeface="Arial" pitchFamily="34" charset="0"/>
              </a:rPr>
              <a:t>Mechanical or </a:t>
            </a:r>
            <a:br>
              <a:rPr lang="en-US" altLang="en-US" sz="1600" dirty="0" smtClean="0">
                <a:solidFill>
                  <a:srgbClr val="000000"/>
                </a:solidFill>
                <a:cs typeface="Arial" pitchFamily="34" charset="0"/>
              </a:rPr>
            </a:br>
            <a:r>
              <a:rPr lang="en-US" altLang="en-US" sz="1600" dirty="0" smtClean="0">
                <a:solidFill>
                  <a:srgbClr val="000000"/>
                </a:solidFill>
                <a:cs typeface="Arial" pitchFamily="34" charset="0"/>
              </a:rPr>
              <a:t>Physical Accident-</a:t>
            </a:r>
            <a:br>
              <a:rPr lang="en-US" altLang="en-US" sz="1600" dirty="0" smtClean="0">
                <a:solidFill>
                  <a:srgbClr val="000000"/>
                </a:solidFill>
                <a:cs typeface="Arial" pitchFamily="34" charset="0"/>
              </a:rPr>
            </a:br>
            <a:r>
              <a:rPr lang="en-US" altLang="en-US" sz="1600" dirty="0" smtClean="0">
                <a:solidFill>
                  <a:srgbClr val="000000"/>
                </a:solidFill>
                <a:cs typeface="Arial" pitchFamily="34" charset="0"/>
              </a:rPr>
              <a:t>Causing Conditions</a:t>
            </a:r>
          </a:p>
        </p:txBody>
      </p:sp>
      <p:pic>
        <p:nvPicPr>
          <p:cNvPr id="25606" name="Picture 4" descr="16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275" y="342900"/>
            <a:ext cx="5280025"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708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C513DE33-9FBA-4F0E-B111-30F13948F1AC}" type="slidenum">
              <a:rPr lang="en-US" altLang="en-US" sz="900">
                <a:solidFill>
                  <a:srgbClr val="000000"/>
                </a:solidFill>
                <a:cs typeface="Times New Roman" pitchFamily="18" charset="0"/>
              </a:rPr>
              <a:pPr eaLnBrk="1" hangingPunct="1"/>
              <a:t>33</a:t>
            </a:fld>
            <a:endParaRPr lang="en-US" altLang="en-US" sz="900">
              <a:solidFill>
                <a:srgbClr val="000000"/>
              </a:solidFill>
              <a:cs typeface="Times New Roman" pitchFamily="18" charset="0"/>
            </a:endParaRPr>
          </a:p>
        </p:txBody>
      </p:sp>
      <p:sp>
        <p:nvSpPr>
          <p:cNvPr id="29700" name="Text Box 2" descr="Tabletopbar01"/>
          <p:cNvSpPr txBox="1">
            <a:spLocks noChangeArrowheads="1"/>
          </p:cNvSpPr>
          <p:nvPr/>
        </p:nvSpPr>
        <p:spPr bwMode="auto">
          <a:xfrm>
            <a:off x="490538" y="315913"/>
            <a:ext cx="8137525" cy="461665"/>
          </a:xfrm>
          <a:prstGeom prst="rect">
            <a:avLst/>
          </a:prstGeom>
          <a:blipFill dpi="0" rotWithShape="1">
            <a:blip r:embed="rId3"/>
            <a:srcRect/>
            <a:stretch>
              <a:fillRect/>
            </a:stretch>
          </a:blipFill>
          <a:ln w="3175">
            <a:solidFill>
              <a:srgbClr val="85D785"/>
            </a:solidFill>
            <a:miter lim="800000"/>
            <a:headEnd/>
            <a:tailEnd/>
          </a:ln>
        </p:spPr>
        <p:txBody>
          <a:bodyPr>
            <a:spAutoFit/>
          </a:bodyPr>
          <a:lstStyle>
            <a:lvl1pPr marL="1482725" indent="-1482725"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en-US" sz="2400" b="1" dirty="0" smtClean="0">
                <a:solidFill>
                  <a:srgbClr val="000000"/>
                </a:solidFill>
                <a:cs typeface="Arial" pitchFamily="34" charset="0"/>
              </a:rPr>
              <a:t>Reducing Unsafe Conditions and Acts: A Summary</a:t>
            </a:r>
          </a:p>
        </p:txBody>
      </p:sp>
      <p:sp>
        <p:nvSpPr>
          <p:cNvPr id="29701" name="Rectangle 3"/>
          <p:cNvSpPr>
            <a:spLocks noChangeArrowheads="1"/>
          </p:cNvSpPr>
          <p:nvPr/>
        </p:nvSpPr>
        <p:spPr bwMode="auto">
          <a:xfrm>
            <a:off x="490538" y="868363"/>
            <a:ext cx="813752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spcBef>
                <a:spcPct val="50000"/>
              </a:spcBef>
            </a:pPr>
            <a:r>
              <a:rPr lang="en-US" altLang="en-US" sz="1600" b="1" u="sng" dirty="0" smtClean="0">
                <a:solidFill>
                  <a:srgbClr val="000000"/>
                </a:solidFill>
              </a:rPr>
              <a:t>Reduce Unsafe Conditions</a:t>
            </a:r>
          </a:p>
          <a:p>
            <a:pPr eaLnBrk="1" hangingPunct="1">
              <a:spcBef>
                <a:spcPct val="50000"/>
              </a:spcBef>
            </a:pPr>
            <a:r>
              <a:rPr lang="en-US" altLang="en-US" sz="1600" dirty="0" smtClean="0">
                <a:solidFill>
                  <a:srgbClr val="000000"/>
                </a:solidFill>
              </a:rPr>
              <a:t>Identify and eliminate unsafe conditions.</a:t>
            </a:r>
          </a:p>
          <a:p>
            <a:pPr eaLnBrk="1" hangingPunct="1">
              <a:spcBef>
                <a:spcPct val="50000"/>
              </a:spcBef>
            </a:pPr>
            <a:r>
              <a:rPr lang="en-US" altLang="en-US" sz="1600" dirty="0" smtClean="0">
                <a:solidFill>
                  <a:srgbClr val="000000"/>
                </a:solidFill>
              </a:rPr>
              <a:t>Use administrative means, such as job rotation.</a:t>
            </a:r>
          </a:p>
          <a:p>
            <a:pPr eaLnBrk="1" hangingPunct="1">
              <a:spcBef>
                <a:spcPct val="50000"/>
              </a:spcBef>
            </a:pPr>
            <a:r>
              <a:rPr lang="en-US" altLang="en-US" sz="1600" dirty="0" smtClean="0">
                <a:solidFill>
                  <a:srgbClr val="000000"/>
                </a:solidFill>
              </a:rPr>
              <a:t>Use personal protective equipment.</a:t>
            </a:r>
          </a:p>
          <a:p>
            <a:pPr eaLnBrk="1" hangingPunct="1">
              <a:spcBef>
                <a:spcPct val="50000"/>
              </a:spcBef>
            </a:pPr>
            <a:r>
              <a:rPr lang="en-US" altLang="en-US" sz="1600" b="1" u="sng" dirty="0" smtClean="0">
                <a:solidFill>
                  <a:srgbClr val="000000"/>
                </a:solidFill>
              </a:rPr>
              <a:t>Reduce Unsafe Acts</a:t>
            </a:r>
          </a:p>
          <a:p>
            <a:pPr eaLnBrk="1" hangingPunct="1">
              <a:spcBef>
                <a:spcPct val="50000"/>
              </a:spcBef>
            </a:pPr>
            <a:r>
              <a:rPr lang="en-US" altLang="en-US" sz="1600" dirty="0" smtClean="0">
                <a:solidFill>
                  <a:srgbClr val="000000"/>
                </a:solidFill>
              </a:rPr>
              <a:t>Emphasize top management commitment.</a:t>
            </a:r>
          </a:p>
          <a:p>
            <a:pPr eaLnBrk="1" hangingPunct="1">
              <a:spcBef>
                <a:spcPct val="50000"/>
              </a:spcBef>
            </a:pPr>
            <a:r>
              <a:rPr lang="en-US" altLang="en-US" sz="1600" dirty="0" smtClean="0">
                <a:solidFill>
                  <a:srgbClr val="000000"/>
                </a:solidFill>
              </a:rPr>
              <a:t>Emphasize safety.</a:t>
            </a:r>
          </a:p>
          <a:p>
            <a:pPr eaLnBrk="1" hangingPunct="1">
              <a:spcBef>
                <a:spcPct val="50000"/>
              </a:spcBef>
            </a:pPr>
            <a:r>
              <a:rPr lang="en-US" altLang="en-US" sz="1600" dirty="0" smtClean="0">
                <a:solidFill>
                  <a:srgbClr val="000000"/>
                </a:solidFill>
              </a:rPr>
              <a:t>Establish a safety policy.</a:t>
            </a:r>
          </a:p>
          <a:p>
            <a:pPr eaLnBrk="1" hangingPunct="1">
              <a:spcBef>
                <a:spcPct val="50000"/>
              </a:spcBef>
            </a:pPr>
            <a:r>
              <a:rPr lang="en-US" altLang="en-US" sz="1600" dirty="0" smtClean="0">
                <a:solidFill>
                  <a:srgbClr val="000000"/>
                </a:solidFill>
              </a:rPr>
              <a:t>Reduce unsafe acts through selection.</a:t>
            </a:r>
          </a:p>
          <a:p>
            <a:pPr eaLnBrk="1" hangingPunct="1">
              <a:spcBef>
                <a:spcPct val="50000"/>
              </a:spcBef>
            </a:pPr>
            <a:r>
              <a:rPr lang="en-US" altLang="en-US" sz="1600" dirty="0" smtClean="0">
                <a:solidFill>
                  <a:srgbClr val="000000"/>
                </a:solidFill>
              </a:rPr>
              <a:t>Provide safety training.</a:t>
            </a:r>
          </a:p>
          <a:p>
            <a:pPr eaLnBrk="1" hangingPunct="1">
              <a:spcBef>
                <a:spcPct val="50000"/>
              </a:spcBef>
            </a:pPr>
            <a:r>
              <a:rPr lang="en-US" altLang="en-US" sz="1600" dirty="0" smtClean="0">
                <a:solidFill>
                  <a:srgbClr val="000000"/>
                </a:solidFill>
              </a:rPr>
              <a:t>Use posters and other propaganda.</a:t>
            </a:r>
          </a:p>
          <a:p>
            <a:pPr eaLnBrk="1" hangingPunct="1">
              <a:spcBef>
                <a:spcPct val="50000"/>
              </a:spcBef>
            </a:pPr>
            <a:r>
              <a:rPr lang="en-US" altLang="en-US" sz="1600" dirty="0" smtClean="0">
                <a:solidFill>
                  <a:srgbClr val="000000"/>
                </a:solidFill>
              </a:rPr>
              <a:t>Use positive reinforcement.</a:t>
            </a:r>
          </a:p>
          <a:p>
            <a:pPr eaLnBrk="1" hangingPunct="1">
              <a:spcBef>
                <a:spcPct val="50000"/>
              </a:spcBef>
            </a:pPr>
            <a:r>
              <a:rPr lang="en-US" altLang="en-US" sz="1600" dirty="0" smtClean="0">
                <a:solidFill>
                  <a:srgbClr val="000000"/>
                </a:solidFill>
              </a:rPr>
              <a:t>Use behavior-based safety programs.</a:t>
            </a:r>
          </a:p>
          <a:p>
            <a:pPr eaLnBrk="1" hangingPunct="1">
              <a:spcBef>
                <a:spcPct val="50000"/>
              </a:spcBef>
            </a:pPr>
            <a:r>
              <a:rPr lang="en-US" altLang="en-US" sz="1600" dirty="0" smtClean="0">
                <a:solidFill>
                  <a:srgbClr val="000000"/>
                </a:solidFill>
              </a:rPr>
              <a:t>Encourage worker participation.</a:t>
            </a:r>
          </a:p>
          <a:p>
            <a:pPr eaLnBrk="1" hangingPunct="1">
              <a:spcBef>
                <a:spcPct val="50000"/>
              </a:spcBef>
            </a:pPr>
            <a:r>
              <a:rPr lang="en-US" altLang="en-US" sz="1600" dirty="0" smtClean="0">
                <a:solidFill>
                  <a:srgbClr val="000000"/>
                </a:solidFill>
              </a:rPr>
              <a:t>Conduct safety and health inspections regularly.</a:t>
            </a:r>
          </a:p>
        </p:txBody>
      </p:sp>
    </p:spTree>
    <p:extLst>
      <p:ext uri="{BB962C8B-B14F-4D97-AF65-F5344CB8AC3E}">
        <p14:creationId xmlns:p14="http://schemas.microsoft.com/office/powerpoint/2010/main" val="4192386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D7218324-F57D-477C-BB8E-133227EF0FC4}" type="slidenum">
              <a:rPr lang="en-US" altLang="en-US" sz="900">
                <a:solidFill>
                  <a:srgbClr val="000000"/>
                </a:solidFill>
                <a:cs typeface="Times New Roman" pitchFamily="18" charset="0"/>
              </a:rPr>
              <a:pPr eaLnBrk="1" hangingPunct="1"/>
              <a:t>34</a:t>
            </a:fld>
            <a:endParaRPr lang="en-US" altLang="en-US" sz="900">
              <a:solidFill>
                <a:srgbClr val="000000"/>
              </a:solidFill>
              <a:cs typeface="Times New Roman" pitchFamily="18" charset="0"/>
            </a:endParaRPr>
          </a:p>
        </p:txBody>
      </p:sp>
      <p:sp>
        <p:nvSpPr>
          <p:cNvPr id="2774018" name="Rectangle 2"/>
          <p:cNvSpPr>
            <a:spLocks noGrp="1" noChangeArrowheads="1"/>
          </p:cNvSpPr>
          <p:nvPr>
            <p:ph type="title"/>
          </p:nvPr>
        </p:nvSpPr>
        <p:spPr/>
        <p:txBody>
          <a:bodyPr/>
          <a:lstStyle/>
          <a:p>
            <a:pPr eaLnBrk="1" hangingPunct="1">
              <a:defRPr/>
            </a:pPr>
            <a:r>
              <a:rPr lang="en-US" dirty="0" smtClean="0"/>
              <a:t>Workplace Exposure Hazards</a:t>
            </a:r>
          </a:p>
        </p:txBody>
      </p:sp>
      <p:sp>
        <p:nvSpPr>
          <p:cNvPr id="2774019" name="Rectangle 3"/>
          <p:cNvSpPr>
            <a:spLocks noGrp="1" noChangeArrowheads="1"/>
          </p:cNvSpPr>
          <p:nvPr>
            <p:ph type="body" idx="1"/>
          </p:nvPr>
        </p:nvSpPr>
        <p:spPr>
          <a:xfrm>
            <a:off x="525463" y="1050925"/>
            <a:ext cx="7521575" cy="5211763"/>
          </a:xfrm>
        </p:spPr>
        <p:txBody>
          <a:bodyPr/>
          <a:lstStyle/>
          <a:p>
            <a:pPr eaLnBrk="1" hangingPunct="1">
              <a:spcBef>
                <a:spcPct val="30000"/>
              </a:spcBef>
              <a:defRPr/>
            </a:pPr>
            <a:r>
              <a:rPr lang="en-US" dirty="0" smtClean="0"/>
              <a:t>Chemicals and other hazardous materials</a:t>
            </a:r>
          </a:p>
          <a:p>
            <a:pPr eaLnBrk="1" hangingPunct="1">
              <a:spcBef>
                <a:spcPct val="30000"/>
              </a:spcBef>
              <a:defRPr/>
            </a:pPr>
            <a:r>
              <a:rPr lang="en-US" dirty="0" smtClean="0"/>
              <a:t>Excessive noise and vibrations</a:t>
            </a:r>
          </a:p>
          <a:p>
            <a:pPr eaLnBrk="1" hangingPunct="1">
              <a:spcBef>
                <a:spcPct val="30000"/>
              </a:spcBef>
              <a:defRPr/>
            </a:pPr>
            <a:r>
              <a:rPr lang="en-US" dirty="0" smtClean="0"/>
              <a:t>Temperature extremes</a:t>
            </a:r>
          </a:p>
          <a:p>
            <a:pPr eaLnBrk="1" hangingPunct="1">
              <a:spcBef>
                <a:spcPct val="30000"/>
              </a:spcBef>
              <a:defRPr/>
            </a:pPr>
            <a:r>
              <a:rPr lang="en-US" dirty="0" smtClean="0"/>
              <a:t>Biohazards, including those that are normally occurring and man-made</a:t>
            </a:r>
          </a:p>
          <a:p>
            <a:pPr eaLnBrk="1" hangingPunct="1">
              <a:spcBef>
                <a:spcPct val="30000"/>
              </a:spcBef>
              <a:defRPr/>
            </a:pPr>
            <a:r>
              <a:rPr lang="en-US" dirty="0" smtClean="0"/>
              <a:t>Ergonomic hazards of poorly designed equipment that forces workers to do jobs while contorted in unnatural positions</a:t>
            </a:r>
          </a:p>
          <a:p>
            <a:pPr eaLnBrk="1" hangingPunct="1">
              <a:spcBef>
                <a:spcPct val="30000"/>
              </a:spcBef>
              <a:defRPr/>
            </a:pPr>
            <a:r>
              <a:rPr lang="en-US" dirty="0" smtClean="0"/>
              <a:t>Slippery floors and blocked passageways</a:t>
            </a:r>
          </a:p>
        </p:txBody>
      </p:sp>
    </p:spTree>
    <p:extLst>
      <p:ext uri="{BB962C8B-B14F-4D97-AF65-F5344CB8AC3E}">
        <p14:creationId xmlns:p14="http://schemas.microsoft.com/office/powerpoint/2010/main" val="2704624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AB2F1F24-65FD-469B-9A3D-575AD345BC31}" type="slidenum">
              <a:rPr lang="en-US" altLang="en-US" sz="900">
                <a:solidFill>
                  <a:srgbClr val="000000"/>
                </a:solidFill>
                <a:cs typeface="Times New Roman" pitchFamily="18" charset="0"/>
              </a:rPr>
              <a:pPr eaLnBrk="1" hangingPunct="1"/>
              <a:t>35</a:t>
            </a:fld>
            <a:endParaRPr lang="en-US" altLang="en-US" sz="900">
              <a:solidFill>
                <a:srgbClr val="000000"/>
              </a:solidFill>
              <a:cs typeface="Times New Roman" pitchFamily="18" charset="0"/>
            </a:endParaRPr>
          </a:p>
        </p:txBody>
      </p:sp>
      <p:sp>
        <p:nvSpPr>
          <p:cNvPr id="32772" name="Text Box 2" descr="Tabletopbar01"/>
          <p:cNvSpPr txBox="1">
            <a:spLocks noChangeArrowheads="1"/>
          </p:cNvSpPr>
          <p:nvPr/>
        </p:nvSpPr>
        <p:spPr bwMode="auto">
          <a:xfrm>
            <a:off x="490538" y="315913"/>
            <a:ext cx="8137525" cy="523220"/>
          </a:xfrm>
          <a:prstGeom prst="rect">
            <a:avLst/>
          </a:prstGeom>
          <a:blipFill dpi="0" rotWithShape="1">
            <a:blip r:embed="rId3"/>
            <a:srcRect/>
            <a:stretch>
              <a:fillRect/>
            </a:stretch>
          </a:blipFill>
          <a:ln w="3175">
            <a:solidFill>
              <a:srgbClr val="85D785"/>
            </a:solidFill>
            <a:miter lim="800000"/>
            <a:headEnd/>
            <a:tailEnd/>
          </a:ln>
        </p:spPr>
        <p:txBody>
          <a:bodyPr>
            <a:spAutoFit/>
          </a:bodyPr>
          <a:lstStyle>
            <a:lvl1pPr marL="1482725" indent="-1482725"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en-US" sz="2800" b="1" dirty="0" smtClean="0">
                <a:solidFill>
                  <a:srgbClr val="000000"/>
                </a:solidFill>
                <a:cs typeface="Arial" pitchFamily="34" charset="0"/>
              </a:rPr>
              <a:t>OSHA Substance-Specific Health Standards</a:t>
            </a:r>
          </a:p>
        </p:txBody>
      </p:sp>
      <p:sp>
        <p:nvSpPr>
          <p:cNvPr id="2644996" name="Rectangle 4"/>
          <p:cNvSpPr>
            <a:spLocks noChangeArrowheads="1"/>
          </p:cNvSpPr>
          <p:nvPr/>
        </p:nvSpPr>
        <p:spPr bwMode="auto">
          <a:xfrm>
            <a:off x="1738313" y="960438"/>
            <a:ext cx="5576887"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89375" algn="ctr"/>
              </a:tabLst>
              <a:defRPr sz="1000">
                <a:solidFill>
                  <a:schemeClr val="tx1"/>
                </a:solidFill>
                <a:latin typeface="Arial" pitchFamily="34" charset="0"/>
                <a:cs typeface="Tahoma" pitchFamily="34" charset="0"/>
              </a:defRPr>
            </a:lvl1pPr>
            <a:lvl2pPr marL="742950" indent="-285750" eaLnBrk="0" hangingPunct="0">
              <a:tabLst>
                <a:tab pos="3889375" algn="ctr"/>
              </a:tabLst>
              <a:defRPr sz="1000">
                <a:solidFill>
                  <a:schemeClr val="tx1"/>
                </a:solidFill>
                <a:latin typeface="Arial" pitchFamily="34" charset="0"/>
                <a:cs typeface="Tahoma" pitchFamily="34" charset="0"/>
              </a:defRPr>
            </a:lvl2pPr>
            <a:lvl3pPr marL="1143000" indent="-228600" eaLnBrk="0" hangingPunct="0">
              <a:tabLst>
                <a:tab pos="3889375" algn="ctr"/>
              </a:tabLst>
              <a:defRPr sz="1000">
                <a:solidFill>
                  <a:schemeClr val="tx1"/>
                </a:solidFill>
                <a:latin typeface="Arial" pitchFamily="34" charset="0"/>
                <a:cs typeface="Tahoma" pitchFamily="34" charset="0"/>
              </a:defRPr>
            </a:lvl3pPr>
            <a:lvl4pPr marL="1600200" indent="-228600" eaLnBrk="0" hangingPunct="0">
              <a:tabLst>
                <a:tab pos="3889375" algn="ctr"/>
              </a:tabLst>
              <a:defRPr sz="1000">
                <a:solidFill>
                  <a:schemeClr val="tx1"/>
                </a:solidFill>
                <a:latin typeface="Arial" pitchFamily="34" charset="0"/>
                <a:cs typeface="Tahoma" pitchFamily="34" charset="0"/>
              </a:defRPr>
            </a:lvl4pPr>
            <a:lvl5pPr marL="2057400" indent="-228600" eaLnBrk="0" hangingPunct="0">
              <a:tabLst>
                <a:tab pos="3889375" algn="ctr"/>
              </a:tabLst>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tabLst>
                <a:tab pos="3889375" algn="ctr"/>
              </a:tabLs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tabLst>
                <a:tab pos="3889375" algn="ctr"/>
              </a:tabLs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tabLst>
                <a:tab pos="3889375" algn="ctr"/>
              </a:tabLs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tabLst>
                <a:tab pos="3889375" algn="ctr"/>
              </a:tabLst>
              <a:defRPr sz="1000">
                <a:solidFill>
                  <a:schemeClr val="tx1"/>
                </a:solidFill>
                <a:latin typeface="Arial" pitchFamily="34" charset="0"/>
                <a:cs typeface="Tahoma" pitchFamily="34" charset="0"/>
              </a:defRPr>
            </a:lvl9pPr>
          </a:lstStyle>
          <a:p>
            <a:pPr eaLnBrk="1" hangingPunct="1">
              <a:spcBef>
                <a:spcPct val="30000"/>
              </a:spcBef>
            </a:pPr>
            <a:r>
              <a:rPr lang="en-US" altLang="en-US" sz="1600" b="1" smtClean="0">
                <a:solidFill>
                  <a:srgbClr val="336699"/>
                </a:solidFill>
                <a:latin typeface="BOGBP F+ Frutiger" charset="0"/>
              </a:rPr>
              <a:t>Substance 	Permissible Exposure Limits</a:t>
            </a:r>
          </a:p>
          <a:p>
            <a:pPr eaLnBrk="1" hangingPunct="1">
              <a:spcBef>
                <a:spcPct val="30000"/>
              </a:spcBef>
            </a:pPr>
            <a:r>
              <a:rPr lang="en-US" altLang="en-US" sz="1600" smtClean="0">
                <a:solidFill>
                  <a:srgbClr val="221E1F"/>
                </a:solidFill>
                <a:latin typeface="BOGCA H+ Times" charset="0"/>
              </a:rPr>
              <a:t/>
            </a:r>
            <a:br>
              <a:rPr lang="en-US" altLang="en-US" sz="1600" smtClean="0">
                <a:solidFill>
                  <a:srgbClr val="221E1F"/>
                </a:solidFill>
                <a:latin typeface="BOGCA H+ Times" charset="0"/>
              </a:rPr>
            </a:br>
            <a:r>
              <a:rPr lang="en-US" altLang="en-US" sz="1600" smtClean="0">
                <a:solidFill>
                  <a:srgbClr val="221E1F"/>
                </a:solidFill>
                <a:latin typeface="BOGCA H+ Times" charset="0"/>
              </a:rPr>
              <a:t>Asbestos 	.1001</a:t>
            </a:r>
          </a:p>
          <a:p>
            <a:pPr eaLnBrk="1" hangingPunct="1">
              <a:spcBef>
                <a:spcPct val="30000"/>
              </a:spcBef>
            </a:pPr>
            <a:r>
              <a:rPr lang="en-US" altLang="en-US" sz="1600" smtClean="0">
                <a:solidFill>
                  <a:srgbClr val="221E1F"/>
                </a:solidFill>
                <a:latin typeface="BOGCA H+ Times" charset="0"/>
              </a:rPr>
              <a:t>Vinyl chloride 	.1017</a:t>
            </a:r>
          </a:p>
          <a:p>
            <a:pPr eaLnBrk="1" hangingPunct="1">
              <a:spcBef>
                <a:spcPct val="30000"/>
              </a:spcBef>
            </a:pPr>
            <a:r>
              <a:rPr lang="en-US" altLang="en-US" sz="1600" smtClean="0">
                <a:solidFill>
                  <a:srgbClr val="221E1F"/>
                </a:solidFill>
                <a:latin typeface="BOGCA H+ Times" charset="0"/>
              </a:rPr>
              <a:t>Inorganic arsenic 	.1018</a:t>
            </a:r>
          </a:p>
          <a:p>
            <a:pPr eaLnBrk="1" hangingPunct="1">
              <a:spcBef>
                <a:spcPct val="30000"/>
              </a:spcBef>
            </a:pPr>
            <a:r>
              <a:rPr lang="en-US" altLang="en-US" sz="1600" smtClean="0">
                <a:solidFill>
                  <a:srgbClr val="221E1F"/>
                </a:solidFill>
                <a:latin typeface="BOGCA H+ Times" charset="0"/>
              </a:rPr>
              <a:t>Lead 	.1025</a:t>
            </a:r>
          </a:p>
          <a:p>
            <a:pPr eaLnBrk="1" hangingPunct="1">
              <a:spcBef>
                <a:spcPct val="30000"/>
              </a:spcBef>
            </a:pPr>
            <a:r>
              <a:rPr lang="en-US" altLang="en-US" sz="1600" smtClean="0">
                <a:solidFill>
                  <a:srgbClr val="221E1F"/>
                </a:solidFill>
                <a:latin typeface="BOGCA H+ Times" charset="0"/>
              </a:rPr>
              <a:t>Cadmium 	.1027</a:t>
            </a:r>
          </a:p>
          <a:p>
            <a:pPr eaLnBrk="1" hangingPunct="1">
              <a:spcBef>
                <a:spcPct val="30000"/>
              </a:spcBef>
            </a:pPr>
            <a:r>
              <a:rPr lang="en-US" altLang="en-US" sz="1600" smtClean="0">
                <a:solidFill>
                  <a:srgbClr val="221E1F"/>
                </a:solidFill>
                <a:latin typeface="BOGCA H+ Times" charset="0"/>
              </a:rPr>
              <a:t>Benzene 	.1028</a:t>
            </a:r>
          </a:p>
          <a:p>
            <a:pPr eaLnBrk="1" hangingPunct="1">
              <a:spcBef>
                <a:spcPct val="30000"/>
              </a:spcBef>
            </a:pPr>
            <a:r>
              <a:rPr lang="en-US" altLang="en-US" sz="1600" smtClean="0">
                <a:solidFill>
                  <a:srgbClr val="221E1F"/>
                </a:solidFill>
                <a:latin typeface="BOGCA H+ Times" charset="0"/>
              </a:rPr>
              <a:t>Coke oven emissions 	.1029</a:t>
            </a:r>
          </a:p>
          <a:p>
            <a:pPr eaLnBrk="1" hangingPunct="1">
              <a:spcBef>
                <a:spcPct val="30000"/>
              </a:spcBef>
            </a:pPr>
            <a:r>
              <a:rPr lang="en-US" altLang="en-US" sz="1600" smtClean="0">
                <a:solidFill>
                  <a:srgbClr val="221E1F"/>
                </a:solidFill>
                <a:latin typeface="BOGCA H+ Times" charset="0"/>
              </a:rPr>
              <a:t>Cotton dust 	.1043</a:t>
            </a:r>
          </a:p>
          <a:p>
            <a:pPr eaLnBrk="1" hangingPunct="1">
              <a:spcBef>
                <a:spcPct val="30000"/>
              </a:spcBef>
            </a:pPr>
            <a:r>
              <a:rPr lang="en-US" altLang="en-US" sz="1600" smtClean="0">
                <a:solidFill>
                  <a:srgbClr val="221E1F"/>
                </a:solidFill>
                <a:latin typeface="BOGCA H+ Times" charset="0"/>
              </a:rPr>
              <a:t>1,2-Dibromo-3-chloropropane 	.1044</a:t>
            </a:r>
          </a:p>
          <a:p>
            <a:pPr eaLnBrk="1" hangingPunct="1">
              <a:spcBef>
                <a:spcPct val="30000"/>
              </a:spcBef>
            </a:pPr>
            <a:r>
              <a:rPr lang="en-US" altLang="en-US" sz="1600" smtClean="0">
                <a:solidFill>
                  <a:srgbClr val="221E1F"/>
                </a:solidFill>
                <a:latin typeface="BOGCA H+ Times" charset="0"/>
              </a:rPr>
              <a:t>Acrylonitrile 	.1045</a:t>
            </a:r>
          </a:p>
          <a:p>
            <a:pPr eaLnBrk="1" hangingPunct="1">
              <a:spcBef>
                <a:spcPct val="30000"/>
              </a:spcBef>
            </a:pPr>
            <a:r>
              <a:rPr lang="en-US" altLang="en-US" sz="1600" smtClean="0">
                <a:solidFill>
                  <a:srgbClr val="221E1F"/>
                </a:solidFill>
                <a:latin typeface="BOGCA H+ Times" charset="0"/>
              </a:rPr>
              <a:t>Ethylene oxide 	.1047</a:t>
            </a:r>
          </a:p>
          <a:p>
            <a:pPr eaLnBrk="1" hangingPunct="1">
              <a:spcBef>
                <a:spcPct val="30000"/>
              </a:spcBef>
            </a:pPr>
            <a:r>
              <a:rPr lang="en-US" altLang="en-US" sz="1600" smtClean="0">
                <a:solidFill>
                  <a:srgbClr val="221E1F"/>
                </a:solidFill>
                <a:latin typeface="BOGCA H+ Times" charset="0"/>
              </a:rPr>
              <a:t>Formaldehyde 	.1048</a:t>
            </a:r>
          </a:p>
          <a:p>
            <a:pPr eaLnBrk="1" hangingPunct="1">
              <a:spcBef>
                <a:spcPct val="30000"/>
              </a:spcBef>
            </a:pPr>
            <a:r>
              <a:rPr lang="en-US" altLang="en-US" sz="1600" smtClean="0">
                <a:solidFill>
                  <a:srgbClr val="221E1F"/>
                </a:solidFill>
                <a:latin typeface="BOGCA H+ Times" charset="0"/>
              </a:rPr>
              <a:t>4,4’-Methylene-dianaline 	.1050</a:t>
            </a:r>
          </a:p>
          <a:p>
            <a:pPr eaLnBrk="1" hangingPunct="1">
              <a:spcBef>
                <a:spcPct val="30000"/>
              </a:spcBef>
            </a:pPr>
            <a:r>
              <a:rPr lang="en-US" altLang="en-US" sz="1600" smtClean="0">
                <a:solidFill>
                  <a:srgbClr val="221E1F"/>
                </a:solidFill>
                <a:latin typeface="BOGCA H+ Times" charset="0"/>
              </a:rPr>
              <a:t>Methylene chloride 	.1051</a:t>
            </a:r>
          </a:p>
        </p:txBody>
      </p:sp>
      <p:sp>
        <p:nvSpPr>
          <p:cNvPr id="32774" name="Line 5"/>
          <p:cNvSpPr>
            <a:spLocks noChangeShapeType="1"/>
          </p:cNvSpPr>
          <p:nvPr/>
        </p:nvSpPr>
        <p:spPr bwMode="auto">
          <a:xfrm flipH="1">
            <a:off x="1828800" y="1417638"/>
            <a:ext cx="53038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itchFamily="34" charset="0"/>
            </a:endParaRPr>
          </a:p>
        </p:txBody>
      </p:sp>
    </p:spTree>
    <p:extLst>
      <p:ext uri="{BB962C8B-B14F-4D97-AF65-F5344CB8AC3E}">
        <p14:creationId xmlns:p14="http://schemas.microsoft.com/office/powerpoint/2010/main" val="883743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44996"/>
                                        </p:tgtEl>
                                        <p:attrNameLst>
                                          <p:attrName>style.visibility</p:attrName>
                                        </p:attrNameLst>
                                      </p:cBhvr>
                                      <p:to>
                                        <p:strVal val="visible"/>
                                      </p:to>
                                    </p:set>
                                    <p:animEffect transition="in" filter="wipe(up)">
                                      <p:cBhvr>
                                        <p:cTn id="7" dur="1000"/>
                                        <p:tgtEl>
                                          <p:spTgt spid="264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49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71D79036-9619-4FF3-9A3A-63C50A378B31}" type="slidenum">
              <a:rPr lang="en-US" altLang="en-US" sz="900">
                <a:solidFill>
                  <a:srgbClr val="000000"/>
                </a:solidFill>
                <a:cs typeface="Times New Roman" pitchFamily="18" charset="0"/>
              </a:rPr>
              <a:pPr eaLnBrk="1" hangingPunct="1"/>
              <a:t>36</a:t>
            </a:fld>
            <a:endParaRPr lang="en-US" altLang="en-US" sz="900">
              <a:solidFill>
                <a:srgbClr val="000000"/>
              </a:solidFill>
              <a:cs typeface="Times New Roman" pitchFamily="18" charset="0"/>
            </a:endParaRPr>
          </a:p>
        </p:txBody>
      </p:sp>
      <p:sp>
        <p:nvSpPr>
          <p:cNvPr id="2824194" name="Rectangle 2"/>
          <p:cNvSpPr>
            <a:spLocks noGrp="1" noChangeArrowheads="1"/>
          </p:cNvSpPr>
          <p:nvPr>
            <p:ph type="title"/>
          </p:nvPr>
        </p:nvSpPr>
        <p:spPr/>
        <p:txBody>
          <a:bodyPr/>
          <a:lstStyle/>
          <a:p>
            <a:pPr eaLnBrk="1" hangingPunct="1">
              <a:defRPr/>
            </a:pPr>
            <a:r>
              <a:rPr lang="en-US" dirty="0" smtClean="0"/>
              <a:t>Infectious Diseases in the Workplace</a:t>
            </a:r>
          </a:p>
        </p:txBody>
      </p:sp>
      <p:sp>
        <p:nvSpPr>
          <p:cNvPr id="2824195" name="Rectangle 3"/>
          <p:cNvSpPr>
            <a:spLocks noGrp="1" noChangeArrowheads="1"/>
          </p:cNvSpPr>
          <p:nvPr>
            <p:ph type="body" idx="1"/>
          </p:nvPr>
        </p:nvSpPr>
        <p:spPr>
          <a:xfrm>
            <a:off x="274368" y="1050925"/>
            <a:ext cx="8503826" cy="5395562"/>
          </a:xfrm>
        </p:spPr>
        <p:txBody>
          <a:bodyPr/>
          <a:lstStyle/>
          <a:p>
            <a:pPr marL="0" indent="0" eaLnBrk="1" hangingPunct="1">
              <a:spcBef>
                <a:spcPct val="30000"/>
              </a:spcBef>
              <a:buNone/>
              <a:defRPr/>
            </a:pPr>
            <a:r>
              <a:rPr lang="en-US" dirty="0" smtClean="0"/>
              <a:t>Steps to prevent entry or spread of diseases:</a:t>
            </a:r>
          </a:p>
          <a:p>
            <a:pPr marL="742950" lvl="1" indent="-400050" eaLnBrk="1" hangingPunct="1">
              <a:spcBef>
                <a:spcPct val="30000"/>
              </a:spcBef>
              <a:buSzTx/>
              <a:buFont typeface="Wingdings" pitchFamily="2" charset="2"/>
              <a:buAutoNum type="arabicPeriod"/>
              <a:defRPr/>
            </a:pPr>
            <a:r>
              <a:rPr lang="en-US" dirty="0" smtClean="0"/>
              <a:t>Closely monitor Centers for Disease Control and Prevention (CDC) travel alerts at www.cdc.gov.</a:t>
            </a:r>
          </a:p>
          <a:p>
            <a:pPr marL="742950" lvl="1" indent="-400050" eaLnBrk="1" hangingPunct="1">
              <a:spcBef>
                <a:spcPct val="30000"/>
              </a:spcBef>
              <a:buSzTx/>
              <a:buFont typeface="Wingdings" pitchFamily="2" charset="2"/>
              <a:buAutoNum type="arabicPeriod"/>
              <a:defRPr/>
            </a:pPr>
            <a:r>
              <a:rPr lang="en-US" dirty="0" smtClean="0"/>
              <a:t>Provide daily medical screenings for employees </a:t>
            </a:r>
            <a:br>
              <a:rPr lang="en-US" dirty="0" smtClean="0"/>
            </a:br>
            <a:r>
              <a:rPr lang="en-US" dirty="0" smtClean="0"/>
              <a:t>returning from infected areas.</a:t>
            </a:r>
          </a:p>
          <a:p>
            <a:pPr marL="742950" lvl="1" indent="-400050" eaLnBrk="1" hangingPunct="1">
              <a:spcBef>
                <a:spcPct val="30000"/>
              </a:spcBef>
              <a:buSzTx/>
              <a:buFont typeface="Wingdings" pitchFamily="2" charset="2"/>
              <a:buAutoNum type="arabicPeriod"/>
              <a:defRPr/>
            </a:pPr>
            <a:r>
              <a:rPr lang="en-US" dirty="0" smtClean="0"/>
              <a:t>Deny access to your facility for 10 days to employees </a:t>
            </a:r>
            <a:br>
              <a:rPr lang="en-US" dirty="0" smtClean="0"/>
            </a:br>
            <a:r>
              <a:rPr lang="en-US" dirty="0" smtClean="0"/>
              <a:t>or visitors returning from affected areas.</a:t>
            </a:r>
          </a:p>
          <a:p>
            <a:pPr marL="742950" lvl="1" indent="-400050" eaLnBrk="1" hangingPunct="1">
              <a:spcBef>
                <a:spcPct val="30000"/>
              </a:spcBef>
              <a:buSzTx/>
              <a:buFont typeface="Wingdings" pitchFamily="2" charset="2"/>
              <a:buAutoNum type="arabicPeriod"/>
              <a:defRPr/>
            </a:pPr>
            <a:r>
              <a:rPr lang="en-US" dirty="0" smtClean="0"/>
              <a:t>Tell employees to stay home if they have a fever </a:t>
            </a:r>
            <a:br>
              <a:rPr lang="en-US" dirty="0" smtClean="0"/>
            </a:br>
            <a:r>
              <a:rPr lang="en-US" dirty="0" smtClean="0"/>
              <a:t>or respiratory system symptoms.</a:t>
            </a:r>
          </a:p>
          <a:p>
            <a:pPr marL="742950" lvl="1" indent="-400050" eaLnBrk="1" hangingPunct="1">
              <a:spcBef>
                <a:spcPct val="30000"/>
              </a:spcBef>
              <a:buSzTx/>
              <a:buFont typeface="Wingdings" pitchFamily="2" charset="2"/>
              <a:buAutoNum type="arabicPeriod"/>
              <a:defRPr/>
            </a:pPr>
            <a:r>
              <a:rPr lang="en-US" dirty="0" smtClean="0"/>
              <a:t>Clean work areas and surfaces regularly.</a:t>
            </a:r>
          </a:p>
          <a:p>
            <a:pPr marL="742950" lvl="1" indent="-400050" eaLnBrk="1" hangingPunct="1">
              <a:spcBef>
                <a:spcPct val="30000"/>
              </a:spcBef>
              <a:buSzTx/>
              <a:buFont typeface="Wingdings" pitchFamily="2" charset="2"/>
              <a:buAutoNum type="arabicPeriod"/>
              <a:defRPr/>
            </a:pPr>
            <a:r>
              <a:rPr lang="en-US" dirty="0" smtClean="0"/>
              <a:t>Stagger breaks. Offer several lunch periods </a:t>
            </a:r>
            <a:br>
              <a:rPr lang="en-US" dirty="0" smtClean="0"/>
            </a:br>
            <a:r>
              <a:rPr lang="en-US" dirty="0" smtClean="0"/>
              <a:t>to reduce overcrowding.</a:t>
            </a:r>
          </a:p>
          <a:p>
            <a:pPr marL="742950" lvl="1" indent="-400050" eaLnBrk="1" hangingPunct="1">
              <a:spcBef>
                <a:spcPct val="30000"/>
              </a:spcBef>
              <a:buSzTx/>
              <a:buFont typeface="Wingdings" pitchFamily="2" charset="2"/>
              <a:buAutoNum type="arabicPeriod"/>
              <a:defRPr/>
            </a:pPr>
            <a:r>
              <a:rPr lang="en-US" dirty="0" smtClean="0"/>
              <a:t>Emphasize the importance of frequent hand washing </a:t>
            </a:r>
            <a:br>
              <a:rPr lang="en-US" dirty="0" smtClean="0"/>
            </a:br>
            <a:r>
              <a:rPr lang="en-US" dirty="0" smtClean="0"/>
              <a:t>and make sanitizers containing alcohol easily available.</a:t>
            </a:r>
          </a:p>
        </p:txBody>
      </p:sp>
    </p:spTree>
    <p:extLst>
      <p:ext uri="{BB962C8B-B14F-4D97-AF65-F5344CB8AC3E}">
        <p14:creationId xmlns:p14="http://schemas.microsoft.com/office/powerpoint/2010/main" val="311355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effectLst/>
              </a:rPr>
              <a:t>Incident Rate</a:t>
            </a:r>
            <a:endParaRPr lang="en-US" sz="4400" dirty="0">
              <a:effectLst/>
            </a:endParaRPr>
          </a:p>
        </p:txBody>
      </p:sp>
      <p:sp>
        <p:nvSpPr>
          <p:cNvPr id="4" name="Rectangle 3"/>
          <p:cNvSpPr>
            <a:spLocks noGrp="1" noChangeArrowheads="1"/>
          </p:cNvSpPr>
          <p:nvPr>
            <p:ph type="body" sz="quarter" idx="11"/>
          </p:nvPr>
        </p:nvSpPr>
        <p:spPr/>
        <p:txBody>
          <a:bodyPr/>
          <a:lstStyle/>
          <a:p>
            <a:pPr>
              <a:spcBef>
                <a:spcPct val="50000"/>
              </a:spcBef>
              <a:tabLst>
                <a:tab pos="4229100" algn="ctr"/>
                <a:tab pos="7829550" algn="r"/>
              </a:tabLst>
            </a:pPr>
            <a:r>
              <a:rPr lang="en-US" b="1" dirty="0"/>
              <a:t>Incidence Rate</a:t>
            </a:r>
          </a:p>
          <a:p>
            <a:pPr lvl="1">
              <a:spcBef>
                <a:spcPct val="50000"/>
              </a:spcBef>
              <a:tabLst>
                <a:tab pos="4229100" algn="ctr"/>
                <a:tab pos="7829550" algn="r"/>
              </a:tabLst>
            </a:pPr>
            <a:r>
              <a:rPr lang="en-US" dirty="0"/>
              <a:t>The number of injuries and illnesses per 100 full-time employees during a given year where 200,000 equals the base for 100 full-time workers who work forty hours a week, fifty weeks a year.</a:t>
            </a:r>
          </a:p>
          <a:p>
            <a:pPr lvl="1">
              <a:spcBef>
                <a:spcPct val="50000"/>
              </a:spcBef>
              <a:tabLst>
                <a:tab pos="4229100" algn="ctr"/>
                <a:tab pos="7829550" algn="r"/>
              </a:tabLst>
            </a:pPr>
            <a:r>
              <a:rPr lang="en-US" dirty="0"/>
              <a:t>Incidence rate =</a:t>
            </a:r>
          </a:p>
          <a:p>
            <a:pPr marL="742950" lvl="2" indent="-3175">
              <a:spcBef>
                <a:spcPct val="50000"/>
              </a:spcBef>
              <a:buFont typeface="Wingdings" pitchFamily="2" charset="2"/>
              <a:buNone/>
              <a:tabLst>
                <a:tab pos="4229100" algn="ctr"/>
                <a:tab pos="7829550" algn="r"/>
              </a:tabLst>
            </a:pPr>
            <a:r>
              <a:rPr lang="en-US" dirty="0"/>
              <a:t>	</a:t>
            </a:r>
            <a:r>
              <a:rPr lang="en-US" u="sng" dirty="0">
                <a:solidFill>
                  <a:srgbClr val="C00000"/>
                </a:solidFill>
              </a:rPr>
              <a:t>	</a:t>
            </a:r>
            <a:r>
              <a:rPr lang="en-US" sz="3200" u="sng" baseline="12000" dirty="0">
                <a:solidFill>
                  <a:srgbClr val="C00000"/>
                </a:solidFill>
              </a:rPr>
              <a:t>Number of injuries and illnesses </a:t>
            </a:r>
            <a:r>
              <a:rPr lang="en-US" sz="3200" u="sng" baseline="12000" dirty="0">
                <a:solidFill>
                  <a:srgbClr val="C00000"/>
                </a:solidFill>
                <a:cs typeface="Arial" charset="0"/>
              </a:rPr>
              <a:t>×</a:t>
            </a:r>
            <a:r>
              <a:rPr lang="en-US" sz="3200" u="sng" baseline="12000" dirty="0">
                <a:solidFill>
                  <a:srgbClr val="C00000"/>
                </a:solidFill>
              </a:rPr>
              <a:t> 200,000</a:t>
            </a:r>
            <a:r>
              <a:rPr lang="en-US" u="sng" dirty="0">
                <a:solidFill>
                  <a:srgbClr val="C00000"/>
                </a:solidFill>
              </a:rPr>
              <a:t>	</a:t>
            </a:r>
            <a:r>
              <a:rPr lang="en-US" dirty="0">
                <a:solidFill>
                  <a:srgbClr val="C00000"/>
                </a:solidFill>
              </a:rPr>
              <a:t/>
            </a:r>
            <a:br>
              <a:rPr lang="en-US" dirty="0">
                <a:solidFill>
                  <a:srgbClr val="C00000"/>
                </a:solidFill>
              </a:rPr>
            </a:br>
            <a:r>
              <a:rPr lang="en-US" sz="2000" dirty="0">
                <a:solidFill>
                  <a:srgbClr val="C00000"/>
                </a:solidFill>
              </a:rPr>
              <a:t>Total hours worked by all employees during the period covered</a:t>
            </a:r>
          </a:p>
        </p:txBody>
      </p:sp>
    </p:spTree>
    <p:extLst>
      <p:ext uri="{BB962C8B-B14F-4D97-AF65-F5344CB8AC3E}">
        <p14:creationId xmlns:p14="http://schemas.microsoft.com/office/powerpoint/2010/main" val="4243555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Hazards and Issues</a:t>
            </a:r>
            <a:endParaRPr lang="en-US" dirty="0"/>
          </a:p>
        </p:txBody>
      </p:sp>
      <p:sp>
        <p:nvSpPr>
          <p:cNvPr id="3" name="Text Placeholder 2"/>
          <p:cNvSpPr>
            <a:spLocks noGrp="1"/>
          </p:cNvSpPr>
          <p:nvPr>
            <p:ph type="body" sz="quarter" idx="11"/>
          </p:nvPr>
        </p:nvSpPr>
        <p:spPr>
          <a:xfrm>
            <a:off x="457244" y="1600221"/>
            <a:ext cx="8320949" cy="1097268"/>
          </a:xfrm>
        </p:spPr>
        <p:txBody>
          <a:bodyPr/>
          <a:lstStyle/>
          <a:p>
            <a:r>
              <a:rPr lang="en-US" b="1" dirty="0" smtClean="0"/>
              <a:t>Fatigue</a:t>
            </a:r>
          </a:p>
          <a:p>
            <a:r>
              <a:rPr lang="en-US" b="1" dirty="0" smtClean="0"/>
              <a:t>Distracted Driving</a:t>
            </a:r>
          </a:p>
          <a:p>
            <a:pPr>
              <a:buNone/>
            </a:pPr>
            <a:endParaRPr lang="en-US" dirty="0"/>
          </a:p>
        </p:txBody>
      </p:sp>
      <p:pic>
        <p:nvPicPr>
          <p:cNvPr id="5" name="Picture 4" descr="HL-3.png"/>
          <p:cNvPicPr>
            <a:picLocks noChangeAspect="1"/>
          </p:cNvPicPr>
          <p:nvPr/>
        </p:nvPicPr>
        <p:blipFill>
          <a:blip r:embed="rId3" cstate="print"/>
          <a:stretch>
            <a:fillRect/>
          </a:stretch>
        </p:blipFill>
        <p:spPr>
          <a:xfrm>
            <a:off x="607433" y="2788925"/>
            <a:ext cx="7929134" cy="3291806"/>
          </a:xfrm>
          <a:prstGeom prst="rect">
            <a:avLst/>
          </a:prstGeom>
        </p:spPr>
      </p:pic>
    </p:spTree>
    <p:extLst>
      <p:ext uri="{BB962C8B-B14F-4D97-AF65-F5344CB8AC3E}">
        <p14:creationId xmlns:p14="http://schemas.microsoft.com/office/powerpoint/2010/main" val="325969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Hazards and Issues </a:t>
            </a:r>
            <a:r>
              <a:rPr lang="en-US" dirty="0" smtClean="0">
                <a:latin typeface="Arial" pitchFamily="34" charset="0"/>
                <a:cs typeface="Arial" pitchFamily="34" charset="0"/>
              </a:rPr>
              <a:t>(cont.)</a:t>
            </a:r>
            <a:endParaRPr lang="en-US" dirty="0">
              <a:latin typeface="Arial" pitchFamily="34" charset="0"/>
              <a:cs typeface="Arial" pitchFamily="34" charset="0"/>
            </a:endParaRPr>
          </a:p>
        </p:txBody>
      </p:sp>
      <p:sp>
        <p:nvSpPr>
          <p:cNvPr id="3" name="Text Placeholder 2"/>
          <p:cNvSpPr>
            <a:spLocks noGrp="1"/>
          </p:cNvSpPr>
          <p:nvPr>
            <p:ph type="body" sz="quarter" idx="11"/>
          </p:nvPr>
        </p:nvSpPr>
        <p:spPr>
          <a:xfrm>
            <a:off x="457244" y="1600220"/>
            <a:ext cx="8320949" cy="4754828"/>
          </a:xfrm>
        </p:spPr>
        <p:txBody>
          <a:bodyPr>
            <a:noAutofit/>
          </a:bodyPr>
          <a:lstStyle/>
          <a:p>
            <a:r>
              <a:rPr lang="en-US" sz="2600" b="1" dirty="0" smtClean="0">
                <a:effectLst/>
              </a:rPr>
              <a:t>Workplace Emergencies</a:t>
            </a:r>
          </a:p>
          <a:p>
            <a:pPr lvl="1"/>
            <a:r>
              <a:rPr lang="en-US" sz="2000" dirty="0" smtClean="0"/>
              <a:t>Floods</a:t>
            </a:r>
          </a:p>
          <a:p>
            <a:pPr lvl="1"/>
            <a:r>
              <a:rPr lang="en-US" sz="2000" dirty="0" smtClean="0"/>
              <a:t>Hurricanes</a:t>
            </a:r>
          </a:p>
          <a:p>
            <a:pPr lvl="1"/>
            <a:r>
              <a:rPr lang="en-US" sz="2000" dirty="0" smtClean="0"/>
              <a:t>Tornadoes</a:t>
            </a:r>
          </a:p>
          <a:p>
            <a:pPr lvl="1"/>
            <a:r>
              <a:rPr lang="en-US" sz="2000" dirty="0" smtClean="0"/>
              <a:t>Fires</a:t>
            </a:r>
          </a:p>
          <a:p>
            <a:pPr lvl="1"/>
            <a:r>
              <a:rPr lang="en-US" sz="2000" dirty="0" smtClean="0"/>
              <a:t>Toxic gas releases</a:t>
            </a:r>
          </a:p>
          <a:p>
            <a:pPr lvl="1"/>
            <a:r>
              <a:rPr lang="en-US" sz="2000" dirty="0" smtClean="0"/>
              <a:t>Chemical spills</a:t>
            </a:r>
          </a:p>
          <a:p>
            <a:pPr lvl="1"/>
            <a:r>
              <a:rPr lang="en-US" sz="2000" dirty="0" smtClean="0"/>
              <a:t>Radiological accidents</a:t>
            </a:r>
          </a:p>
          <a:p>
            <a:pPr lvl="1"/>
            <a:r>
              <a:rPr lang="en-US" sz="2000" dirty="0" smtClean="0"/>
              <a:t>Explosions</a:t>
            </a:r>
          </a:p>
          <a:p>
            <a:pPr lvl="1">
              <a:spcAft>
                <a:spcPts val="1800"/>
              </a:spcAft>
            </a:pPr>
            <a:r>
              <a:rPr lang="en-US" sz="2000" dirty="0" smtClean="0"/>
              <a:t>Civil disturbances and terrorism</a:t>
            </a:r>
          </a:p>
          <a:p>
            <a:r>
              <a:rPr lang="en-US" sz="2600" b="1" dirty="0" smtClean="0">
                <a:effectLst/>
              </a:rPr>
              <a:t>OSHA requires companies to have emergency action plans to deal with incidents such as these.</a:t>
            </a:r>
            <a:endParaRPr lang="en-US" sz="2600" b="1" dirty="0">
              <a:effectLst/>
            </a:endParaRPr>
          </a:p>
        </p:txBody>
      </p:sp>
    </p:spTree>
    <p:extLst>
      <p:ext uri="{BB962C8B-B14F-4D97-AF65-F5344CB8AC3E}">
        <p14:creationId xmlns:p14="http://schemas.microsoft.com/office/powerpoint/2010/main" val="2802397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4"/>
            <a:ext cx="8413750" cy="1308050"/>
          </a:xfrm>
        </p:spPr>
        <p:txBody>
          <a:bodyPr/>
          <a:lstStyle/>
          <a:p>
            <a:pPr lvl="0" algn="ctr">
              <a:spcBef>
                <a:spcPct val="20000"/>
              </a:spcBef>
            </a:pPr>
            <a:r>
              <a:rPr lang="en-US" sz="4400" i="1" dirty="0">
                <a:solidFill>
                  <a:srgbClr val="006699"/>
                </a:solidFill>
                <a:effectLst/>
                <a:latin typeface="Arial"/>
                <a:ea typeface="+mn-ea"/>
                <a:hlinkClick r:id="rId3"/>
              </a:rPr>
              <a:t>The 10 Deadliest </a:t>
            </a:r>
            <a:r>
              <a:rPr lang="en-US" sz="4400" i="1" dirty="0" smtClean="0">
                <a:solidFill>
                  <a:srgbClr val="006699"/>
                </a:solidFill>
                <a:effectLst/>
                <a:latin typeface="Arial"/>
                <a:ea typeface="+mn-ea"/>
                <a:hlinkClick r:id="rId3"/>
              </a:rPr>
              <a:t>Jobs</a:t>
            </a:r>
            <a:r>
              <a:rPr lang="en-US" sz="2400" b="0" dirty="0">
                <a:solidFill>
                  <a:srgbClr val="006699"/>
                </a:solidFill>
                <a:latin typeface="Arial"/>
                <a:ea typeface="+mn-ea"/>
              </a:rPr>
              <a:t/>
            </a:r>
            <a:br>
              <a:rPr lang="en-US" sz="2400" b="0" dirty="0">
                <a:solidFill>
                  <a:srgbClr val="006699"/>
                </a:solidFill>
                <a:latin typeface="Arial"/>
                <a:ea typeface="+mn-ea"/>
              </a:rPr>
            </a:br>
            <a:endParaRPr lang="en-US" dirty="0"/>
          </a:p>
        </p:txBody>
      </p:sp>
      <p:sp>
        <p:nvSpPr>
          <p:cNvPr id="3" name="Content Placeholder 2"/>
          <p:cNvSpPr>
            <a:spLocks noGrp="1"/>
          </p:cNvSpPr>
          <p:nvPr>
            <p:ph idx="1"/>
          </p:nvPr>
        </p:nvSpPr>
        <p:spPr>
          <a:xfrm>
            <a:off x="525463" y="1508781"/>
            <a:ext cx="8102600" cy="4753907"/>
          </a:xfrm>
        </p:spPr>
        <p:txBody>
          <a:bodyPr/>
          <a:lstStyle/>
          <a:p>
            <a:pPr marL="0" indent="0">
              <a:buNone/>
            </a:pPr>
            <a:r>
              <a:rPr lang="en-US" sz="2800" dirty="0" smtClean="0">
                <a:effectLst/>
              </a:rPr>
              <a:t>1</a:t>
            </a:r>
            <a:r>
              <a:rPr lang="en-US" sz="2800" dirty="0">
                <a:effectLst/>
              </a:rPr>
              <a:t>. Logging workers</a:t>
            </a:r>
            <a:br>
              <a:rPr lang="en-US" sz="2800" dirty="0">
                <a:effectLst/>
              </a:rPr>
            </a:br>
            <a:r>
              <a:rPr lang="en-US" sz="2800" dirty="0">
                <a:effectLst/>
              </a:rPr>
              <a:t>2. Fishers and related fishing workers</a:t>
            </a:r>
            <a:br>
              <a:rPr lang="en-US" sz="2800" dirty="0">
                <a:effectLst/>
              </a:rPr>
            </a:br>
            <a:r>
              <a:rPr lang="en-US" sz="2800" dirty="0">
                <a:effectLst/>
              </a:rPr>
              <a:t>3. Aircraft pilot and flight engineers</a:t>
            </a:r>
            <a:br>
              <a:rPr lang="en-US" sz="2800" dirty="0">
                <a:effectLst/>
              </a:rPr>
            </a:br>
            <a:r>
              <a:rPr lang="en-US" sz="2800" dirty="0">
                <a:effectLst/>
              </a:rPr>
              <a:t>4. Roofers</a:t>
            </a:r>
            <a:br>
              <a:rPr lang="en-US" sz="2800" dirty="0">
                <a:effectLst/>
              </a:rPr>
            </a:br>
            <a:r>
              <a:rPr lang="en-US" sz="2800" dirty="0">
                <a:effectLst/>
              </a:rPr>
              <a:t>5. Structural iron and steel workers</a:t>
            </a:r>
            <a:br>
              <a:rPr lang="en-US" sz="2800" dirty="0">
                <a:effectLst/>
              </a:rPr>
            </a:br>
            <a:r>
              <a:rPr lang="en-US" sz="2800" dirty="0">
                <a:effectLst/>
              </a:rPr>
              <a:t>6. Refuse and recyclable material collectors</a:t>
            </a:r>
            <a:br>
              <a:rPr lang="en-US" sz="2800" dirty="0">
                <a:effectLst/>
              </a:rPr>
            </a:br>
            <a:r>
              <a:rPr lang="en-US" sz="2800" dirty="0">
                <a:effectLst/>
              </a:rPr>
              <a:t>7. Electrical power-line installers and repairers</a:t>
            </a:r>
            <a:br>
              <a:rPr lang="en-US" sz="2800" dirty="0">
                <a:effectLst/>
              </a:rPr>
            </a:br>
            <a:r>
              <a:rPr lang="en-US" sz="2800" dirty="0">
                <a:effectLst/>
              </a:rPr>
              <a:t>8. Drivers/sales workers and truck drivers</a:t>
            </a:r>
            <a:br>
              <a:rPr lang="en-US" sz="2800" dirty="0">
                <a:effectLst/>
              </a:rPr>
            </a:br>
            <a:r>
              <a:rPr lang="en-US" sz="2800" dirty="0">
                <a:effectLst/>
              </a:rPr>
              <a:t>9. Farmers, ranchers, and other agricultural managers</a:t>
            </a:r>
            <a:br>
              <a:rPr lang="en-US" sz="2800" dirty="0">
                <a:effectLst/>
              </a:rPr>
            </a:br>
            <a:r>
              <a:rPr lang="en-US" sz="2800" dirty="0">
                <a:effectLst/>
              </a:rPr>
              <a:t>10. Construction laborers</a:t>
            </a:r>
          </a:p>
          <a:p>
            <a:endParaRPr lang="en-US" dirty="0"/>
          </a:p>
        </p:txBody>
      </p:sp>
      <p:sp>
        <p:nvSpPr>
          <p:cNvPr id="5" name="Slide Number Placeholder 4"/>
          <p:cNvSpPr>
            <a:spLocks noGrp="1"/>
          </p:cNvSpPr>
          <p:nvPr>
            <p:ph type="sldNum" sz="quarter" idx="11"/>
          </p:nvPr>
        </p:nvSpPr>
        <p:spPr/>
        <p:txBody>
          <a:bodyPr/>
          <a:lstStyle/>
          <a:p>
            <a:pPr>
              <a:defRPr/>
            </a:pPr>
            <a:fld id="{FD48A81D-AC0E-473F-9D93-98D1A2607F5A}"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103296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3B8CA953-3A34-4D61-8F5A-B4C3437CD1A2}" type="slidenum">
              <a:rPr lang="en-US" altLang="en-US" sz="900">
                <a:solidFill>
                  <a:srgbClr val="000000"/>
                </a:solidFill>
                <a:cs typeface="Times New Roman" pitchFamily="18" charset="0"/>
              </a:rPr>
              <a:pPr eaLnBrk="1" hangingPunct="1"/>
              <a:t>40</a:t>
            </a:fld>
            <a:endParaRPr lang="en-US" altLang="en-US" sz="900">
              <a:solidFill>
                <a:srgbClr val="000000"/>
              </a:solidFill>
              <a:cs typeface="Times New Roman" pitchFamily="18" charset="0"/>
            </a:endParaRPr>
          </a:p>
        </p:txBody>
      </p:sp>
      <p:sp>
        <p:nvSpPr>
          <p:cNvPr id="2802690" name="Rectangle 2"/>
          <p:cNvSpPr>
            <a:spLocks noGrp="1" noChangeArrowheads="1"/>
          </p:cNvSpPr>
          <p:nvPr>
            <p:ph type="title"/>
          </p:nvPr>
        </p:nvSpPr>
        <p:spPr/>
        <p:txBody>
          <a:bodyPr/>
          <a:lstStyle/>
          <a:p>
            <a:pPr eaLnBrk="1" hangingPunct="1">
              <a:defRPr/>
            </a:pPr>
            <a:r>
              <a:rPr lang="en-US" dirty="0" smtClean="0"/>
              <a:t>Evacuation Plans</a:t>
            </a:r>
          </a:p>
        </p:txBody>
      </p:sp>
      <p:sp>
        <p:nvSpPr>
          <p:cNvPr id="2802691" name="Rectangle 3"/>
          <p:cNvSpPr>
            <a:spLocks noGrp="1" noChangeArrowheads="1"/>
          </p:cNvSpPr>
          <p:nvPr>
            <p:ph type="body" idx="1"/>
          </p:nvPr>
        </p:nvSpPr>
        <p:spPr>
          <a:xfrm>
            <a:off x="525463" y="1050925"/>
            <a:ext cx="6972300" cy="5211763"/>
          </a:xfrm>
        </p:spPr>
        <p:txBody>
          <a:bodyPr/>
          <a:lstStyle/>
          <a:p>
            <a:pPr eaLnBrk="1" hangingPunct="1">
              <a:spcBef>
                <a:spcPct val="50000"/>
              </a:spcBef>
              <a:defRPr/>
            </a:pPr>
            <a:r>
              <a:rPr lang="en-US" dirty="0" smtClean="0"/>
              <a:t>Evacuation contingency plans should contain:</a:t>
            </a:r>
          </a:p>
          <a:p>
            <a:pPr lvl="1" eaLnBrk="1" hangingPunct="1">
              <a:spcBef>
                <a:spcPct val="50000"/>
              </a:spcBef>
              <a:defRPr/>
            </a:pPr>
            <a:r>
              <a:rPr lang="en-US" dirty="0" smtClean="0"/>
              <a:t>Methods for early detection of a problem.</a:t>
            </a:r>
          </a:p>
          <a:p>
            <a:pPr lvl="1" eaLnBrk="1" hangingPunct="1">
              <a:spcBef>
                <a:spcPct val="50000"/>
              </a:spcBef>
              <a:defRPr/>
            </a:pPr>
            <a:r>
              <a:rPr lang="en-US" dirty="0" smtClean="0"/>
              <a:t>Methods for communicating the emergency externally.</a:t>
            </a:r>
          </a:p>
          <a:p>
            <a:pPr lvl="1" eaLnBrk="1" hangingPunct="1">
              <a:spcBef>
                <a:spcPct val="50000"/>
              </a:spcBef>
              <a:defRPr/>
            </a:pPr>
            <a:r>
              <a:rPr lang="en-US" dirty="0" smtClean="0"/>
              <a:t>Communications plans for initiating an evacuation.</a:t>
            </a:r>
          </a:p>
          <a:p>
            <a:pPr lvl="1" eaLnBrk="1" hangingPunct="1">
              <a:spcBef>
                <a:spcPct val="50000"/>
              </a:spcBef>
              <a:defRPr/>
            </a:pPr>
            <a:r>
              <a:rPr lang="en-US" dirty="0" smtClean="0"/>
              <a:t>Communications plans for those the employer wants to evacuate that provide specific information about </a:t>
            </a:r>
            <a:br>
              <a:rPr lang="en-US" dirty="0" smtClean="0"/>
            </a:br>
            <a:r>
              <a:rPr lang="en-US" dirty="0" smtClean="0"/>
              <a:t>the emergency, and let them know what action they should take next.</a:t>
            </a:r>
          </a:p>
        </p:txBody>
      </p:sp>
    </p:spTree>
    <p:extLst>
      <p:ext uri="{BB962C8B-B14F-4D97-AF65-F5344CB8AC3E}">
        <p14:creationId xmlns:p14="http://schemas.microsoft.com/office/powerpoint/2010/main" val="2680347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L-4.png"/>
          <p:cNvPicPr>
            <a:picLocks noChangeAspect="1"/>
          </p:cNvPicPr>
          <p:nvPr/>
        </p:nvPicPr>
        <p:blipFill>
          <a:blip r:embed="rId3" cstate="print"/>
          <a:stretch>
            <a:fillRect/>
          </a:stretch>
        </p:blipFill>
        <p:spPr>
          <a:xfrm>
            <a:off x="1463074" y="45757"/>
            <a:ext cx="6217852" cy="667504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415727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Hazards and Issues </a:t>
            </a:r>
            <a:r>
              <a:rPr lang="en-US" dirty="0" smtClean="0">
                <a:latin typeface="Arial" pitchFamily="34" charset="0"/>
                <a:cs typeface="Arial" pitchFamily="34" charset="0"/>
              </a:rPr>
              <a:t>(cont.)</a:t>
            </a:r>
            <a:endParaRPr lang="en-US" dirty="0">
              <a:latin typeface="Arial" pitchFamily="34" charset="0"/>
              <a:cs typeface="Arial" pitchFamily="34" charset="0"/>
            </a:endParaRPr>
          </a:p>
        </p:txBody>
      </p:sp>
      <p:sp>
        <p:nvSpPr>
          <p:cNvPr id="3" name="Text Placeholder 2"/>
          <p:cNvSpPr>
            <a:spLocks noGrp="1"/>
          </p:cNvSpPr>
          <p:nvPr>
            <p:ph type="body" sz="quarter" idx="11"/>
          </p:nvPr>
        </p:nvSpPr>
        <p:spPr/>
        <p:txBody>
          <a:bodyPr/>
          <a:lstStyle/>
          <a:p>
            <a:r>
              <a:rPr lang="en-US" b="1" dirty="0" smtClean="0"/>
              <a:t>Crisis Management Teams</a:t>
            </a:r>
          </a:p>
          <a:p>
            <a:pPr lvl="1"/>
            <a:r>
              <a:rPr lang="en-US" dirty="0" smtClean="0"/>
              <a:t>Composed of hourly and managerial employees</a:t>
            </a:r>
          </a:p>
          <a:p>
            <a:pPr lvl="1"/>
            <a:r>
              <a:rPr lang="en-US" dirty="0" smtClean="0"/>
              <a:t>Work in conjunction with HR to conduct initial risk assessment surveys</a:t>
            </a:r>
          </a:p>
          <a:p>
            <a:pPr lvl="1"/>
            <a:r>
              <a:rPr lang="en-US" dirty="0" smtClean="0"/>
              <a:t>Develop emergency action plans</a:t>
            </a:r>
          </a:p>
          <a:p>
            <a:pPr lvl="1">
              <a:spcAft>
                <a:spcPts val="1800"/>
              </a:spcAft>
            </a:pPr>
            <a:r>
              <a:rPr lang="en-US" dirty="0" smtClean="0"/>
              <a:t>Perform crisis intervention during emergency events</a:t>
            </a:r>
          </a:p>
          <a:p>
            <a:r>
              <a:rPr lang="en-US" b="1" dirty="0" smtClean="0"/>
              <a:t>Mandate</a:t>
            </a:r>
          </a:p>
          <a:p>
            <a:pPr lvl="1"/>
            <a:r>
              <a:rPr lang="en-US" dirty="0" smtClean="0"/>
              <a:t>Gather facts about threat</a:t>
            </a:r>
          </a:p>
          <a:p>
            <a:pPr lvl="1"/>
            <a:r>
              <a:rPr lang="en-US" dirty="0" smtClean="0"/>
              <a:t>Decide if organization should intervene</a:t>
            </a:r>
          </a:p>
          <a:p>
            <a:pPr lvl="1"/>
            <a:r>
              <a:rPr lang="en-US" dirty="0" smtClean="0"/>
              <a:t>Determine most appropriate method</a:t>
            </a:r>
            <a:endParaRPr lang="en-US" dirty="0"/>
          </a:p>
        </p:txBody>
      </p:sp>
    </p:spTree>
    <p:extLst>
      <p:ext uri="{BB962C8B-B14F-4D97-AF65-F5344CB8AC3E}">
        <p14:creationId xmlns:p14="http://schemas.microsoft.com/office/powerpoint/2010/main" val="1317194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6D030C47-120B-468E-9F6D-57BB02177ED8}" type="slidenum">
              <a:rPr lang="en-US" altLang="en-US" sz="900">
                <a:solidFill>
                  <a:srgbClr val="000000"/>
                </a:solidFill>
                <a:cs typeface="Times New Roman" pitchFamily="18" charset="0"/>
              </a:rPr>
              <a:pPr eaLnBrk="1" hangingPunct="1"/>
              <a:t>43</a:t>
            </a:fld>
            <a:endParaRPr lang="en-US" altLang="en-US" sz="900">
              <a:solidFill>
                <a:srgbClr val="000000"/>
              </a:solidFill>
              <a:cs typeface="Times New Roman" pitchFamily="18" charset="0"/>
            </a:endParaRPr>
          </a:p>
        </p:txBody>
      </p:sp>
      <p:sp>
        <p:nvSpPr>
          <p:cNvPr id="2798594" name="Rectangle 2"/>
          <p:cNvSpPr>
            <a:spLocks noGrp="1" noChangeArrowheads="1"/>
          </p:cNvSpPr>
          <p:nvPr>
            <p:ph type="title"/>
          </p:nvPr>
        </p:nvSpPr>
        <p:spPr>
          <a:xfrm>
            <a:off x="365125" y="366713"/>
            <a:ext cx="8413750" cy="692497"/>
          </a:xfrm>
        </p:spPr>
        <p:txBody>
          <a:bodyPr/>
          <a:lstStyle/>
          <a:p>
            <a:pPr eaLnBrk="1" hangingPunct="1">
              <a:defRPr/>
            </a:pPr>
            <a:r>
              <a:rPr lang="en-US" sz="3600" dirty="0" smtClean="0">
                <a:effectLst/>
              </a:rPr>
              <a:t>Occupational Security and Safety</a:t>
            </a:r>
          </a:p>
        </p:txBody>
      </p:sp>
      <p:sp>
        <p:nvSpPr>
          <p:cNvPr id="2798595" name="Rectangle 3"/>
          <p:cNvSpPr>
            <a:spLocks noGrp="1" noChangeArrowheads="1"/>
          </p:cNvSpPr>
          <p:nvPr>
            <p:ph type="body" idx="1"/>
          </p:nvPr>
        </p:nvSpPr>
        <p:spPr>
          <a:xfrm>
            <a:off x="182928" y="1234464"/>
            <a:ext cx="8595265" cy="5211763"/>
          </a:xfrm>
        </p:spPr>
        <p:txBody>
          <a:bodyPr/>
          <a:lstStyle/>
          <a:p>
            <a:pPr marL="285750" indent="-285750" eaLnBrk="1" hangingPunct="1">
              <a:spcBef>
                <a:spcPct val="50000"/>
              </a:spcBef>
              <a:defRPr/>
            </a:pPr>
            <a:r>
              <a:rPr lang="en-US" sz="2800" dirty="0" smtClean="0">
                <a:effectLst/>
              </a:rPr>
              <a:t>Basic Prerequisites for Crime Prevention Plan</a:t>
            </a:r>
          </a:p>
          <a:p>
            <a:pPr marL="1028700" lvl="1" indent="-457200" eaLnBrk="1" hangingPunct="1">
              <a:spcBef>
                <a:spcPct val="50000"/>
              </a:spcBef>
              <a:buFont typeface="Wingdings" pitchFamily="2" charset="2"/>
              <a:buAutoNum type="arabicPeriod"/>
              <a:defRPr/>
            </a:pPr>
            <a:r>
              <a:rPr lang="en-US" dirty="0" smtClean="0"/>
              <a:t>Company philosophy and policy on crime</a:t>
            </a:r>
          </a:p>
          <a:p>
            <a:pPr marL="1028700" lvl="1" indent="-457200" eaLnBrk="1" hangingPunct="1">
              <a:spcBef>
                <a:spcPct val="50000"/>
              </a:spcBef>
              <a:buFont typeface="Wingdings" pitchFamily="2" charset="2"/>
              <a:buAutoNum type="arabicPeriod"/>
              <a:defRPr/>
            </a:pPr>
            <a:r>
              <a:rPr lang="en-US" dirty="0" smtClean="0"/>
              <a:t>Investigations of job applicants</a:t>
            </a:r>
          </a:p>
          <a:p>
            <a:pPr marL="1028700" lvl="1" indent="-457200" eaLnBrk="1" hangingPunct="1">
              <a:spcBef>
                <a:spcPct val="50000"/>
              </a:spcBef>
              <a:buFont typeface="Wingdings" pitchFamily="2" charset="2"/>
              <a:buAutoNum type="arabicPeriod"/>
              <a:defRPr/>
            </a:pPr>
            <a:r>
              <a:rPr lang="en-US" dirty="0" smtClean="0"/>
              <a:t>Security awareness training</a:t>
            </a:r>
          </a:p>
          <a:p>
            <a:pPr marL="1028700" lvl="1" indent="-457200" eaLnBrk="1" hangingPunct="1">
              <a:spcBef>
                <a:spcPct val="50000"/>
              </a:spcBef>
              <a:buFont typeface="Wingdings" pitchFamily="2" charset="2"/>
              <a:buAutoNum type="arabicPeriod"/>
              <a:defRPr/>
            </a:pPr>
            <a:r>
              <a:rPr lang="en-US" dirty="0" smtClean="0"/>
              <a:t>Crisis management</a:t>
            </a:r>
          </a:p>
          <a:p>
            <a:pPr marL="285750" indent="-285750" eaLnBrk="1" hangingPunct="1">
              <a:spcBef>
                <a:spcPct val="50000"/>
              </a:spcBef>
              <a:defRPr/>
            </a:pPr>
            <a:r>
              <a:rPr lang="en-US" sz="2800" dirty="0" smtClean="0">
                <a:effectLst/>
              </a:rPr>
              <a:t>Setting Up a Basic Security Program</a:t>
            </a:r>
          </a:p>
          <a:p>
            <a:pPr marL="1028700" lvl="1" indent="-457200" eaLnBrk="1" hangingPunct="1">
              <a:spcBef>
                <a:spcPct val="50000"/>
              </a:spcBef>
              <a:defRPr/>
            </a:pPr>
            <a:r>
              <a:rPr lang="en-US" dirty="0" smtClean="0"/>
              <a:t>Analyzing the current level of risk</a:t>
            </a:r>
          </a:p>
          <a:p>
            <a:pPr marL="1028700" lvl="1" indent="-457200" eaLnBrk="1" hangingPunct="1">
              <a:spcBef>
                <a:spcPct val="50000"/>
              </a:spcBef>
              <a:defRPr/>
            </a:pPr>
            <a:r>
              <a:rPr lang="en-US" dirty="0" smtClean="0"/>
              <a:t>Installing natural, mechanical, and </a:t>
            </a:r>
            <a:br>
              <a:rPr lang="en-US" dirty="0" smtClean="0"/>
            </a:br>
            <a:r>
              <a:rPr lang="en-US" dirty="0" smtClean="0"/>
              <a:t>organizational security systems</a:t>
            </a:r>
          </a:p>
        </p:txBody>
      </p:sp>
    </p:spTree>
    <p:extLst>
      <p:ext uri="{BB962C8B-B14F-4D97-AF65-F5344CB8AC3E}">
        <p14:creationId xmlns:p14="http://schemas.microsoft.com/office/powerpoint/2010/main" val="4054614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DF661EE7-6160-4E34-B828-8DF5939E3DAE}" type="slidenum">
              <a:rPr lang="en-US" altLang="en-US" sz="900">
                <a:solidFill>
                  <a:srgbClr val="000000"/>
                </a:solidFill>
                <a:cs typeface="Times New Roman" pitchFamily="18" charset="0"/>
              </a:rPr>
              <a:pPr eaLnBrk="1" hangingPunct="1"/>
              <a:t>44</a:t>
            </a:fld>
            <a:endParaRPr lang="en-US" altLang="en-US" sz="900">
              <a:solidFill>
                <a:srgbClr val="000000"/>
              </a:solidFill>
              <a:cs typeface="Times New Roman" pitchFamily="18" charset="0"/>
            </a:endParaRPr>
          </a:p>
        </p:txBody>
      </p:sp>
      <p:grpSp>
        <p:nvGrpSpPr>
          <p:cNvPr id="2" name="Group 5"/>
          <p:cNvGrpSpPr>
            <a:grpSpLocks/>
          </p:cNvGrpSpPr>
          <p:nvPr/>
        </p:nvGrpSpPr>
        <p:grpSpPr bwMode="auto">
          <a:xfrm>
            <a:off x="731838" y="1600200"/>
            <a:ext cx="7680325" cy="3473450"/>
            <a:chOff x="576" y="1066"/>
            <a:chExt cx="4608" cy="2188"/>
          </a:xfrm>
        </p:grpSpPr>
        <p:sp>
          <p:nvSpPr>
            <p:cNvPr id="54278" name="AutoShape 6" descr="grayfill01"/>
            <p:cNvSpPr>
              <a:spLocks noChangeArrowheads="1"/>
            </p:cNvSpPr>
            <p:nvPr/>
          </p:nvSpPr>
          <p:spPr bwMode="auto">
            <a:xfrm>
              <a:off x="3918" y="1066"/>
              <a:ext cx="1266" cy="578"/>
            </a:xfrm>
            <a:prstGeom prst="roundRect">
              <a:avLst>
                <a:gd name="adj" fmla="val 16667"/>
              </a:avLst>
            </a:prstGeom>
            <a:blipFill dpi="0" rotWithShape="1">
              <a:blip r:embed="rId3"/>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Mail </a:t>
              </a:r>
              <a:br>
                <a:rPr lang="en-US" altLang="en-US" sz="1800" smtClean="0">
                  <a:solidFill>
                    <a:srgbClr val="000000"/>
                  </a:solidFill>
                  <a:latin typeface="Franklin Gothic Medium" pitchFamily="34" charset="0"/>
                </a:rPr>
              </a:br>
              <a:r>
                <a:rPr lang="en-US" altLang="en-US" sz="1800" smtClean="0">
                  <a:solidFill>
                    <a:srgbClr val="000000"/>
                  </a:solidFill>
                  <a:latin typeface="Franklin Gothic Medium" pitchFamily="34" charset="0"/>
                </a:rPr>
                <a:t>handling</a:t>
              </a:r>
            </a:p>
          </p:txBody>
        </p:sp>
        <p:sp>
          <p:nvSpPr>
            <p:cNvPr id="54279" name="AutoShape 7" descr="greenfill01"/>
            <p:cNvSpPr>
              <a:spLocks noChangeArrowheads="1"/>
            </p:cNvSpPr>
            <p:nvPr/>
          </p:nvSpPr>
          <p:spPr bwMode="auto">
            <a:xfrm>
              <a:off x="3918" y="1859"/>
              <a:ext cx="1266" cy="576"/>
            </a:xfrm>
            <a:prstGeom prst="roundRect">
              <a:avLst>
                <a:gd name="adj" fmla="val 16667"/>
              </a:avLst>
            </a:prstGeom>
            <a:blipFill dpi="0" rotWithShape="1">
              <a:blip r:embed="rId4"/>
              <a:srcRect/>
              <a:stretch>
                <a:fillRect/>
              </a:stretch>
            </a:blipFill>
            <a:ln w="57150" algn="ctr">
              <a:solidFill>
                <a:srgbClr val="74D274"/>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Evacuation procedures</a:t>
              </a:r>
            </a:p>
          </p:txBody>
        </p:sp>
        <p:sp>
          <p:nvSpPr>
            <p:cNvPr id="54280" name="AutoShape 8" descr="bluefill01"/>
            <p:cNvSpPr>
              <a:spLocks noChangeArrowheads="1"/>
            </p:cNvSpPr>
            <p:nvPr/>
          </p:nvSpPr>
          <p:spPr bwMode="auto">
            <a:xfrm>
              <a:off x="3918" y="2667"/>
              <a:ext cx="1266" cy="578"/>
            </a:xfrm>
            <a:prstGeom prst="roundRect">
              <a:avLst>
                <a:gd name="adj" fmla="val 16667"/>
              </a:avLst>
            </a:prstGeom>
            <a:blipFill dpi="0" rotWithShape="1">
              <a:blip r:embed="rId5"/>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Data backup systems</a:t>
              </a:r>
            </a:p>
          </p:txBody>
        </p:sp>
        <p:cxnSp>
          <p:nvCxnSpPr>
            <p:cNvPr id="54281" name="AutoShape 9"/>
            <p:cNvCxnSpPr>
              <a:cxnSpLocks noChangeShapeType="1"/>
              <a:stCxn id="54284" idx="7"/>
              <a:endCxn id="54278" idx="1"/>
            </p:cNvCxnSpPr>
            <p:nvPr/>
          </p:nvCxnSpPr>
          <p:spPr bwMode="auto">
            <a:xfrm rot="-5400000">
              <a:off x="3424" y="1379"/>
              <a:ext cx="518" cy="470"/>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54282" name="AutoShape 10"/>
            <p:cNvCxnSpPr>
              <a:cxnSpLocks noChangeShapeType="1"/>
              <a:stCxn id="54284" idx="6"/>
              <a:endCxn id="54279" idx="1"/>
            </p:cNvCxnSpPr>
            <p:nvPr/>
          </p:nvCxnSpPr>
          <p:spPr bwMode="auto">
            <a:xfrm flipV="1">
              <a:off x="3686" y="2147"/>
              <a:ext cx="232" cy="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54283" name="AutoShape 11"/>
            <p:cNvCxnSpPr>
              <a:cxnSpLocks noChangeShapeType="1"/>
              <a:stCxn id="54284" idx="5"/>
              <a:endCxn id="54280" idx="1"/>
            </p:cNvCxnSpPr>
            <p:nvPr/>
          </p:nvCxnSpPr>
          <p:spPr bwMode="auto">
            <a:xfrm rot="16200000" flipH="1">
              <a:off x="3416" y="2454"/>
              <a:ext cx="534" cy="470"/>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sp>
          <p:nvSpPr>
            <p:cNvPr id="54284" name="Oval 12"/>
            <p:cNvSpPr>
              <a:spLocks noChangeArrowheads="1"/>
            </p:cNvSpPr>
            <p:nvPr/>
          </p:nvSpPr>
          <p:spPr bwMode="auto">
            <a:xfrm>
              <a:off x="2059" y="1760"/>
              <a:ext cx="1627" cy="775"/>
            </a:xfrm>
            <a:prstGeom prst="ellipse">
              <a:avLst/>
            </a:prstGeom>
            <a:gradFill rotWithShape="1">
              <a:gsLst>
                <a:gs pos="0">
                  <a:srgbClr val="0099CC"/>
                </a:gs>
                <a:gs pos="100000">
                  <a:srgbClr val="006B8E"/>
                </a:gs>
              </a:gsLst>
              <a:lin ang="5400000" scaled="1"/>
            </a:gradFill>
            <a:ln w="38100" algn="ctr">
              <a:solidFill>
                <a:srgbClr val="336699"/>
              </a:solidFill>
              <a:round/>
              <a:headEnd/>
              <a:tailEnd/>
            </a:ln>
          </p:spPr>
          <p:txBody>
            <a:bodyPr lIns="0" r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en-US" sz="2000" b="1" smtClean="0">
                  <a:solidFill>
                    <a:srgbClr val="FFFFFF"/>
                  </a:solidFill>
                </a:rPr>
                <a:t>Initial Threat Assessment</a:t>
              </a:r>
            </a:p>
          </p:txBody>
        </p:sp>
        <p:sp>
          <p:nvSpPr>
            <p:cNvPr id="54285" name="AutoShape 13" descr="redfill01"/>
            <p:cNvSpPr>
              <a:spLocks noChangeArrowheads="1"/>
            </p:cNvSpPr>
            <p:nvPr/>
          </p:nvSpPr>
          <p:spPr bwMode="auto">
            <a:xfrm>
              <a:off x="576" y="1075"/>
              <a:ext cx="1267" cy="578"/>
            </a:xfrm>
            <a:prstGeom prst="roundRect">
              <a:avLst>
                <a:gd name="adj" fmla="val 16667"/>
              </a:avLst>
            </a:prstGeom>
            <a:blipFill dpi="0" rotWithShape="1">
              <a:blip r:embed="rId6"/>
              <a:srcRect/>
              <a:stretch>
                <a:fillRect/>
              </a:stretch>
            </a:blipFill>
            <a:ln w="57150" algn="ctr">
              <a:solidFill>
                <a:srgbClr val="F27900"/>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Access to </a:t>
              </a:r>
              <a:br>
                <a:rPr lang="en-US" altLang="en-US" sz="1800" smtClean="0">
                  <a:solidFill>
                    <a:srgbClr val="000000"/>
                  </a:solidFill>
                  <a:latin typeface="Franklin Gothic Medium" pitchFamily="34" charset="0"/>
                </a:rPr>
              </a:br>
              <a:r>
                <a:rPr lang="en-US" altLang="en-US" sz="1800" smtClean="0">
                  <a:solidFill>
                    <a:srgbClr val="000000"/>
                  </a:solidFill>
                  <a:latin typeface="Franklin Gothic Medium" pitchFamily="34" charset="0"/>
                </a:rPr>
                <a:t>reception area</a:t>
              </a:r>
            </a:p>
          </p:txBody>
        </p:sp>
        <p:sp>
          <p:nvSpPr>
            <p:cNvPr id="54286" name="AutoShape 14" descr="brownfill01"/>
            <p:cNvSpPr>
              <a:spLocks noChangeArrowheads="1"/>
            </p:cNvSpPr>
            <p:nvPr/>
          </p:nvSpPr>
          <p:spPr bwMode="auto">
            <a:xfrm>
              <a:off x="576" y="1859"/>
              <a:ext cx="1267" cy="576"/>
            </a:xfrm>
            <a:prstGeom prst="roundRect">
              <a:avLst>
                <a:gd name="adj" fmla="val 16667"/>
              </a:avLst>
            </a:prstGeom>
            <a:blipFill dpi="0" rotWithShape="1">
              <a:blip r:embed="rId7"/>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Interior </a:t>
              </a:r>
              <a:br>
                <a:rPr lang="en-US" altLang="en-US" sz="1800" smtClean="0">
                  <a:solidFill>
                    <a:srgbClr val="000000"/>
                  </a:solidFill>
                  <a:latin typeface="Franklin Gothic Medium" pitchFamily="34" charset="0"/>
                </a:rPr>
              </a:br>
              <a:r>
                <a:rPr lang="en-US" altLang="en-US" sz="1800" smtClean="0">
                  <a:solidFill>
                    <a:srgbClr val="000000"/>
                  </a:solidFill>
                  <a:latin typeface="Franklin Gothic Medium" pitchFamily="34" charset="0"/>
                </a:rPr>
                <a:t>security</a:t>
              </a:r>
            </a:p>
          </p:txBody>
        </p:sp>
        <p:sp>
          <p:nvSpPr>
            <p:cNvPr id="54287" name="AutoShape 15" descr="purplefill01"/>
            <p:cNvSpPr>
              <a:spLocks noChangeArrowheads="1"/>
            </p:cNvSpPr>
            <p:nvPr/>
          </p:nvSpPr>
          <p:spPr bwMode="auto">
            <a:xfrm>
              <a:off x="576" y="2676"/>
              <a:ext cx="1267" cy="578"/>
            </a:xfrm>
            <a:prstGeom prst="roundRect">
              <a:avLst>
                <a:gd name="adj" fmla="val 16667"/>
              </a:avLst>
            </a:prstGeom>
            <a:blipFill dpi="0" rotWithShape="1">
              <a:blip r:embed="rId8"/>
              <a:srcRect/>
              <a:stretch>
                <a:fillRect/>
              </a:stretch>
            </a:blipFill>
            <a:ln w="57150" algn="ctr">
              <a:solidFill>
                <a:srgbClr val="C46AB7"/>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Authorities involvement</a:t>
              </a:r>
            </a:p>
          </p:txBody>
        </p:sp>
        <p:cxnSp>
          <p:nvCxnSpPr>
            <p:cNvPr id="54288" name="AutoShape 16"/>
            <p:cNvCxnSpPr>
              <a:cxnSpLocks noChangeShapeType="1"/>
              <a:stCxn id="54284" idx="1"/>
              <a:endCxn id="54285" idx="3"/>
            </p:cNvCxnSpPr>
            <p:nvPr/>
          </p:nvCxnSpPr>
          <p:spPr bwMode="auto">
            <a:xfrm rot="5400000" flipH="1">
              <a:off x="1815" y="1392"/>
              <a:ext cx="509" cy="454"/>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54289" name="AutoShape 17"/>
            <p:cNvCxnSpPr>
              <a:cxnSpLocks noChangeShapeType="1"/>
              <a:stCxn id="54284" idx="2"/>
              <a:endCxn id="54286" idx="3"/>
            </p:cNvCxnSpPr>
            <p:nvPr/>
          </p:nvCxnSpPr>
          <p:spPr bwMode="auto">
            <a:xfrm flipH="1" flipV="1">
              <a:off x="1843" y="2147"/>
              <a:ext cx="216" cy="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54290" name="AutoShape 18"/>
            <p:cNvCxnSpPr>
              <a:cxnSpLocks noChangeShapeType="1"/>
              <a:stCxn id="54284" idx="3"/>
              <a:endCxn id="54287" idx="3"/>
            </p:cNvCxnSpPr>
            <p:nvPr/>
          </p:nvCxnSpPr>
          <p:spPr bwMode="auto">
            <a:xfrm rot="5400000">
              <a:off x="1798" y="2467"/>
              <a:ext cx="543" cy="454"/>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grpSp>
      <p:sp>
        <p:nvSpPr>
          <p:cNvPr id="2842643" name="Rectangle 19"/>
          <p:cNvSpPr>
            <a:spLocks noGrp="1" noChangeArrowheads="1"/>
          </p:cNvSpPr>
          <p:nvPr>
            <p:ph type="title"/>
          </p:nvPr>
        </p:nvSpPr>
        <p:spPr>
          <a:xfrm>
            <a:off x="365125" y="366713"/>
            <a:ext cx="8413750" cy="692497"/>
          </a:xfrm>
        </p:spPr>
        <p:txBody>
          <a:bodyPr/>
          <a:lstStyle/>
          <a:p>
            <a:pPr eaLnBrk="1" hangingPunct="1">
              <a:defRPr/>
            </a:pPr>
            <a:r>
              <a:rPr lang="en-US" sz="3600" dirty="0" smtClean="0">
                <a:effectLst/>
              </a:rPr>
              <a:t>Assessing Current Level of Risk</a:t>
            </a:r>
          </a:p>
        </p:txBody>
      </p:sp>
    </p:spTree>
    <p:extLst>
      <p:ext uri="{BB962C8B-B14F-4D97-AF65-F5344CB8AC3E}">
        <p14:creationId xmlns:p14="http://schemas.microsoft.com/office/powerpoint/2010/main" val="296962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1BCC299B-8028-4D55-91AE-09E147D5A08C}" type="slidenum">
              <a:rPr lang="en-US" altLang="en-US" sz="900">
                <a:solidFill>
                  <a:srgbClr val="000000"/>
                </a:solidFill>
                <a:cs typeface="Times New Roman" pitchFamily="18" charset="0"/>
              </a:rPr>
              <a:pPr eaLnBrk="1" hangingPunct="1"/>
              <a:t>45</a:t>
            </a:fld>
            <a:endParaRPr lang="en-US" altLang="en-US" sz="900">
              <a:solidFill>
                <a:srgbClr val="000000"/>
              </a:solidFill>
              <a:cs typeface="Times New Roman" pitchFamily="18" charset="0"/>
            </a:endParaRPr>
          </a:p>
        </p:txBody>
      </p:sp>
      <p:sp>
        <p:nvSpPr>
          <p:cNvPr id="2804740" name="Rectangle 4"/>
          <p:cNvSpPr>
            <a:spLocks noGrp="1" noChangeArrowheads="1"/>
          </p:cNvSpPr>
          <p:nvPr>
            <p:ph type="title"/>
          </p:nvPr>
        </p:nvSpPr>
        <p:spPr/>
        <p:txBody>
          <a:bodyPr/>
          <a:lstStyle/>
          <a:p>
            <a:pPr eaLnBrk="1" hangingPunct="1">
              <a:defRPr/>
            </a:pPr>
            <a:r>
              <a:rPr lang="en-US" dirty="0" smtClean="0"/>
              <a:t>Company Security and Employee Privacy</a:t>
            </a:r>
          </a:p>
        </p:txBody>
      </p:sp>
      <p:sp>
        <p:nvSpPr>
          <p:cNvPr id="2804741" name="Rectangle 5"/>
          <p:cNvSpPr>
            <a:spLocks noGrp="1" noChangeArrowheads="1"/>
          </p:cNvSpPr>
          <p:nvPr>
            <p:ph type="body" idx="1"/>
          </p:nvPr>
        </p:nvSpPr>
        <p:spPr>
          <a:xfrm>
            <a:off x="365806" y="1050925"/>
            <a:ext cx="8320949" cy="5211763"/>
          </a:xfrm>
        </p:spPr>
        <p:txBody>
          <a:bodyPr/>
          <a:lstStyle/>
          <a:p>
            <a:pPr marL="0" indent="0" eaLnBrk="1" hangingPunct="1">
              <a:spcBef>
                <a:spcPct val="50000"/>
              </a:spcBef>
              <a:buNone/>
              <a:defRPr/>
            </a:pPr>
            <a:r>
              <a:rPr lang="en-US" dirty="0" smtClean="0"/>
              <a:t>To investigate employees for potential security breaches:</a:t>
            </a:r>
          </a:p>
          <a:p>
            <a:pPr marL="896938" lvl="1" indent="-381000" eaLnBrk="1" hangingPunct="1">
              <a:spcBef>
                <a:spcPct val="50000"/>
              </a:spcBef>
              <a:buSzTx/>
              <a:buFont typeface="Wingdings" pitchFamily="2" charset="2"/>
              <a:buAutoNum type="arabicPeriod"/>
              <a:defRPr/>
            </a:pPr>
            <a:r>
              <a:rPr lang="en-US" dirty="0" smtClean="0"/>
              <a:t>Distribute a policy that says the firm reserves the right to inspect and search employees, their personal property, and all company property.</a:t>
            </a:r>
          </a:p>
          <a:p>
            <a:pPr marL="896938" lvl="1" indent="-381000" eaLnBrk="1" hangingPunct="1">
              <a:spcBef>
                <a:spcPct val="50000"/>
              </a:spcBef>
              <a:buSzTx/>
              <a:buFont typeface="Wingdings" pitchFamily="2" charset="2"/>
              <a:buAutoNum type="arabicPeriod"/>
              <a:defRPr/>
            </a:pPr>
            <a:r>
              <a:rPr lang="en-US" dirty="0" smtClean="0"/>
              <a:t>Train investigators to focus on the facts and avoid making accusations.</a:t>
            </a:r>
          </a:p>
          <a:p>
            <a:pPr marL="896938" lvl="1" indent="-381000" eaLnBrk="1" hangingPunct="1">
              <a:spcBef>
                <a:spcPct val="50000"/>
              </a:spcBef>
              <a:buSzTx/>
              <a:buFont typeface="Wingdings" pitchFamily="2" charset="2"/>
              <a:buAutoNum type="arabicPeriod"/>
              <a:defRPr/>
            </a:pPr>
            <a:r>
              <a:rPr lang="en-US" dirty="0" smtClean="0"/>
              <a:t>Make sure investigators know that employees can request that an employee representative be present during the interview.</a:t>
            </a:r>
          </a:p>
          <a:p>
            <a:pPr marL="896938" lvl="1" indent="-381000" eaLnBrk="1" hangingPunct="1">
              <a:spcBef>
                <a:spcPct val="50000"/>
              </a:spcBef>
              <a:buSzTx/>
              <a:buFont typeface="Wingdings" pitchFamily="2" charset="2"/>
              <a:buAutoNum type="arabicPeriod"/>
              <a:defRPr/>
            </a:pPr>
            <a:r>
              <a:rPr lang="en-US" dirty="0" smtClean="0"/>
              <a:t>Make sure all investigations and searches </a:t>
            </a:r>
            <a:br>
              <a:rPr lang="en-US" dirty="0" smtClean="0"/>
            </a:br>
            <a:r>
              <a:rPr lang="en-US" dirty="0" smtClean="0"/>
              <a:t>are evenhanded and nondiscriminatory.</a:t>
            </a:r>
          </a:p>
        </p:txBody>
      </p:sp>
    </p:spTree>
    <p:extLst>
      <p:ext uri="{BB962C8B-B14F-4D97-AF65-F5344CB8AC3E}">
        <p14:creationId xmlns:p14="http://schemas.microsoft.com/office/powerpoint/2010/main" val="99878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Hazards and Issues</a:t>
            </a:r>
            <a:endParaRPr lang="en-US" dirty="0"/>
          </a:p>
        </p:txBody>
      </p:sp>
      <p:sp>
        <p:nvSpPr>
          <p:cNvPr id="3" name="Text Placeholder 2"/>
          <p:cNvSpPr>
            <a:spLocks noGrp="1"/>
          </p:cNvSpPr>
          <p:nvPr>
            <p:ph type="body" sz="quarter" idx="11"/>
          </p:nvPr>
        </p:nvSpPr>
        <p:spPr/>
        <p:txBody>
          <a:bodyPr>
            <a:normAutofit fontScale="92500"/>
          </a:bodyPr>
          <a:lstStyle/>
          <a:p>
            <a:r>
              <a:rPr lang="en-US" b="1" dirty="0" smtClean="0"/>
              <a:t>Workplace Violence</a:t>
            </a:r>
          </a:p>
          <a:p>
            <a:pPr lvl="1">
              <a:spcAft>
                <a:spcPts val="1200"/>
              </a:spcAft>
            </a:pPr>
            <a:r>
              <a:rPr lang="en-US" dirty="0" smtClean="0"/>
              <a:t>Any physical assault, threatening behavior, or verbal abuse occurring in the work setting. It includes, but is not limited to, beatings, stabbings, suicides, shootings, rapes, near suicides, psychological traumas such as threats, obscene phone calls, an intimidating presence, and harassment of any nature such as being followed, sworn at, or shouted at.</a:t>
            </a:r>
          </a:p>
          <a:p>
            <a:r>
              <a:rPr lang="en-US" dirty="0" smtClean="0"/>
              <a:t>According to OSHA, more than two million nonfatal workplace violence incidents are reported annually in the form of assaults, robberies, thefts, hostage takings, hijackings, rapes, and sexual attacks.</a:t>
            </a:r>
            <a:endParaRPr lang="en-US" dirty="0"/>
          </a:p>
        </p:txBody>
      </p:sp>
    </p:spTree>
    <p:extLst>
      <p:ext uri="{BB962C8B-B14F-4D97-AF65-F5344CB8AC3E}">
        <p14:creationId xmlns:p14="http://schemas.microsoft.com/office/powerpoint/2010/main" val="2003618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2DA7DA76-3B00-4AA6-9792-4744C1CF0E8F}" type="slidenum">
              <a:rPr lang="en-US" altLang="en-US" sz="900">
                <a:solidFill>
                  <a:srgbClr val="000000"/>
                </a:solidFill>
                <a:cs typeface="Times New Roman" pitchFamily="18" charset="0"/>
              </a:rPr>
              <a:pPr eaLnBrk="1" hangingPunct="1"/>
              <a:t>47</a:t>
            </a:fld>
            <a:endParaRPr lang="en-US" altLang="en-US" sz="900">
              <a:solidFill>
                <a:srgbClr val="000000"/>
              </a:solidFill>
              <a:cs typeface="Times New Roman" pitchFamily="18" charset="0"/>
            </a:endParaRPr>
          </a:p>
        </p:txBody>
      </p:sp>
      <p:sp>
        <p:nvSpPr>
          <p:cNvPr id="2796546" name="Rectangle 2"/>
          <p:cNvSpPr>
            <a:spLocks noGrp="1" noChangeArrowheads="1"/>
          </p:cNvSpPr>
          <p:nvPr>
            <p:ph type="title"/>
          </p:nvPr>
        </p:nvSpPr>
        <p:spPr>
          <a:xfrm>
            <a:off x="365125" y="366713"/>
            <a:ext cx="8413750" cy="630942"/>
          </a:xfrm>
        </p:spPr>
        <p:txBody>
          <a:bodyPr/>
          <a:lstStyle/>
          <a:p>
            <a:pPr algn="ctr" eaLnBrk="1" hangingPunct="1">
              <a:defRPr/>
            </a:pPr>
            <a:endParaRPr lang="en-US" dirty="0" smtClean="0"/>
          </a:p>
        </p:txBody>
      </p:sp>
      <p:sp>
        <p:nvSpPr>
          <p:cNvPr id="2796547" name="Rectangle 3"/>
          <p:cNvSpPr>
            <a:spLocks noGrp="1" noChangeArrowheads="1"/>
          </p:cNvSpPr>
          <p:nvPr>
            <p:ph type="body" idx="1"/>
          </p:nvPr>
        </p:nvSpPr>
        <p:spPr>
          <a:xfrm>
            <a:off x="525463" y="1325903"/>
            <a:ext cx="8102600" cy="4936785"/>
          </a:xfrm>
        </p:spPr>
        <p:txBody>
          <a:bodyPr/>
          <a:lstStyle/>
          <a:p>
            <a:pPr eaLnBrk="1" hangingPunct="1">
              <a:spcBef>
                <a:spcPct val="50000"/>
              </a:spcBef>
              <a:defRPr/>
            </a:pPr>
            <a:r>
              <a:rPr lang="en-US" dirty="0" smtClean="0"/>
              <a:t>Violence at Work</a:t>
            </a:r>
          </a:p>
          <a:p>
            <a:pPr lvl="1" eaLnBrk="1" hangingPunct="1">
              <a:spcBef>
                <a:spcPct val="50000"/>
              </a:spcBef>
              <a:defRPr/>
            </a:pPr>
            <a:r>
              <a:rPr lang="en-US" dirty="0" smtClean="0"/>
              <a:t>Steps to Reduce Workplace Violence:</a:t>
            </a:r>
          </a:p>
          <a:p>
            <a:pPr lvl="1" eaLnBrk="1" hangingPunct="1">
              <a:spcBef>
                <a:spcPct val="50000"/>
              </a:spcBef>
              <a:defRPr/>
            </a:pPr>
            <a:r>
              <a:rPr lang="en-US" dirty="0" smtClean="0"/>
              <a:t>Institute heightened security measures</a:t>
            </a:r>
          </a:p>
          <a:p>
            <a:pPr lvl="1" eaLnBrk="1" hangingPunct="1">
              <a:spcBef>
                <a:spcPct val="50000"/>
              </a:spcBef>
              <a:defRPr/>
            </a:pPr>
            <a:r>
              <a:rPr lang="en-US" dirty="0" smtClean="0"/>
              <a:t>Improve employee screening</a:t>
            </a:r>
          </a:p>
          <a:p>
            <a:pPr lvl="1" eaLnBrk="1" hangingPunct="1">
              <a:spcBef>
                <a:spcPct val="50000"/>
              </a:spcBef>
              <a:defRPr/>
            </a:pPr>
            <a:r>
              <a:rPr lang="en-US" dirty="0" smtClean="0"/>
              <a:t>Provide workplace violence training</a:t>
            </a:r>
          </a:p>
          <a:p>
            <a:pPr lvl="1" eaLnBrk="1" hangingPunct="1">
              <a:spcBef>
                <a:spcPct val="50000"/>
              </a:spcBef>
              <a:defRPr/>
            </a:pPr>
            <a:r>
              <a:rPr lang="en-US" dirty="0" smtClean="0"/>
              <a:t>Provide organizational justice</a:t>
            </a:r>
          </a:p>
          <a:p>
            <a:pPr lvl="1" eaLnBrk="1" hangingPunct="1">
              <a:spcBef>
                <a:spcPct val="50000"/>
              </a:spcBef>
              <a:defRPr/>
            </a:pPr>
            <a:r>
              <a:rPr lang="en-US" dirty="0" smtClean="0"/>
              <a:t>Pay enhanced attention to employee retention/dismissal</a:t>
            </a:r>
          </a:p>
          <a:p>
            <a:pPr lvl="1" eaLnBrk="1" hangingPunct="1">
              <a:spcBef>
                <a:spcPct val="50000"/>
              </a:spcBef>
              <a:defRPr/>
            </a:pPr>
            <a:r>
              <a:rPr lang="en-US" dirty="0" smtClean="0"/>
              <a:t>Take care when dismissing violent employees</a:t>
            </a:r>
          </a:p>
          <a:p>
            <a:pPr lvl="1" eaLnBrk="1" hangingPunct="1">
              <a:spcBef>
                <a:spcPct val="50000"/>
              </a:spcBef>
              <a:defRPr/>
            </a:pPr>
            <a:r>
              <a:rPr lang="en-US" dirty="0" smtClean="0"/>
              <a:t>Deal promptly with angry employees</a:t>
            </a:r>
          </a:p>
          <a:p>
            <a:pPr lvl="1" eaLnBrk="1" hangingPunct="1">
              <a:spcBef>
                <a:spcPct val="50000"/>
              </a:spcBef>
              <a:defRPr/>
            </a:pPr>
            <a:r>
              <a:rPr lang="en-US" dirty="0" smtClean="0"/>
              <a:t>Understand the legal constraints on reducing workplace violence</a:t>
            </a:r>
          </a:p>
          <a:p>
            <a:pPr lvl="1" eaLnBrk="1" hangingPunct="1">
              <a:spcBef>
                <a:spcPct val="50000"/>
              </a:spcBef>
              <a:defRPr/>
            </a:pPr>
            <a:endParaRPr lang="en-US" dirty="0" smtClean="0"/>
          </a:p>
        </p:txBody>
      </p:sp>
    </p:spTree>
    <p:extLst>
      <p:ext uri="{BB962C8B-B14F-4D97-AF65-F5344CB8AC3E}">
        <p14:creationId xmlns:p14="http://schemas.microsoft.com/office/powerpoint/2010/main" val="2600906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B806C1C6-6CD7-4884-AA86-775C18B912E8}" type="slidenum">
              <a:rPr lang="en-US" altLang="en-US" sz="900">
                <a:solidFill>
                  <a:srgbClr val="000000"/>
                </a:solidFill>
                <a:cs typeface="Times New Roman" pitchFamily="18" charset="0"/>
              </a:rPr>
              <a:pPr eaLnBrk="1" hangingPunct="1"/>
              <a:t>48</a:t>
            </a:fld>
            <a:endParaRPr lang="en-US" altLang="en-US" sz="900">
              <a:solidFill>
                <a:srgbClr val="000000"/>
              </a:solidFill>
              <a:cs typeface="Times New Roman" pitchFamily="18" charset="0"/>
            </a:endParaRPr>
          </a:p>
        </p:txBody>
      </p:sp>
      <p:sp>
        <p:nvSpPr>
          <p:cNvPr id="2831362" name="Rectangle 2"/>
          <p:cNvSpPr>
            <a:spLocks noGrp="1" noChangeArrowheads="1"/>
          </p:cNvSpPr>
          <p:nvPr>
            <p:ph type="title"/>
          </p:nvPr>
        </p:nvSpPr>
        <p:spPr/>
        <p:txBody>
          <a:bodyPr/>
          <a:lstStyle/>
          <a:p>
            <a:pPr eaLnBrk="1" hangingPunct="1">
              <a:defRPr/>
            </a:pPr>
            <a:r>
              <a:rPr lang="en-US" dirty="0" smtClean="0"/>
              <a:t>Identifying Potentially Violent Employees</a:t>
            </a:r>
          </a:p>
        </p:txBody>
      </p:sp>
      <p:sp>
        <p:nvSpPr>
          <p:cNvPr id="2831363" name="Rectangle 3"/>
          <p:cNvSpPr>
            <a:spLocks noGrp="1" noChangeArrowheads="1"/>
          </p:cNvSpPr>
          <p:nvPr>
            <p:ph type="body" idx="1"/>
          </p:nvPr>
        </p:nvSpPr>
        <p:spPr>
          <a:xfrm>
            <a:off x="274367" y="1050925"/>
            <a:ext cx="8595266" cy="5395562"/>
          </a:xfrm>
        </p:spPr>
        <p:txBody>
          <a:bodyPr/>
          <a:lstStyle/>
          <a:p>
            <a:pPr eaLnBrk="1" hangingPunct="1">
              <a:defRPr/>
            </a:pPr>
            <a:r>
              <a:rPr lang="en-US" sz="2000" dirty="0" smtClean="0"/>
              <a:t>An act of violence on or off the job</a:t>
            </a:r>
          </a:p>
          <a:p>
            <a:pPr eaLnBrk="1" hangingPunct="1">
              <a:defRPr/>
            </a:pPr>
            <a:r>
              <a:rPr lang="en-US" sz="2000" dirty="0" smtClean="0"/>
              <a:t>Erratic behavior evidencing a loss of awareness of actions</a:t>
            </a:r>
          </a:p>
          <a:p>
            <a:pPr eaLnBrk="1" hangingPunct="1">
              <a:defRPr/>
            </a:pPr>
            <a:r>
              <a:rPr lang="en-US" sz="2000" dirty="0" smtClean="0"/>
              <a:t>Overly defensive, obsessive, or paranoid tendencies</a:t>
            </a:r>
          </a:p>
          <a:p>
            <a:pPr eaLnBrk="1" hangingPunct="1">
              <a:defRPr/>
            </a:pPr>
            <a:r>
              <a:rPr lang="en-US" sz="2000" dirty="0" smtClean="0"/>
              <a:t>Overly confrontational or antisocial behavior</a:t>
            </a:r>
          </a:p>
          <a:p>
            <a:pPr eaLnBrk="1" hangingPunct="1">
              <a:defRPr/>
            </a:pPr>
            <a:r>
              <a:rPr lang="en-US" sz="2000" dirty="0" smtClean="0"/>
              <a:t>Sexually aggressive behavior</a:t>
            </a:r>
          </a:p>
          <a:p>
            <a:pPr eaLnBrk="1" hangingPunct="1">
              <a:defRPr/>
            </a:pPr>
            <a:r>
              <a:rPr lang="en-US" sz="2000" dirty="0" smtClean="0"/>
              <a:t>Isolationist or loner tendencies</a:t>
            </a:r>
          </a:p>
          <a:p>
            <a:pPr eaLnBrk="1" hangingPunct="1">
              <a:defRPr/>
            </a:pPr>
            <a:r>
              <a:rPr lang="en-US" sz="2000" dirty="0" smtClean="0"/>
              <a:t>Insubordinate behavior with a suggestion of violence</a:t>
            </a:r>
          </a:p>
          <a:p>
            <a:pPr eaLnBrk="1" hangingPunct="1">
              <a:defRPr/>
            </a:pPr>
            <a:r>
              <a:rPr lang="en-US" sz="2000" dirty="0" smtClean="0"/>
              <a:t>Tendency to overreact to criticism</a:t>
            </a:r>
          </a:p>
          <a:p>
            <a:pPr eaLnBrk="1" hangingPunct="1">
              <a:defRPr/>
            </a:pPr>
            <a:r>
              <a:rPr lang="en-US" sz="2000" dirty="0" smtClean="0"/>
              <a:t>Exaggerated interest in war, guns, violence, catastrophes</a:t>
            </a:r>
          </a:p>
          <a:p>
            <a:pPr eaLnBrk="1" hangingPunct="1">
              <a:defRPr/>
            </a:pPr>
            <a:r>
              <a:rPr lang="en-US" sz="2000" dirty="0" smtClean="0"/>
              <a:t>The commission of a serious breach of security</a:t>
            </a:r>
          </a:p>
          <a:p>
            <a:pPr eaLnBrk="1" hangingPunct="1">
              <a:defRPr/>
            </a:pPr>
            <a:r>
              <a:rPr lang="en-US" sz="2000" dirty="0" smtClean="0"/>
              <a:t>Possession of weapons, guns, knives at the workplace</a:t>
            </a:r>
          </a:p>
          <a:p>
            <a:pPr eaLnBrk="1" hangingPunct="1">
              <a:defRPr/>
            </a:pPr>
            <a:r>
              <a:rPr lang="en-US" sz="2000" dirty="0" smtClean="0"/>
              <a:t>Violation of privacy rights of others</a:t>
            </a:r>
          </a:p>
          <a:p>
            <a:pPr eaLnBrk="1" hangingPunct="1">
              <a:defRPr/>
            </a:pPr>
            <a:r>
              <a:rPr lang="en-US" sz="2000" dirty="0" smtClean="0"/>
              <a:t>Chronic complaining and frequent, unreasonable grievances</a:t>
            </a:r>
          </a:p>
          <a:p>
            <a:pPr eaLnBrk="1" hangingPunct="1">
              <a:defRPr/>
            </a:pPr>
            <a:r>
              <a:rPr lang="en-US" sz="2000" dirty="0" smtClean="0"/>
              <a:t>A retribution-oriented or get-even attitude</a:t>
            </a:r>
          </a:p>
        </p:txBody>
      </p:sp>
    </p:spTree>
    <p:extLst>
      <p:ext uri="{BB962C8B-B14F-4D97-AF65-F5344CB8AC3E}">
        <p14:creationId xmlns:p14="http://schemas.microsoft.com/office/powerpoint/2010/main" val="1534356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Perpetrators of Workplace Violence*</a:t>
            </a:r>
            <a:endParaRPr lang="en-US" dirty="0">
              <a:effectLst/>
            </a:endParaRPr>
          </a:p>
        </p:txBody>
      </p:sp>
      <p:sp>
        <p:nvSpPr>
          <p:cNvPr id="3" name="Content Placeholder 2"/>
          <p:cNvSpPr>
            <a:spLocks noGrp="1"/>
          </p:cNvSpPr>
          <p:nvPr>
            <p:ph idx="1"/>
          </p:nvPr>
        </p:nvSpPr>
        <p:spPr/>
        <p:txBody>
          <a:bodyPr/>
          <a:lstStyle/>
          <a:p>
            <a:r>
              <a:rPr lang="en-US" dirty="0" smtClean="0">
                <a:effectLst/>
              </a:rPr>
              <a:t>Male (80%)</a:t>
            </a:r>
          </a:p>
          <a:p>
            <a:r>
              <a:rPr lang="en-US" dirty="0" smtClean="0">
                <a:effectLst/>
              </a:rPr>
              <a:t>Between the ages of 20 and 50 (usually in 40s)</a:t>
            </a:r>
          </a:p>
          <a:p>
            <a:r>
              <a:rPr lang="en-US" dirty="0" smtClean="0">
                <a:effectLst/>
              </a:rPr>
              <a:t>Have their self-esteem tied to their job</a:t>
            </a:r>
          </a:p>
          <a:p>
            <a:r>
              <a:rPr lang="en-US" dirty="0" smtClean="0">
                <a:effectLst/>
              </a:rPr>
              <a:t>Fond of violent films and TV Shows</a:t>
            </a:r>
          </a:p>
          <a:p>
            <a:r>
              <a:rPr lang="en-US" dirty="0" smtClean="0">
                <a:effectLst/>
              </a:rPr>
              <a:t>Fascinated by guns</a:t>
            </a:r>
          </a:p>
          <a:p>
            <a:r>
              <a:rPr lang="en-US" dirty="0" smtClean="0">
                <a:effectLst/>
              </a:rPr>
              <a:t>Have ready access to guns</a:t>
            </a:r>
          </a:p>
          <a:p>
            <a:r>
              <a:rPr lang="en-US" dirty="0" smtClean="0">
                <a:effectLst/>
              </a:rPr>
              <a:t>Often subscribe to </a:t>
            </a:r>
            <a:r>
              <a:rPr lang="en-US" i="1" dirty="0" smtClean="0">
                <a:effectLst/>
              </a:rPr>
              <a:t>Soldier of Fortune </a:t>
            </a:r>
            <a:r>
              <a:rPr lang="en-US" dirty="0">
                <a:effectLst/>
              </a:rPr>
              <a:t>magazine (</a:t>
            </a:r>
            <a:r>
              <a:rPr lang="en-US" dirty="0">
                <a:effectLst/>
                <a:hlinkClick r:id="rId3"/>
              </a:rPr>
              <a:t>http://www.sofmag.com</a:t>
            </a:r>
            <a:r>
              <a:rPr lang="en-US" dirty="0" smtClean="0">
                <a:effectLst/>
                <a:hlinkClick r:id="rId3"/>
              </a:rPr>
              <a:t>/</a:t>
            </a:r>
            <a:r>
              <a:rPr lang="en-US" dirty="0" smtClean="0">
                <a:effectLst/>
              </a:rPr>
              <a:t>) </a:t>
            </a:r>
          </a:p>
          <a:p>
            <a:r>
              <a:rPr lang="en-US" dirty="0" smtClean="0">
                <a:effectLst/>
              </a:rPr>
              <a:t>Usually described as loners</a:t>
            </a:r>
          </a:p>
          <a:p>
            <a:endParaRPr lang="en-US" dirty="0">
              <a:effectLst/>
            </a:endParaRPr>
          </a:p>
          <a:p>
            <a:pPr marL="0" indent="0">
              <a:buNone/>
            </a:pPr>
            <a:endParaRPr lang="en-US" dirty="0" smtClean="0">
              <a:effectLst/>
            </a:endParaRPr>
          </a:p>
          <a:p>
            <a:pPr marL="0" indent="0">
              <a:buNone/>
            </a:pPr>
            <a:r>
              <a:rPr lang="en-US" dirty="0" smtClean="0">
                <a:effectLst/>
              </a:rPr>
              <a:t>*Dietz, P. E. (1994). </a:t>
            </a:r>
            <a:r>
              <a:rPr lang="en-US" i="1" dirty="0" smtClean="0">
                <a:effectLst/>
              </a:rPr>
              <a:t>Overview of workplace violence</a:t>
            </a:r>
            <a:r>
              <a:rPr lang="en-US" dirty="0" smtClean="0">
                <a:effectLst/>
              </a:rPr>
              <a:t>. Seminar presented to SHRM, Roanoke, VA</a:t>
            </a:r>
          </a:p>
          <a:p>
            <a:endParaRPr lang="en-US"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3635874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injuries in Oklahoma</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www.ok.gov/health2/documents/SSP_2010-2015_Occupational_Injuries.pdf</a:t>
            </a: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802305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6A580E83-E228-4DF5-8C9E-DF2DFCF5211F}" type="slidenum">
              <a:rPr lang="en-US" altLang="en-US" sz="900">
                <a:solidFill>
                  <a:srgbClr val="000000"/>
                </a:solidFill>
                <a:cs typeface="Times New Roman" pitchFamily="18" charset="0"/>
              </a:rPr>
              <a:pPr eaLnBrk="1" hangingPunct="1"/>
              <a:t>50</a:t>
            </a:fld>
            <a:endParaRPr lang="en-US" altLang="en-US" sz="900">
              <a:solidFill>
                <a:srgbClr val="000000"/>
              </a:solidFill>
              <a:cs typeface="Times New Roman" pitchFamily="18" charset="0"/>
            </a:endParaRPr>
          </a:p>
        </p:txBody>
      </p:sp>
      <p:sp>
        <p:nvSpPr>
          <p:cNvPr id="2830338" name="Rectangle 2"/>
          <p:cNvSpPr>
            <a:spLocks noGrp="1" noChangeArrowheads="1"/>
          </p:cNvSpPr>
          <p:nvPr>
            <p:ph type="title"/>
          </p:nvPr>
        </p:nvSpPr>
        <p:spPr/>
        <p:txBody>
          <a:bodyPr/>
          <a:lstStyle/>
          <a:p>
            <a:pPr eaLnBrk="1" hangingPunct="1">
              <a:defRPr/>
            </a:pPr>
            <a:r>
              <a:rPr lang="en-US" dirty="0" smtClean="0">
                <a:effectLst/>
              </a:rPr>
              <a:t>Dismissing Violent Employees</a:t>
            </a:r>
          </a:p>
        </p:txBody>
      </p:sp>
      <p:sp>
        <p:nvSpPr>
          <p:cNvPr id="2830339" name="Rectangle 3"/>
          <p:cNvSpPr>
            <a:spLocks noGrp="1" noChangeArrowheads="1"/>
          </p:cNvSpPr>
          <p:nvPr>
            <p:ph type="body" idx="1"/>
          </p:nvPr>
        </p:nvSpPr>
        <p:spPr/>
        <p:txBody>
          <a:bodyPr/>
          <a:lstStyle/>
          <a:p>
            <a:pPr eaLnBrk="1" hangingPunct="1">
              <a:spcBef>
                <a:spcPct val="35000"/>
              </a:spcBef>
              <a:defRPr/>
            </a:pPr>
            <a:r>
              <a:rPr lang="en-US" sz="2000" dirty="0" smtClean="0">
                <a:effectLst/>
              </a:rPr>
              <a:t>Analyze and anticipate, based on the person’s history, what kind </a:t>
            </a:r>
            <a:br>
              <a:rPr lang="en-US" sz="2000" dirty="0" smtClean="0">
                <a:effectLst/>
              </a:rPr>
            </a:br>
            <a:r>
              <a:rPr lang="en-US" sz="2000" dirty="0" smtClean="0">
                <a:effectLst/>
              </a:rPr>
              <a:t>of aggressive behavior to expect.</a:t>
            </a:r>
          </a:p>
          <a:p>
            <a:pPr eaLnBrk="1" hangingPunct="1">
              <a:spcBef>
                <a:spcPct val="35000"/>
              </a:spcBef>
              <a:defRPr/>
            </a:pPr>
            <a:r>
              <a:rPr lang="en-US" sz="2000" dirty="0" smtClean="0">
                <a:effectLst/>
              </a:rPr>
              <a:t>Have a security guard nearby when the dismissal takes place.</a:t>
            </a:r>
          </a:p>
          <a:p>
            <a:pPr eaLnBrk="1" hangingPunct="1">
              <a:spcBef>
                <a:spcPct val="35000"/>
              </a:spcBef>
              <a:defRPr/>
            </a:pPr>
            <a:r>
              <a:rPr lang="en-US" sz="2000" dirty="0" smtClean="0">
                <a:effectLst/>
              </a:rPr>
              <a:t>Clear away furniture and things the person might throw.</a:t>
            </a:r>
          </a:p>
          <a:p>
            <a:pPr eaLnBrk="1" hangingPunct="1">
              <a:spcBef>
                <a:spcPct val="35000"/>
              </a:spcBef>
              <a:defRPr/>
            </a:pPr>
            <a:r>
              <a:rPr lang="en-US" sz="2000" dirty="0" smtClean="0">
                <a:effectLst/>
              </a:rPr>
              <a:t>Don’t wear loose clothing that the person might grab.</a:t>
            </a:r>
          </a:p>
          <a:p>
            <a:pPr eaLnBrk="1" hangingPunct="1">
              <a:spcBef>
                <a:spcPct val="35000"/>
              </a:spcBef>
              <a:defRPr/>
            </a:pPr>
            <a:r>
              <a:rPr lang="en-US" sz="2000" dirty="0" smtClean="0">
                <a:effectLst/>
              </a:rPr>
              <a:t>Don’t make it sound as if you’re accusing the employee; instead, say that according to company policy, you’re required to take action.</a:t>
            </a:r>
          </a:p>
          <a:p>
            <a:pPr eaLnBrk="1" hangingPunct="1">
              <a:spcBef>
                <a:spcPct val="35000"/>
              </a:spcBef>
              <a:defRPr/>
            </a:pPr>
            <a:r>
              <a:rPr lang="en-US" sz="2000" dirty="0" smtClean="0">
                <a:effectLst/>
              </a:rPr>
              <a:t>Maintain the person’s dignity and emphasize something good about the employee.</a:t>
            </a:r>
          </a:p>
          <a:p>
            <a:pPr eaLnBrk="1" hangingPunct="1">
              <a:spcBef>
                <a:spcPct val="35000"/>
              </a:spcBef>
              <a:defRPr/>
            </a:pPr>
            <a:r>
              <a:rPr lang="en-US" sz="2000" dirty="0" smtClean="0">
                <a:effectLst/>
              </a:rPr>
              <a:t>Provide job counseling for terminated employees, to help get the employee over the traumatic post-dismissal adjustment.</a:t>
            </a:r>
          </a:p>
          <a:p>
            <a:pPr eaLnBrk="1" hangingPunct="1">
              <a:spcBef>
                <a:spcPct val="35000"/>
              </a:spcBef>
              <a:defRPr/>
            </a:pPr>
            <a:r>
              <a:rPr lang="en-US" sz="2000" dirty="0" smtClean="0">
                <a:effectLst/>
              </a:rPr>
              <a:t>Consider obtaining restraining orders against those who have exhibited a tendency to act violently in the workplace. </a:t>
            </a:r>
          </a:p>
        </p:txBody>
      </p:sp>
    </p:spTree>
    <p:extLst>
      <p:ext uri="{BB962C8B-B14F-4D97-AF65-F5344CB8AC3E}">
        <p14:creationId xmlns:p14="http://schemas.microsoft.com/office/powerpoint/2010/main" val="2175779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D6FF8ED3-6336-4CD9-A842-8636E48D41B6}" type="slidenum">
              <a:rPr lang="en-US" altLang="en-US" sz="900">
                <a:solidFill>
                  <a:srgbClr val="000000"/>
                </a:solidFill>
                <a:cs typeface="Times New Roman" pitchFamily="18" charset="0"/>
              </a:rPr>
              <a:pPr eaLnBrk="1" hangingPunct="1"/>
              <a:t>51</a:t>
            </a:fld>
            <a:endParaRPr lang="en-US" altLang="en-US" sz="900">
              <a:solidFill>
                <a:srgbClr val="000000"/>
              </a:solidFill>
              <a:cs typeface="Times New Roman" pitchFamily="18" charset="0"/>
            </a:endParaRPr>
          </a:p>
        </p:txBody>
      </p:sp>
      <p:sp>
        <p:nvSpPr>
          <p:cNvPr id="2829314" name="Rectangle 2"/>
          <p:cNvSpPr>
            <a:spLocks noGrp="1" noChangeArrowheads="1"/>
          </p:cNvSpPr>
          <p:nvPr>
            <p:ph type="title"/>
          </p:nvPr>
        </p:nvSpPr>
        <p:spPr>
          <a:xfrm>
            <a:off x="365125" y="366713"/>
            <a:ext cx="8413750" cy="692497"/>
          </a:xfrm>
        </p:spPr>
        <p:txBody>
          <a:bodyPr/>
          <a:lstStyle/>
          <a:p>
            <a:pPr algn="ctr" eaLnBrk="1" hangingPunct="1">
              <a:defRPr/>
            </a:pPr>
            <a:r>
              <a:rPr lang="en-US" sz="3600" dirty="0" smtClean="0">
                <a:effectLst/>
              </a:rPr>
              <a:t>Dealing with Angry Employees</a:t>
            </a:r>
          </a:p>
        </p:txBody>
      </p:sp>
      <p:sp>
        <p:nvSpPr>
          <p:cNvPr id="2829315" name="Rectangle 3"/>
          <p:cNvSpPr>
            <a:spLocks noGrp="1" noChangeArrowheads="1"/>
          </p:cNvSpPr>
          <p:nvPr>
            <p:ph type="body" idx="1"/>
          </p:nvPr>
        </p:nvSpPr>
        <p:spPr>
          <a:xfrm>
            <a:off x="182928" y="1050925"/>
            <a:ext cx="8778143" cy="5487001"/>
          </a:xfrm>
        </p:spPr>
        <p:txBody>
          <a:bodyPr/>
          <a:lstStyle/>
          <a:p>
            <a:pPr eaLnBrk="1" hangingPunct="1">
              <a:spcBef>
                <a:spcPct val="40000"/>
              </a:spcBef>
              <a:defRPr/>
            </a:pPr>
            <a:r>
              <a:rPr lang="en-US" dirty="0" smtClean="0">
                <a:effectLst/>
              </a:rPr>
              <a:t>Make eye contact.</a:t>
            </a:r>
          </a:p>
          <a:p>
            <a:pPr eaLnBrk="1" hangingPunct="1">
              <a:spcBef>
                <a:spcPct val="40000"/>
              </a:spcBef>
              <a:defRPr/>
            </a:pPr>
            <a:r>
              <a:rPr lang="en-US" dirty="0" smtClean="0">
                <a:effectLst/>
              </a:rPr>
              <a:t>Stop what you are doing and give your full attention.</a:t>
            </a:r>
          </a:p>
          <a:p>
            <a:pPr eaLnBrk="1" hangingPunct="1">
              <a:spcBef>
                <a:spcPct val="40000"/>
              </a:spcBef>
              <a:defRPr/>
            </a:pPr>
            <a:r>
              <a:rPr lang="en-US" dirty="0" smtClean="0">
                <a:effectLst/>
              </a:rPr>
              <a:t>Speak in a calm voice and create a relaxed environment.</a:t>
            </a:r>
          </a:p>
          <a:p>
            <a:pPr eaLnBrk="1" hangingPunct="1">
              <a:spcBef>
                <a:spcPct val="40000"/>
              </a:spcBef>
              <a:defRPr/>
            </a:pPr>
            <a:r>
              <a:rPr lang="en-US" dirty="0" smtClean="0">
                <a:effectLst/>
              </a:rPr>
              <a:t>Be open and honest.</a:t>
            </a:r>
          </a:p>
          <a:p>
            <a:pPr eaLnBrk="1" hangingPunct="1">
              <a:spcBef>
                <a:spcPct val="40000"/>
              </a:spcBef>
              <a:defRPr/>
            </a:pPr>
            <a:r>
              <a:rPr lang="en-US" dirty="0" smtClean="0">
                <a:effectLst/>
              </a:rPr>
              <a:t>Let the person have his or her say.</a:t>
            </a:r>
          </a:p>
          <a:p>
            <a:pPr eaLnBrk="1" hangingPunct="1">
              <a:spcBef>
                <a:spcPct val="40000"/>
              </a:spcBef>
              <a:defRPr/>
            </a:pPr>
            <a:r>
              <a:rPr lang="en-US" dirty="0" smtClean="0">
                <a:effectLst/>
              </a:rPr>
              <a:t>Ask for examples of what the person is upset about.</a:t>
            </a:r>
          </a:p>
          <a:p>
            <a:pPr eaLnBrk="1" hangingPunct="1">
              <a:spcBef>
                <a:spcPct val="40000"/>
              </a:spcBef>
              <a:defRPr/>
            </a:pPr>
            <a:r>
              <a:rPr lang="en-US" dirty="0" smtClean="0">
                <a:effectLst/>
              </a:rPr>
              <a:t>Be careful to define the problem.</a:t>
            </a:r>
          </a:p>
          <a:p>
            <a:pPr eaLnBrk="1" hangingPunct="1">
              <a:spcBef>
                <a:spcPct val="40000"/>
              </a:spcBef>
              <a:defRPr/>
            </a:pPr>
            <a:r>
              <a:rPr lang="en-US" dirty="0" smtClean="0">
                <a:effectLst/>
              </a:rPr>
              <a:t>Ask open-ended questions/explore all sides of the issue.</a:t>
            </a:r>
          </a:p>
          <a:p>
            <a:pPr eaLnBrk="1" hangingPunct="1">
              <a:spcBef>
                <a:spcPct val="40000"/>
              </a:spcBef>
              <a:defRPr/>
            </a:pPr>
            <a:r>
              <a:rPr lang="en-US" dirty="0" smtClean="0">
                <a:effectLst/>
              </a:rPr>
              <a:t>Listen: Often, angry people simply want a supportive, empathic ear from someone they can trust.</a:t>
            </a:r>
          </a:p>
        </p:txBody>
      </p:sp>
    </p:spTree>
    <p:extLst>
      <p:ext uri="{BB962C8B-B14F-4D97-AF65-F5344CB8AC3E}">
        <p14:creationId xmlns:p14="http://schemas.microsoft.com/office/powerpoint/2010/main" val="1440844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37196"/>
            <a:ext cx="8413750" cy="1123384"/>
          </a:xfrm>
        </p:spPr>
        <p:txBody>
          <a:bodyPr/>
          <a:lstStyle/>
          <a:p>
            <a:pPr algn="ctr"/>
            <a:r>
              <a:rPr lang="en-US" dirty="0">
                <a:effectLst/>
              </a:rPr>
              <a:t>Addressing Desk Rage: </a:t>
            </a:r>
            <a:r>
              <a:rPr lang="en-US" dirty="0" smtClean="0">
                <a:effectLst/>
              </a:rPr>
              <a:t/>
            </a:r>
            <a:br>
              <a:rPr lang="en-US" dirty="0" smtClean="0">
                <a:effectLst/>
              </a:rPr>
            </a:br>
            <a:r>
              <a:rPr lang="en-US" dirty="0" smtClean="0">
                <a:effectLst/>
              </a:rPr>
              <a:t>Useful </a:t>
            </a:r>
            <a:r>
              <a:rPr lang="en-US" dirty="0">
                <a:effectLst/>
              </a:rPr>
              <a:t>Tips for Managers</a:t>
            </a:r>
          </a:p>
        </p:txBody>
      </p:sp>
      <p:sp>
        <p:nvSpPr>
          <p:cNvPr id="3" name="Content Placeholder 2"/>
          <p:cNvSpPr>
            <a:spLocks noGrp="1"/>
          </p:cNvSpPr>
          <p:nvPr>
            <p:ph idx="1"/>
          </p:nvPr>
        </p:nvSpPr>
        <p:spPr>
          <a:xfrm>
            <a:off x="525463" y="1234464"/>
            <a:ext cx="8102600" cy="5028224"/>
          </a:xfrm>
        </p:spPr>
        <p:txBody>
          <a:bodyPr/>
          <a:lstStyle/>
          <a:p>
            <a:endParaRPr lang="en-US"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52</a:t>
            </a:fld>
            <a:endParaRPr lang="en-US">
              <a:solidFill>
                <a:srgbClr val="000000"/>
              </a:solidFill>
            </a:endParaRPr>
          </a:p>
        </p:txBody>
      </p:sp>
      <p:pic>
        <p:nvPicPr>
          <p:cNvPr id="2050" name="Picture 2" descr="C:\Users\CW\Desktop\Desk R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5" y="1234463"/>
            <a:ext cx="8229510" cy="53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55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BE44CE00-5297-492C-99F0-B2726A3145C7}" type="slidenum">
              <a:rPr lang="en-US" altLang="en-US" sz="900">
                <a:solidFill>
                  <a:srgbClr val="000000"/>
                </a:solidFill>
                <a:cs typeface="Times New Roman" pitchFamily="18" charset="0"/>
              </a:rPr>
              <a:pPr eaLnBrk="1" hangingPunct="1"/>
              <a:t>53</a:t>
            </a:fld>
            <a:endParaRPr lang="en-US" altLang="en-US" sz="900">
              <a:solidFill>
                <a:srgbClr val="000000"/>
              </a:solidFill>
              <a:cs typeface="Times New Roman" pitchFamily="18" charset="0"/>
            </a:endParaRPr>
          </a:p>
        </p:txBody>
      </p:sp>
      <p:sp>
        <p:nvSpPr>
          <p:cNvPr id="2840578" name="Rectangle 2"/>
          <p:cNvSpPr>
            <a:spLocks noGrp="1" noChangeArrowheads="1"/>
          </p:cNvSpPr>
          <p:nvPr>
            <p:ph type="title"/>
          </p:nvPr>
        </p:nvSpPr>
        <p:spPr/>
        <p:txBody>
          <a:bodyPr/>
          <a:lstStyle/>
          <a:p>
            <a:pPr eaLnBrk="1" hangingPunct="1">
              <a:defRPr/>
            </a:pPr>
            <a:endParaRPr lang="en-US" dirty="0" smtClean="0"/>
          </a:p>
        </p:txBody>
      </p:sp>
      <p:sp>
        <p:nvSpPr>
          <p:cNvPr id="2840579" name="Rectangle 3"/>
          <p:cNvSpPr>
            <a:spLocks noGrp="1" noChangeArrowheads="1"/>
          </p:cNvSpPr>
          <p:nvPr>
            <p:ph type="body" idx="1"/>
          </p:nvPr>
        </p:nvSpPr>
        <p:spPr/>
        <p:txBody>
          <a:bodyPr/>
          <a:lstStyle/>
          <a:p>
            <a:pPr eaLnBrk="1" hangingPunct="1">
              <a:defRPr/>
            </a:pPr>
            <a:r>
              <a:rPr lang="en-US" sz="2800" dirty="0" smtClean="0">
                <a:effectLst/>
              </a:rPr>
              <a:t>Workplace Smoking</a:t>
            </a:r>
          </a:p>
          <a:p>
            <a:pPr lvl="1" eaLnBrk="1" hangingPunct="1">
              <a:defRPr/>
            </a:pPr>
            <a:r>
              <a:rPr lang="en-US" sz="2400" dirty="0" smtClean="0"/>
              <a:t>Costs</a:t>
            </a:r>
          </a:p>
          <a:p>
            <a:pPr lvl="2" eaLnBrk="1" hangingPunct="1">
              <a:defRPr/>
            </a:pPr>
            <a:r>
              <a:rPr lang="en-US" sz="2400" dirty="0" smtClean="0"/>
              <a:t>Higher health and fire insurance costs</a:t>
            </a:r>
          </a:p>
          <a:p>
            <a:pPr lvl="2" eaLnBrk="1" hangingPunct="1">
              <a:defRPr/>
            </a:pPr>
            <a:r>
              <a:rPr lang="en-US" sz="2400" dirty="0" smtClean="0"/>
              <a:t>Increased absenteeism</a:t>
            </a:r>
          </a:p>
          <a:p>
            <a:pPr lvl="2" eaLnBrk="1" hangingPunct="1">
              <a:defRPr/>
            </a:pPr>
            <a:r>
              <a:rPr lang="en-US" sz="2400" dirty="0" smtClean="0"/>
              <a:t>Reduced productivity</a:t>
            </a:r>
          </a:p>
          <a:p>
            <a:pPr lvl="2" eaLnBrk="1" hangingPunct="1">
              <a:defRPr/>
            </a:pPr>
            <a:r>
              <a:rPr lang="en-US" sz="2400" dirty="0" smtClean="0"/>
              <a:t>Secondhand smoke</a:t>
            </a:r>
          </a:p>
          <a:p>
            <a:pPr lvl="1" eaLnBrk="1" hangingPunct="1">
              <a:defRPr/>
            </a:pPr>
            <a:r>
              <a:rPr lang="en-US" sz="2400" dirty="0" smtClean="0"/>
              <a:t>Remedies</a:t>
            </a:r>
          </a:p>
          <a:p>
            <a:pPr lvl="2" eaLnBrk="1" hangingPunct="1">
              <a:defRPr/>
            </a:pPr>
            <a:r>
              <a:rPr lang="en-US" sz="2400" dirty="0" smtClean="0"/>
              <a:t>Ban smoking in the workplace</a:t>
            </a:r>
          </a:p>
          <a:p>
            <a:pPr lvl="2" eaLnBrk="1" hangingPunct="1">
              <a:defRPr/>
            </a:pPr>
            <a:r>
              <a:rPr lang="en-US" sz="2400" dirty="0" smtClean="0"/>
              <a:t>Do not hire smokers</a:t>
            </a:r>
          </a:p>
          <a:p>
            <a:pPr lvl="2" eaLnBrk="1" hangingPunct="1">
              <a:defRPr/>
            </a:pPr>
            <a:r>
              <a:rPr lang="en-US" sz="2400" dirty="0" smtClean="0"/>
              <a:t>Fire smokers who won’t quit</a:t>
            </a:r>
          </a:p>
        </p:txBody>
      </p:sp>
    </p:spTree>
    <p:extLst>
      <p:ext uri="{BB962C8B-B14F-4D97-AF65-F5344CB8AC3E}">
        <p14:creationId xmlns:p14="http://schemas.microsoft.com/office/powerpoint/2010/main" val="3065808056"/>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867751"/>
          </a:xfrm>
        </p:spPr>
        <p:txBody>
          <a:bodyPr/>
          <a:lstStyle/>
          <a:p>
            <a:pPr algn="ctr"/>
            <a:r>
              <a:rPr lang="en-US" sz="4000" dirty="0">
                <a:effectLst/>
              </a:rPr>
              <a:t>Banning </a:t>
            </a:r>
            <a:r>
              <a:rPr lang="en-US" sz="4000" dirty="0" smtClean="0">
                <a:effectLst/>
              </a:rPr>
              <a:t>Smokers </a:t>
            </a:r>
            <a:r>
              <a:rPr lang="en-US" sz="4000" dirty="0">
                <a:effectLst/>
              </a:rPr>
              <a:t>– </a:t>
            </a:r>
            <a:r>
              <a:rPr lang="en-US" sz="4000" dirty="0" smtClean="0">
                <a:effectLst/>
              </a:rPr>
              <a:t>Is It Legal</a:t>
            </a:r>
            <a:r>
              <a:rPr lang="en-US" sz="4000" dirty="0">
                <a:effectLst/>
              </a:rPr>
              <a:t>?</a:t>
            </a:r>
            <a:br>
              <a:rPr lang="en-US" sz="4000" dirty="0">
                <a:effectLst/>
              </a:rPr>
            </a:br>
            <a:endParaRPr lang="en-US" sz="4000" dirty="0">
              <a:effectLst/>
            </a:endParaRPr>
          </a:p>
        </p:txBody>
      </p:sp>
      <p:sp>
        <p:nvSpPr>
          <p:cNvPr id="3" name="Content Placeholder 2"/>
          <p:cNvSpPr>
            <a:spLocks noGrp="1"/>
          </p:cNvSpPr>
          <p:nvPr>
            <p:ph idx="1"/>
          </p:nvPr>
        </p:nvSpPr>
        <p:spPr>
          <a:xfrm>
            <a:off x="525463" y="1783098"/>
            <a:ext cx="8102600" cy="4479590"/>
          </a:xfrm>
        </p:spPr>
        <p:txBody>
          <a:bodyPr/>
          <a:lstStyle/>
          <a:p>
            <a:r>
              <a:rPr lang="en-US" sz="2800" dirty="0"/>
              <a:t>T</a:t>
            </a:r>
            <a:r>
              <a:rPr lang="en-US" sz="2800" dirty="0" smtClean="0"/>
              <a:t>here’s </a:t>
            </a:r>
            <a:r>
              <a:rPr lang="en-US" sz="2800" dirty="0"/>
              <a:t>no federal law that protects smokers or entitles them to equal protections when it comes to hiring, promotions, etc. That’s because the Equal Employment Opportunity Commission doesn’t recognize smokers as a protected class.</a:t>
            </a:r>
          </a:p>
          <a:p>
            <a:r>
              <a:rPr lang="en-US" sz="2800" dirty="0"/>
              <a:t>That said, there are 29 states (along with the District of Columbia) that do offer protections for smokers</a:t>
            </a:r>
            <a:r>
              <a:rPr lang="en-US" sz="2800" dirty="0" smtClean="0"/>
              <a:t>.</a:t>
            </a:r>
            <a:endParaRPr lang="en-US" sz="2800"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1787109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06" y="228635"/>
            <a:ext cx="8413750" cy="1123384"/>
          </a:xfrm>
        </p:spPr>
        <p:txBody>
          <a:bodyPr/>
          <a:lstStyle/>
          <a:p>
            <a:pPr algn="ctr"/>
            <a:r>
              <a:rPr lang="en-US" dirty="0" smtClean="0">
                <a:effectLst/>
              </a:rPr>
              <a:t>List </a:t>
            </a:r>
            <a:r>
              <a:rPr lang="en-US" dirty="0">
                <a:effectLst/>
              </a:rPr>
              <a:t>of states that provide employment protections to smokers</a:t>
            </a:r>
          </a:p>
        </p:txBody>
      </p:sp>
      <p:sp>
        <p:nvSpPr>
          <p:cNvPr id="3" name="Content Placeholder 2"/>
          <p:cNvSpPr>
            <a:spLocks noGrp="1"/>
          </p:cNvSpPr>
          <p:nvPr>
            <p:ph idx="1"/>
          </p:nvPr>
        </p:nvSpPr>
        <p:spPr>
          <a:xfrm>
            <a:off x="525463" y="1508781"/>
            <a:ext cx="8102600" cy="4753907"/>
          </a:xfrm>
        </p:spPr>
        <p:txBody>
          <a:bodyPr/>
          <a:lstStyle/>
          <a:p>
            <a:endParaRPr lang="en-US"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55</a:t>
            </a:fld>
            <a:endParaRPr lang="en-US">
              <a:solidFill>
                <a:srgbClr val="000000"/>
              </a:solidFill>
            </a:endParaRPr>
          </a:p>
        </p:txBody>
      </p:sp>
      <p:pic>
        <p:nvPicPr>
          <p:cNvPr id="1026" name="Picture 2" descr="C:\Users\CW\Desktop\UntitledSSSSSSSSSS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69" y="1480918"/>
            <a:ext cx="5394901" cy="505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1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Abuse</a:t>
            </a:r>
            <a:endParaRPr lang="en-US" dirty="0"/>
          </a:p>
        </p:txBody>
      </p:sp>
      <p:sp>
        <p:nvSpPr>
          <p:cNvPr id="3" name="Text Placeholder 2"/>
          <p:cNvSpPr>
            <a:spLocks noGrp="1"/>
          </p:cNvSpPr>
          <p:nvPr>
            <p:ph type="body" sz="quarter" idx="11"/>
          </p:nvPr>
        </p:nvSpPr>
        <p:spPr/>
        <p:txBody>
          <a:bodyPr>
            <a:normAutofit fontScale="92500"/>
          </a:bodyPr>
          <a:lstStyle/>
          <a:p>
            <a:r>
              <a:rPr lang="en-US" b="1" dirty="0" smtClean="0"/>
              <a:t>Federal antidrug initiatives include the following:</a:t>
            </a:r>
          </a:p>
          <a:p>
            <a:pPr lvl="1">
              <a:spcAft>
                <a:spcPts val="1200"/>
              </a:spcAft>
            </a:pPr>
            <a:r>
              <a:rPr lang="en-US" dirty="0" smtClean="0"/>
              <a:t>The Drug-Free Workplace Act of 1988, which requires federal contractors and recipients of federal grants to take specific steps to ensure a drug-free work environment.</a:t>
            </a:r>
          </a:p>
          <a:p>
            <a:pPr lvl="1">
              <a:spcAft>
                <a:spcPts val="1200"/>
              </a:spcAft>
            </a:pPr>
            <a:r>
              <a:rPr lang="en-US" dirty="0" smtClean="0"/>
              <a:t>Department of Defense (DOD) contract rules, which specify that employers entering into contracts with the DOD must agree to a clause certifying their intention to maintain a drug-free workplace.</a:t>
            </a:r>
          </a:p>
          <a:p>
            <a:pPr lvl="1"/>
            <a:r>
              <a:rPr lang="en-US" dirty="0" smtClean="0"/>
              <a:t>Department of Transportation (DOT) regulations, which require that employees whose jobs include safety- or security-related duties be tested for illegal drug use under DOT rules.</a:t>
            </a:r>
            <a:endParaRPr lang="en-US" dirty="0"/>
          </a:p>
        </p:txBody>
      </p:sp>
    </p:spTree>
    <p:extLst>
      <p:ext uri="{BB962C8B-B14F-4D97-AF65-F5344CB8AC3E}">
        <p14:creationId xmlns:p14="http://schemas.microsoft.com/office/powerpoint/2010/main" val="1208192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CD6A58E1-942D-425C-8888-433DBB3A17CD}" type="slidenum">
              <a:rPr lang="en-US" altLang="en-US" sz="900">
                <a:solidFill>
                  <a:srgbClr val="000000"/>
                </a:solidFill>
                <a:cs typeface="Times New Roman" pitchFamily="18" charset="0"/>
              </a:rPr>
              <a:pPr eaLnBrk="1" hangingPunct="1"/>
              <a:t>57</a:t>
            </a:fld>
            <a:endParaRPr lang="en-US" altLang="en-US" sz="900">
              <a:solidFill>
                <a:srgbClr val="000000"/>
              </a:solidFill>
              <a:cs typeface="Times New Roman" pitchFamily="18" charset="0"/>
            </a:endParaRPr>
          </a:p>
        </p:txBody>
      </p:sp>
      <p:sp>
        <p:nvSpPr>
          <p:cNvPr id="2778114" name="Rectangle 2"/>
          <p:cNvSpPr>
            <a:spLocks noGrp="1" noChangeArrowheads="1"/>
          </p:cNvSpPr>
          <p:nvPr>
            <p:ph type="title"/>
          </p:nvPr>
        </p:nvSpPr>
        <p:spPr>
          <a:xfrm>
            <a:off x="365125" y="366713"/>
            <a:ext cx="8413750" cy="692497"/>
          </a:xfrm>
        </p:spPr>
        <p:txBody>
          <a:bodyPr/>
          <a:lstStyle/>
          <a:p>
            <a:pPr algn="ctr" eaLnBrk="1" hangingPunct="1">
              <a:defRPr/>
            </a:pPr>
            <a:r>
              <a:rPr lang="en-US" sz="3600" dirty="0" smtClean="0">
                <a:effectLst/>
              </a:rPr>
              <a:t>Substance Abuse: Supervisor Training</a:t>
            </a:r>
          </a:p>
        </p:txBody>
      </p:sp>
      <p:sp>
        <p:nvSpPr>
          <p:cNvPr id="2778115" name="Rectangle 3"/>
          <p:cNvSpPr>
            <a:spLocks noGrp="1" noChangeArrowheads="1"/>
          </p:cNvSpPr>
          <p:nvPr>
            <p:ph type="body" idx="1"/>
          </p:nvPr>
        </p:nvSpPr>
        <p:spPr>
          <a:xfrm>
            <a:off x="525463" y="1050925"/>
            <a:ext cx="8069853" cy="5211763"/>
          </a:xfrm>
        </p:spPr>
        <p:txBody>
          <a:bodyPr/>
          <a:lstStyle/>
          <a:p>
            <a:pPr eaLnBrk="1" hangingPunct="1">
              <a:spcBef>
                <a:spcPct val="30000"/>
              </a:spcBef>
              <a:defRPr/>
            </a:pPr>
            <a:r>
              <a:rPr lang="en-US" sz="2800" dirty="0" smtClean="0">
                <a:effectLst/>
              </a:rPr>
              <a:t>If an employee appears to be under the influence of drugs or alcohol:</a:t>
            </a:r>
          </a:p>
          <a:p>
            <a:pPr lvl="1" eaLnBrk="1" hangingPunct="1">
              <a:spcBef>
                <a:spcPct val="30000"/>
              </a:spcBef>
              <a:defRPr/>
            </a:pPr>
            <a:r>
              <a:rPr lang="en-US" sz="2400" dirty="0" smtClean="0">
                <a:effectLst/>
              </a:rPr>
              <a:t>Ask how the employee feels and look for signs of impairment such as slurred speech. </a:t>
            </a:r>
          </a:p>
          <a:p>
            <a:pPr lvl="1" eaLnBrk="1" hangingPunct="1">
              <a:spcBef>
                <a:spcPct val="30000"/>
              </a:spcBef>
              <a:defRPr/>
            </a:pPr>
            <a:r>
              <a:rPr lang="en-US" sz="2400" dirty="0" smtClean="0">
                <a:effectLst/>
              </a:rPr>
              <a:t>Do not allow an employee judged unfit to continue working. Send employee for medical care or home.</a:t>
            </a:r>
          </a:p>
          <a:p>
            <a:pPr lvl="1" eaLnBrk="1" hangingPunct="1">
              <a:spcBef>
                <a:spcPct val="30000"/>
              </a:spcBef>
              <a:defRPr/>
            </a:pPr>
            <a:r>
              <a:rPr lang="en-US" sz="2400" dirty="0" smtClean="0">
                <a:effectLst/>
              </a:rPr>
              <a:t>Make a written record of your observations and follow up each incident.</a:t>
            </a:r>
          </a:p>
          <a:p>
            <a:pPr lvl="1" eaLnBrk="1" hangingPunct="1">
              <a:spcBef>
                <a:spcPct val="30000"/>
              </a:spcBef>
              <a:defRPr/>
            </a:pPr>
            <a:r>
              <a:rPr lang="en-US" sz="2400" dirty="0" smtClean="0">
                <a:effectLst/>
              </a:rPr>
              <a:t>Inform workers of the number of warnings the company will tolerate before requiring termination.</a:t>
            </a:r>
          </a:p>
          <a:p>
            <a:pPr lvl="1" eaLnBrk="1" hangingPunct="1">
              <a:spcBef>
                <a:spcPct val="30000"/>
              </a:spcBef>
              <a:defRPr/>
            </a:pPr>
            <a:r>
              <a:rPr lang="en-US" sz="2400" dirty="0" smtClean="0">
                <a:effectLst/>
              </a:rPr>
              <a:t>Refer troubled employees to the company’s employee assistance program.</a:t>
            </a:r>
          </a:p>
        </p:txBody>
      </p:sp>
    </p:spTree>
    <p:extLst>
      <p:ext uri="{BB962C8B-B14F-4D97-AF65-F5344CB8AC3E}">
        <p14:creationId xmlns:p14="http://schemas.microsoft.com/office/powerpoint/2010/main" val="517255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D46B98AC-030F-48EA-B7E9-0288E79AC51C}" type="slidenum">
              <a:rPr lang="en-US" altLang="en-US" sz="900">
                <a:solidFill>
                  <a:srgbClr val="000000"/>
                </a:solidFill>
                <a:cs typeface="Times New Roman" pitchFamily="18" charset="0"/>
              </a:rPr>
              <a:pPr eaLnBrk="1" hangingPunct="1"/>
              <a:t>58</a:t>
            </a:fld>
            <a:endParaRPr lang="en-US" altLang="en-US" sz="900">
              <a:solidFill>
                <a:srgbClr val="000000"/>
              </a:solidFill>
              <a:cs typeface="Times New Roman" pitchFamily="18" charset="0"/>
            </a:endParaRPr>
          </a:p>
        </p:txBody>
      </p:sp>
      <p:sp>
        <p:nvSpPr>
          <p:cNvPr id="36868" name="Text Box 2" descr="Tabletopbar01"/>
          <p:cNvSpPr txBox="1">
            <a:spLocks noChangeArrowheads="1"/>
          </p:cNvSpPr>
          <p:nvPr/>
        </p:nvSpPr>
        <p:spPr bwMode="auto">
          <a:xfrm>
            <a:off x="365806" y="137197"/>
            <a:ext cx="8262257" cy="907941"/>
          </a:xfrm>
          <a:prstGeom prst="rect">
            <a:avLst/>
          </a:prstGeom>
          <a:blipFill dpi="0" rotWithShape="1">
            <a:blip r:embed="rId3"/>
            <a:srcRect/>
            <a:stretch>
              <a:fillRect/>
            </a:stretch>
          </a:blipFill>
          <a:ln w="3175">
            <a:solidFill>
              <a:srgbClr val="85D785"/>
            </a:solidFill>
            <a:miter lim="800000"/>
            <a:headEnd/>
            <a:tailEnd/>
          </a:ln>
        </p:spPr>
        <p:txBody>
          <a:bodyPr wrap="square">
            <a:spAutoFit/>
          </a:bodyPr>
          <a:lstStyle>
            <a:lvl1pPr marL="1482725" indent="-1482725"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ts val="600"/>
              </a:spcBef>
            </a:pPr>
            <a:r>
              <a:rPr lang="en-US" altLang="en-US" sz="2400" b="1" dirty="0" smtClean="0">
                <a:solidFill>
                  <a:srgbClr val="000000"/>
                </a:solidFill>
                <a:cs typeface="Arial" pitchFamily="34" charset="0"/>
              </a:rPr>
              <a:t>Observable Behavior Patterns Indicating Possible</a:t>
            </a:r>
          </a:p>
          <a:p>
            <a:pPr algn="ctr" eaLnBrk="1" hangingPunct="1">
              <a:spcBef>
                <a:spcPts val="600"/>
              </a:spcBef>
            </a:pPr>
            <a:r>
              <a:rPr lang="en-US" altLang="en-US" sz="2400" b="1" dirty="0" smtClean="0">
                <a:solidFill>
                  <a:srgbClr val="000000"/>
                </a:solidFill>
                <a:cs typeface="Arial" pitchFamily="34" charset="0"/>
              </a:rPr>
              <a:t>Alcohol-Related Problems</a:t>
            </a:r>
          </a:p>
        </p:txBody>
      </p:sp>
      <p:graphicFrame>
        <p:nvGraphicFramePr>
          <p:cNvPr id="2817207" name="Group 183"/>
          <p:cNvGraphicFramePr>
            <a:graphicFrameLocks noGrp="1"/>
          </p:cNvGraphicFramePr>
          <p:nvPr>
            <p:extLst>
              <p:ext uri="{D42A27DB-BD31-4B8C-83A1-F6EECF244321}">
                <p14:modId xmlns:p14="http://schemas.microsoft.com/office/powerpoint/2010/main" val="2536745213"/>
              </p:ext>
            </p:extLst>
          </p:nvPr>
        </p:nvGraphicFramePr>
        <p:xfrm>
          <a:off x="365806" y="1234464"/>
          <a:ext cx="8267019" cy="5120584"/>
        </p:xfrm>
        <a:graphic>
          <a:graphicData uri="http://schemas.openxmlformats.org/drawingml/2006/table">
            <a:tbl>
              <a:tblPr/>
              <a:tblGrid>
                <a:gridCol w="1819196"/>
                <a:gridCol w="3746447"/>
                <a:gridCol w="2701376"/>
              </a:tblGrid>
              <a:tr h="7043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6699"/>
                          </a:solidFill>
                          <a:effectLst/>
                          <a:latin typeface="Arial" pitchFamily="34" charset="0"/>
                          <a:cs typeface="Arial" pitchFamily="34" charset="0"/>
                        </a:rPr>
                        <a:t>Alcoholism Stage </a:t>
                      </a:r>
                      <a:endParaRPr kumimoji="0" lang="en-US" sz="1400" b="1" i="0" u="none" strike="noStrike" cap="none" normalizeH="0" baseline="0" dirty="0" smtClean="0">
                        <a:ln>
                          <a:noFill/>
                        </a:ln>
                        <a:solidFill>
                          <a:srgbClr val="336699"/>
                        </a:solidFill>
                        <a:effectLst/>
                        <a:latin typeface="Arial" pitchFamily="34" charset="0"/>
                        <a:cs typeface="Tahoma" pitchFamily="34" charset="0"/>
                      </a:endParaRPr>
                    </a:p>
                  </a:txBody>
                  <a:tcPr marT="45713" marB="91426"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6699"/>
                          </a:solidFill>
                          <a:effectLst/>
                          <a:latin typeface="Arial" pitchFamily="34" charset="0"/>
                          <a:cs typeface="Arial" pitchFamily="34" charset="0"/>
                        </a:rPr>
                        <a:t>Some Possible Signs </a:t>
                      </a:r>
                      <a:endParaRPr kumimoji="0" lang="en-US" sz="1400" b="1" i="0" u="none" strike="noStrike" cap="none" normalizeH="0" baseline="0" dirty="0" smtClean="0">
                        <a:ln>
                          <a:noFill/>
                        </a:ln>
                        <a:solidFill>
                          <a:srgbClr val="336699"/>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6699"/>
                          </a:solidFill>
                          <a:effectLst/>
                          <a:latin typeface="Arial" pitchFamily="34" charset="0"/>
                          <a:cs typeface="Arial" pitchFamily="34" charset="0"/>
                        </a:rPr>
                        <a:t>of Alcoholism Problems </a:t>
                      </a:r>
                      <a:endParaRPr kumimoji="0" lang="en-US" sz="1400" b="1" i="0" u="none" strike="noStrike" cap="none" normalizeH="0" baseline="0" dirty="0" smtClean="0">
                        <a:ln>
                          <a:noFill/>
                        </a:ln>
                        <a:solidFill>
                          <a:srgbClr val="336699"/>
                        </a:solidFill>
                        <a:effectLst/>
                        <a:latin typeface="Arial" pitchFamily="34" charset="0"/>
                        <a:cs typeface="Tahoma" pitchFamily="34" charset="0"/>
                      </a:endParaRPr>
                    </a:p>
                  </a:txBody>
                  <a:tcPr marT="45713" marB="91426"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6699"/>
                          </a:solidFill>
                          <a:effectLst/>
                          <a:latin typeface="Arial" pitchFamily="34" charset="0"/>
                          <a:cs typeface="Arial" pitchFamily="34" charset="0"/>
                        </a:rPr>
                        <a:t>Some Possible Alcoholism </a:t>
                      </a:r>
                      <a:endParaRPr kumimoji="0" lang="en-US" sz="1400" b="1" i="0" u="none" strike="noStrike" cap="none" normalizeH="0" baseline="0" dirty="0" smtClean="0">
                        <a:ln>
                          <a:noFill/>
                        </a:ln>
                        <a:solidFill>
                          <a:srgbClr val="336699"/>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336699"/>
                          </a:solidFill>
                          <a:effectLst/>
                          <a:latin typeface="Arial" pitchFamily="34" charset="0"/>
                          <a:cs typeface="Arial" pitchFamily="34" charset="0"/>
                        </a:rPr>
                        <a:t>Performance Issues </a:t>
                      </a:r>
                      <a:endParaRPr kumimoji="0" lang="en-US" sz="1400" b="1" i="0" u="none" strike="noStrike" cap="none" normalizeH="0" baseline="0" dirty="0" smtClean="0">
                        <a:ln>
                          <a:noFill/>
                        </a:ln>
                        <a:solidFill>
                          <a:srgbClr val="336699"/>
                        </a:solidFill>
                        <a:effectLst/>
                        <a:latin typeface="Arial" pitchFamily="34" charset="0"/>
                        <a:cs typeface="Tahoma" pitchFamily="34" charset="0"/>
                      </a:endParaRPr>
                    </a:p>
                  </a:txBody>
                  <a:tcPr marT="45713" marB="91426"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02791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Early </a:t>
                      </a:r>
                      <a:endParaRPr kumimoji="0" lang="en-US" sz="1400" b="1"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Arrives at work late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Untrue statements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Leaves work early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Reduced job efficiency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Misses deadlines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74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Middle </a:t>
                      </a:r>
                      <a:endParaRPr kumimoji="0" lang="en-US" sz="1400" b="1"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Frequent absences, especially on Mondays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Colleagues mentioning erratic behavior </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Mood swings</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Anxiety</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Late returning from lunch</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Frequent multi-day absences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Accidents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Warnings from boss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Noticeably reduced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performance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09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Advanced </a:t>
                      </a:r>
                      <a:endParaRPr kumimoji="0" lang="en-US" sz="1400" b="1"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Personal neglect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Unsteady gait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Violent outbursts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Blackouts and frequent forgetfulness</a:t>
                      </a:r>
                      <a:br>
                        <a:rPr kumimoji="0" lang="en-US" sz="1400" b="0" i="0" u="none" strike="noStrike" cap="none" normalizeH="0" baseline="0" dirty="0" smtClean="0">
                          <a:ln>
                            <a:noFill/>
                          </a:ln>
                          <a:solidFill>
                            <a:schemeClr val="tx1"/>
                          </a:solidFill>
                          <a:effectLst/>
                          <a:latin typeface="Arial" pitchFamily="34" charset="0"/>
                          <a:cs typeface="Arial" pitchFamily="34" charset="0"/>
                        </a:rPr>
                      </a:br>
                      <a:r>
                        <a:rPr kumimoji="0" lang="en-US" sz="1400" b="0" i="0" u="none" strike="noStrike" cap="none" normalizeH="0" baseline="0" dirty="0" smtClean="0">
                          <a:ln>
                            <a:noFill/>
                          </a:ln>
                          <a:solidFill>
                            <a:schemeClr val="tx1"/>
                          </a:solidFill>
                          <a:effectLst/>
                          <a:latin typeface="Arial" pitchFamily="34" charset="0"/>
                          <a:cs typeface="Arial" pitchFamily="34" charset="0"/>
                        </a:rPr>
                        <a:t>Possible drinking on job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Frequent falls, accidents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Strong disciplinary actions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Basically incompetent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performance </a:t>
                      </a:r>
                      <a:endParaRPr kumimoji="0" lang="en-US" sz="1400" b="0" i="0" u="none" strike="noStrike" cap="none" normalizeH="0" baseline="0" dirty="0" smtClean="0">
                        <a:ln>
                          <a:noFill/>
                        </a:ln>
                        <a:solidFill>
                          <a:schemeClr val="tx1"/>
                        </a:solidFill>
                        <a:effectLst/>
                        <a:latin typeface="Arial" pitchFamily="34" charset="0"/>
                        <a:cs typeface="Tahoma" pitchFamily="34" charset="0"/>
                      </a:endParaRPr>
                    </a:p>
                  </a:txBody>
                  <a:tcPr marT="91426" marB="91426"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81696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E373B0D6-C755-44C6-915F-73E5E3BF8337}" type="slidenum">
              <a:rPr lang="en-US" altLang="en-US" sz="900">
                <a:solidFill>
                  <a:srgbClr val="000000"/>
                </a:solidFill>
                <a:cs typeface="Times New Roman" pitchFamily="18" charset="0"/>
              </a:rPr>
              <a:pPr eaLnBrk="1" hangingPunct="1"/>
              <a:t>59</a:t>
            </a:fld>
            <a:endParaRPr lang="en-US" altLang="en-US" sz="900">
              <a:solidFill>
                <a:srgbClr val="000000"/>
              </a:solidFill>
              <a:cs typeface="Times New Roman" pitchFamily="18" charset="0"/>
            </a:endParaRPr>
          </a:p>
        </p:txBody>
      </p:sp>
      <p:sp>
        <p:nvSpPr>
          <p:cNvPr id="2786306" name="Rectangle 2"/>
          <p:cNvSpPr>
            <a:spLocks noGrp="1" noChangeArrowheads="1"/>
          </p:cNvSpPr>
          <p:nvPr>
            <p:ph type="title"/>
          </p:nvPr>
        </p:nvSpPr>
        <p:spPr>
          <a:xfrm>
            <a:off x="182928" y="366713"/>
            <a:ext cx="8686705" cy="867751"/>
          </a:xfrm>
        </p:spPr>
        <p:txBody>
          <a:bodyPr/>
          <a:lstStyle/>
          <a:p>
            <a:pPr eaLnBrk="1" hangingPunct="1">
              <a:defRPr/>
            </a:pPr>
            <a:r>
              <a:rPr lang="en-US" dirty="0" smtClean="0"/>
              <a:t>Legal Aspects of Workplace Substance Abuse</a:t>
            </a:r>
          </a:p>
        </p:txBody>
      </p:sp>
      <p:sp>
        <p:nvSpPr>
          <p:cNvPr id="2786307" name="Rectangle 3"/>
          <p:cNvSpPr>
            <a:spLocks noGrp="1" noChangeArrowheads="1"/>
          </p:cNvSpPr>
          <p:nvPr>
            <p:ph type="body" idx="1"/>
          </p:nvPr>
        </p:nvSpPr>
        <p:spPr>
          <a:xfrm>
            <a:off x="525463" y="1600200"/>
            <a:ext cx="8102600" cy="4662488"/>
          </a:xfrm>
        </p:spPr>
        <p:txBody>
          <a:bodyPr/>
          <a:lstStyle/>
          <a:p>
            <a:pPr eaLnBrk="1" hangingPunct="1">
              <a:spcBef>
                <a:spcPct val="40000"/>
              </a:spcBef>
              <a:defRPr/>
            </a:pPr>
            <a:r>
              <a:rPr lang="en-US" dirty="0" smtClean="0"/>
              <a:t>Employer compliance with the Drug-Free Workplace Act requires:</a:t>
            </a:r>
          </a:p>
          <a:p>
            <a:pPr lvl="1" eaLnBrk="1" hangingPunct="1">
              <a:spcBef>
                <a:spcPct val="40000"/>
              </a:spcBef>
              <a:defRPr/>
            </a:pPr>
            <a:r>
              <a:rPr lang="en-US" dirty="0" smtClean="0"/>
              <a:t>Publication of a policy prohibiting the unlawful manufacture, distribution, dispensing, possession, or use of controlled substances in the workplace.</a:t>
            </a:r>
          </a:p>
          <a:p>
            <a:pPr lvl="1" eaLnBrk="1" hangingPunct="1">
              <a:spcBef>
                <a:spcPct val="40000"/>
              </a:spcBef>
              <a:defRPr/>
            </a:pPr>
            <a:r>
              <a:rPr lang="en-US" dirty="0" smtClean="0"/>
              <a:t>Establishment of a drug-free awareness program that informs employees about the dangers of workplace drug abuse.</a:t>
            </a:r>
          </a:p>
          <a:p>
            <a:pPr lvl="1" eaLnBrk="1" hangingPunct="1">
              <a:spcBef>
                <a:spcPct val="40000"/>
              </a:spcBef>
              <a:defRPr/>
            </a:pPr>
            <a:r>
              <a:rPr lang="en-US" dirty="0" smtClean="0"/>
              <a:t>Informing employees that they are required, as a condition of employment, not only to abide by the employer’s policy but also to report any criminal convictions for drug-related activities in the workplace.</a:t>
            </a:r>
          </a:p>
        </p:txBody>
      </p:sp>
    </p:spTree>
    <p:extLst>
      <p:ext uri="{BB962C8B-B14F-4D97-AF65-F5344CB8AC3E}">
        <p14:creationId xmlns:p14="http://schemas.microsoft.com/office/powerpoint/2010/main" val="3602901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a:xfrm>
            <a:off x="365125" y="366713"/>
            <a:ext cx="8413750" cy="754053"/>
          </a:xfrm>
        </p:spPr>
        <p:txBody>
          <a:bodyPr/>
          <a:lstStyle/>
          <a:p>
            <a:pPr eaLnBrk="1" hangingPunct="1">
              <a:defRPr/>
            </a:pPr>
            <a:r>
              <a:rPr lang="en-US" sz="4000" dirty="0" smtClean="0">
                <a:effectLst/>
              </a:rPr>
              <a:t>Occupational Safety Law</a:t>
            </a:r>
          </a:p>
        </p:txBody>
      </p:sp>
      <p:sp>
        <p:nvSpPr>
          <p:cNvPr id="2718723" name="Rectangle 3"/>
          <p:cNvSpPr>
            <a:spLocks noGrp="1" noChangeArrowheads="1"/>
          </p:cNvSpPr>
          <p:nvPr>
            <p:ph type="body" idx="1"/>
          </p:nvPr>
        </p:nvSpPr>
        <p:spPr>
          <a:xfrm>
            <a:off x="525463" y="1234464"/>
            <a:ext cx="8102600" cy="5028224"/>
          </a:xfrm>
        </p:spPr>
        <p:txBody>
          <a:bodyPr/>
          <a:lstStyle/>
          <a:p>
            <a:pPr eaLnBrk="1" hangingPunct="1">
              <a:spcBef>
                <a:spcPct val="40000"/>
              </a:spcBef>
              <a:defRPr/>
            </a:pPr>
            <a:r>
              <a:rPr lang="en-US" sz="3200" dirty="0" smtClean="0">
                <a:effectLst/>
              </a:rPr>
              <a:t>Occupational Safety and Health Act</a:t>
            </a:r>
          </a:p>
          <a:p>
            <a:pPr lvl="1" eaLnBrk="1" hangingPunct="1">
              <a:spcBef>
                <a:spcPct val="40000"/>
              </a:spcBef>
              <a:defRPr/>
            </a:pPr>
            <a:r>
              <a:rPr lang="en-US" dirty="0" smtClean="0"/>
              <a:t>The law passed by Congress in 1970 to assure so far as possible safe and healthful working conditions and to preserve  human resources.</a:t>
            </a:r>
          </a:p>
          <a:p>
            <a:pPr eaLnBrk="1" hangingPunct="1">
              <a:spcBef>
                <a:spcPct val="40000"/>
              </a:spcBef>
              <a:defRPr/>
            </a:pPr>
            <a:r>
              <a:rPr lang="en-US" sz="3200" dirty="0" smtClean="0">
                <a:effectLst/>
              </a:rPr>
              <a:t>Occupational Safety and Health Administration (OSHA) and National Institute for Occupational Safety and Health (NIOSH)</a:t>
            </a:r>
          </a:p>
          <a:p>
            <a:pPr lvl="1" eaLnBrk="1" hangingPunct="1">
              <a:spcBef>
                <a:spcPct val="40000"/>
              </a:spcBef>
              <a:defRPr/>
            </a:pPr>
            <a:r>
              <a:rPr lang="en-US" dirty="0" smtClean="0"/>
              <a:t>The agency created within the Department of Labor to set safety and health standards for almost all workers in the United States.</a:t>
            </a:r>
          </a:p>
          <a:p>
            <a:pPr lvl="1" eaLnBrk="1" hangingPunct="1">
              <a:spcBef>
                <a:spcPct val="40000"/>
              </a:spcBef>
              <a:defRPr/>
            </a:pPr>
            <a:r>
              <a:rPr lang="en-US" dirty="0"/>
              <a:t>Created National Institute for Occupational Safety &amp; Health (NIOSH</a:t>
            </a:r>
            <a:r>
              <a:rPr lang="en-US" dirty="0" smtClean="0"/>
              <a:t>)</a:t>
            </a:r>
            <a:endParaRPr lang="en-US" dirty="0"/>
          </a:p>
        </p:txBody>
      </p:sp>
    </p:spTree>
    <p:extLst>
      <p:ext uri="{BB962C8B-B14F-4D97-AF65-F5344CB8AC3E}">
        <p14:creationId xmlns:p14="http://schemas.microsoft.com/office/powerpoint/2010/main" val="1613770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FB7AE9E3-0BAC-40DD-976D-D2FEA3F6F1C7}" type="slidenum">
              <a:rPr lang="en-US" altLang="en-US" sz="900">
                <a:solidFill>
                  <a:srgbClr val="000000"/>
                </a:solidFill>
                <a:cs typeface="Times New Roman" pitchFamily="18" charset="0"/>
              </a:rPr>
              <a:pPr eaLnBrk="1" hangingPunct="1"/>
              <a:t>60</a:t>
            </a:fld>
            <a:endParaRPr lang="en-US" altLang="en-US" sz="900">
              <a:solidFill>
                <a:srgbClr val="000000"/>
              </a:solidFill>
              <a:cs typeface="Times New Roman" pitchFamily="18" charset="0"/>
            </a:endParaRPr>
          </a:p>
        </p:txBody>
      </p:sp>
      <p:sp>
        <p:nvSpPr>
          <p:cNvPr id="2784258" name="Rectangle 2"/>
          <p:cNvSpPr>
            <a:spLocks noGrp="1" noChangeArrowheads="1"/>
          </p:cNvSpPr>
          <p:nvPr>
            <p:ph type="title"/>
          </p:nvPr>
        </p:nvSpPr>
        <p:spPr>
          <a:xfrm>
            <a:off x="365125" y="366713"/>
            <a:ext cx="8413750" cy="692497"/>
          </a:xfrm>
        </p:spPr>
        <p:txBody>
          <a:bodyPr/>
          <a:lstStyle/>
          <a:p>
            <a:pPr algn="ctr" eaLnBrk="1" hangingPunct="1">
              <a:defRPr/>
            </a:pPr>
            <a:r>
              <a:rPr lang="en-US" sz="3600" dirty="0" smtClean="0">
                <a:effectLst/>
              </a:rPr>
              <a:t>Dealing with Substance Abuse</a:t>
            </a:r>
          </a:p>
        </p:txBody>
      </p:sp>
      <p:grpSp>
        <p:nvGrpSpPr>
          <p:cNvPr id="2" name="Group 13"/>
          <p:cNvGrpSpPr>
            <a:grpSpLocks/>
          </p:cNvGrpSpPr>
          <p:nvPr/>
        </p:nvGrpSpPr>
        <p:grpSpPr bwMode="auto">
          <a:xfrm>
            <a:off x="754063" y="1692275"/>
            <a:ext cx="7567612" cy="4173538"/>
            <a:chOff x="487" y="1202"/>
            <a:chExt cx="4767" cy="2398"/>
          </a:xfrm>
        </p:grpSpPr>
        <p:sp>
          <p:nvSpPr>
            <p:cNvPr id="38918" name="AutoShape 14"/>
            <p:cNvSpPr>
              <a:spLocks noChangeArrowheads="1"/>
            </p:cNvSpPr>
            <p:nvPr/>
          </p:nvSpPr>
          <p:spPr bwMode="blackWhite">
            <a:xfrm>
              <a:off x="2188" y="2106"/>
              <a:ext cx="1365" cy="591"/>
            </a:xfrm>
            <a:prstGeom prst="roundRect">
              <a:avLst>
                <a:gd name="adj" fmla="val 16667"/>
              </a:avLst>
            </a:prstGeom>
            <a:gradFill rotWithShape="1">
              <a:gsLst>
                <a:gs pos="0">
                  <a:srgbClr val="0099CC"/>
                </a:gs>
                <a:gs pos="100000">
                  <a:srgbClr val="006B8E"/>
                </a:gs>
              </a:gsLst>
              <a:lin ang="5400000" scaled="1"/>
            </a:gradFill>
            <a:ln w="50800" algn="ctr">
              <a:solidFill>
                <a:srgbClr val="336699"/>
              </a:solidFill>
              <a:round/>
              <a:headEnd/>
              <a:tailEnd/>
            </a:ln>
          </p:spPr>
          <p:txBody>
            <a:bodyPr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spcBef>
                  <a:spcPct val="50000"/>
                </a:spcBef>
              </a:pPr>
              <a:r>
                <a:rPr lang="en-US" altLang="en-US" sz="1800" b="1" smtClean="0">
                  <a:solidFill>
                    <a:srgbClr val="FFFFFF"/>
                  </a:solidFill>
                </a:rPr>
                <a:t>When an Employee Tests Positive</a:t>
              </a:r>
            </a:p>
          </p:txBody>
        </p:sp>
        <p:sp>
          <p:nvSpPr>
            <p:cNvPr id="38919" name="Line 15"/>
            <p:cNvSpPr>
              <a:spLocks noChangeShapeType="1"/>
            </p:cNvSpPr>
            <p:nvPr/>
          </p:nvSpPr>
          <p:spPr bwMode="auto">
            <a:xfrm>
              <a:off x="3553" y="2408"/>
              <a:ext cx="334"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US" smtClean="0">
                <a:solidFill>
                  <a:srgbClr val="000000"/>
                </a:solidFill>
                <a:latin typeface="Arial" pitchFamily="34" charset="0"/>
              </a:endParaRPr>
            </a:p>
          </p:txBody>
        </p:sp>
        <p:sp>
          <p:nvSpPr>
            <p:cNvPr id="38920" name="Line 16"/>
            <p:cNvSpPr>
              <a:spLocks noChangeShapeType="1"/>
            </p:cNvSpPr>
            <p:nvPr/>
          </p:nvSpPr>
          <p:spPr bwMode="auto">
            <a:xfrm rot="5400000">
              <a:off x="2715" y="2853"/>
              <a:ext cx="313"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US" smtClean="0">
                <a:solidFill>
                  <a:srgbClr val="000000"/>
                </a:solidFill>
                <a:latin typeface="Arial" pitchFamily="34" charset="0"/>
              </a:endParaRPr>
            </a:p>
          </p:txBody>
        </p:sp>
        <p:sp>
          <p:nvSpPr>
            <p:cNvPr id="38921" name="AutoShape 17" descr="greenfill01"/>
            <p:cNvSpPr>
              <a:spLocks noChangeArrowheads="1"/>
            </p:cNvSpPr>
            <p:nvPr/>
          </p:nvSpPr>
          <p:spPr bwMode="blackWhite">
            <a:xfrm>
              <a:off x="2190" y="3010"/>
              <a:ext cx="1364" cy="590"/>
            </a:xfrm>
            <a:prstGeom prst="roundRect">
              <a:avLst>
                <a:gd name="adj" fmla="val 16667"/>
              </a:avLst>
            </a:prstGeom>
            <a:blipFill dpi="0" rotWithShape="1">
              <a:blip r:embed="rId3"/>
              <a:srcRect/>
              <a:stretch>
                <a:fillRect/>
              </a:stretch>
            </a:blipFill>
            <a:ln w="50800" algn="ctr">
              <a:solidFill>
                <a:srgbClr val="74D274"/>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In-house </a:t>
              </a:r>
              <a:br>
                <a:rPr lang="en-US" altLang="en-US" sz="1800" smtClean="0">
                  <a:solidFill>
                    <a:srgbClr val="000000"/>
                  </a:solidFill>
                  <a:latin typeface="Franklin Gothic Medium" pitchFamily="34" charset="0"/>
                </a:rPr>
              </a:br>
              <a:r>
                <a:rPr lang="en-US" altLang="en-US" sz="1800" smtClean="0">
                  <a:solidFill>
                    <a:srgbClr val="000000"/>
                  </a:solidFill>
                  <a:latin typeface="Franklin Gothic Medium" pitchFamily="34" charset="0"/>
                </a:rPr>
                <a:t>counseling</a:t>
              </a:r>
            </a:p>
          </p:txBody>
        </p:sp>
        <p:sp>
          <p:nvSpPr>
            <p:cNvPr id="38922" name="AutoShape 18" descr="bluefill01"/>
            <p:cNvSpPr>
              <a:spLocks noChangeArrowheads="1"/>
            </p:cNvSpPr>
            <p:nvPr/>
          </p:nvSpPr>
          <p:spPr bwMode="blackWhite">
            <a:xfrm>
              <a:off x="487" y="2104"/>
              <a:ext cx="1364" cy="590"/>
            </a:xfrm>
            <a:prstGeom prst="roundRect">
              <a:avLst>
                <a:gd name="adj" fmla="val 16667"/>
              </a:avLst>
            </a:prstGeom>
            <a:blipFill dpi="0" rotWithShape="1">
              <a:blip r:embed="rId4"/>
              <a:srcRect/>
              <a:stretch>
                <a:fillRect/>
              </a:stretch>
            </a:blipFill>
            <a:ln w="50800" algn="ctr">
              <a:solidFill>
                <a:srgbClr val="7DC1FF"/>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Referral to an outside agency</a:t>
              </a:r>
            </a:p>
          </p:txBody>
        </p:sp>
        <p:sp>
          <p:nvSpPr>
            <p:cNvPr id="38923" name="Line 19"/>
            <p:cNvSpPr>
              <a:spLocks noChangeShapeType="1"/>
            </p:cNvSpPr>
            <p:nvPr/>
          </p:nvSpPr>
          <p:spPr bwMode="auto">
            <a:xfrm flipH="1">
              <a:off x="1851" y="2409"/>
              <a:ext cx="335"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US" smtClean="0">
                <a:solidFill>
                  <a:srgbClr val="000000"/>
                </a:solidFill>
                <a:latin typeface="Arial" pitchFamily="34" charset="0"/>
              </a:endParaRPr>
            </a:p>
          </p:txBody>
        </p:sp>
        <p:sp>
          <p:nvSpPr>
            <p:cNvPr id="38924" name="AutoShape 20" descr="purplefill01"/>
            <p:cNvSpPr>
              <a:spLocks noChangeArrowheads="1"/>
            </p:cNvSpPr>
            <p:nvPr/>
          </p:nvSpPr>
          <p:spPr bwMode="blackWhite">
            <a:xfrm>
              <a:off x="3890" y="2104"/>
              <a:ext cx="1364" cy="590"/>
            </a:xfrm>
            <a:prstGeom prst="roundRect">
              <a:avLst>
                <a:gd name="adj" fmla="val 16667"/>
              </a:avLst>
            </a:prstGeom>
            <a:blipFill dpi="0" rotWithShape="1">
              <a:blip r:embed="rId5"/>
              <a:srcRect/>
              <a:stretch>
                <a:fillRect/>
              </a:stretch>
            </a:blipFill>
            <a:ln w="50800" algn="ctr">
              <a:solidFill>
                <a:srgbClr val="C46AB7"/>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Discharge</a:t>
              </a:r>
            </a:p>
          </p:txBody>
        </p:sp>
        <p:sp>
          <p:nvSpPr>
            <p:cNvPr id="38925" name="AutoShape 21" descr="tanfill01"/>
            <p:cNvSpPr>
              <a:spLocks noChangeArrowheads="1"/>
            </p:cNvSpPr>
            <p:nvPr/>
          </p:nvSpPr>
          <p:spPr bwMode="blackWhite">
            <a:xfrm>
              <a:off x="2188" y="1202"/>
              <a:ext cx="1365" cy="590"/>
            </a:xfrm>
            <a:prstGeom prst="roundRect">
              <a:avLst>
                <a:gd name="adj" fmla="val 16667"/>
              </a:avLst>
            </a:prstGeom>
            <a:blipFill dpi="0" rotWithShape="1">
              <a:blip r:embed="rId6"/>
              <a:srcRect/>
              <a:stretch>
                <a:fillRect/>
              </a:stretch>
            </a:blipFill>
            <a:ln w="50800" algn="ctr">
              <a:solidFill>
                <a:srgbClr val="FFDB93"/>
              </a:solidFill>
              <a:round/>
              <a:headEnd/>
              <a:tailEnd/>
            </a:ln>
          </p:spPr>
          <p:txBody>
            <a:bodyPr lIns="0" tIns="0" rIns="0" bIns="0" anchor="ctr" anchorCtr="1"/>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algn="ctr" eaLnBrk="1" hangingPunct="1"/>
              <a:r>
                <a:rPr lang="en-US" altLang="en-US" sz="1800" smtClean="0">
                  <a:solidFill>
                    <a:srgbClr val="000000"/>
                  </a:solidFill>
                  <a:latin typeface="Franklin Gothic Medium" pitchFamily="34" charset="0"/>
                </a:rPr>
                <a:t>Disciplining</a:t>
              </a:r>
            </a:p>
          </p:txBody>
        </p:sp>
        <p:sp>
          <p:nvSpPr>
            <p:cNvPr id="38926" name="Line 22"/>
            <p:cNvSpPr>
              <a:spLocks noChangeShapeType="1"/>
            </p:cNvSpPr>
            <p:nvPr/>
          </p:nvSpPr>
          <p:spPr bwMode="auto">
            <a:xfrm rot="16200000" flipV="1">
              <a:off x="2715" y="1948"/>
              <a:ext cx="313"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spAutoFit/>
            </a:bodyPr>
            <a:lstStyle/>
            <a:p>
              <a:endParaRPr lang="en-US" smtClean="0">
                <a:solidFill>
                  <a:srgbClr val="000000"/>
                </a:solidFill>
                <a:latin typeface="Arial" pitchFamily="34" charset="0"/>
              </a:endParaRPr>
            </a:p>
          </p:txBody>
        </p:sp>
      </p:grpSp>
    </p:spTree>
    <p:extLst>
      <p:ext uri="{BB962C8B-B14F-4D97-AF65-F5344CB8AC3E}">
        <p14:creationId xmlns:p14="http://schemas.microsoft.com/office/powerpoint/2010/main" val="156884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89" y="0"/>
            <a:ext cx="8961022" cy="1123384"/>
          </a:xfrm>
        </p:spPr>
        <p:txBody>
          <a:bodyPr/>
          <a:lstStyle/>
          <a:p>
            <a:pPr algn="ctr"/>
            <a:r>
              <a:rPr lang="en-US" dirty="0" smtClean="0"/>
              <a:t/>
            </a:r>
            <a:br>
              <a:rPr lang="en-US" dirty="0" smtClean="0"/>
            </a:br>
            <a:r>
              <a:rPr lang="en-US" dirty="0" smtClean="0">
                <a:effectLst/>
              </a:rPr>
              <a:t>Work Is the Biggest Source of Stress for Most</a:t>
            </a:r>
            <a:endParaRPr lang="en-US" dirty="0">
              <a:effectLst/>
            </a:endParaRPr>
          </a:p>
        </p:txBody>
      </p:sp>
      <p:sp>
        <p:nvSpPr>
          <p:cNvPr id="6" name="Content Placeholder 5"/>
          <p:cNvSpPr>
            <a:spLocks noGrp="1"/>
          </p:cNvSpPr>
          <p:nvPr>
            <p:ph idx="1"/>
          </p:nvPr>
        </p:nvSpPr>
        <p:spPr>
          <a:xfrm>
            <a:off x="525463" y="1143025"/>
            <a:ext cx="8102600" cy="5119663"/>
          </a:xfrm>
        </p:spPr>
        <p:txBody>
          <a:bodyPr/>
          <a:lstStyle/>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US" smtClean="0">
                <a:solidFill>
                  <a:srgbClr val="000000"/>
                </a:solidFill>
              </a:rPr>
              <a:t>16–</a:t>
            </a:r>
            <a:fld id="{04668D99-07E5-4EB7-90C2-E9612E817A40}" type="slidenum">
              <a:rPr lang="en-US" smtClean="0">
                <a:solidFill>
                  <a:srgbClr val="000000"/>
                </a:solidFill>
              </a:rPr>
              <a:pPr>
                <a:defRPr/>
              </a:pPr>
              <a:t>61</a:t>
            </a:fld>
            <a:endParaRPr lang="en-US">
              <a:solidFill>
                <a:srgbClr val="000000"/>
              </a:solidFill>
            </a:endParaRPr>
          </a:p>
        </p:txBody>
      </p:sp>
      <p:pic>
        <p:nvPicPr>
          <p:cNvPr id="3074" name="Picture 2" descr="C:\Users\CW\Desktop\Untitled44444444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5" y="1143025"/>
            <a:ext cx="8229509" cy="530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09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1246495"/>
          </a:xfrm>
        </p:spPr>
        <p:txBody>
          <a:bodyPr/>
          <a:lstStyle/>
          <a:p>
            <a:pPr algn="ctr"/>
            <a:r>
              <a:rPr lang="en-US" sz="3600" dirty="0" smtClean="0">
                <a:effectLst/>
              </a:rPr>
              <a:t>Several Job Factors Determine</a:t>
            </a:r>
            <a:br>
              <a:rPr lang="en-US" sz="3600" dirty="0" smtClean="0">
                <a:effectLst/>
              </a:rPr>
            </a:br>
            <a:r>
              <a:rPr lang="en-US" sz="3600" dirty="0" smtClean="0">
                <a:effectLst/>
              </a:rPr>
              <a:t>Levels of Stress</a:t>
            </a:r>
            <a:endParaRPr lang="en-US" sz="3600" dirty="0">
              <a:effectLst/>
            </a:endParaRPr>
          </a:p>
        </p:txBody>
      </p:sp>
      <p:sp>
        <p:nvSpPr>
          <p:cNvPr id="5" name="Content Placeholder 4"/>
          <p:cNvSpPr>
            <a:spLocks noGrp="1"/>
          </p:cNvSpPr>
          <p:nvPr>
            <p:ph idx="1"/>
          </p:nvPr>
        </p:nvSpPr>
        <p:spPr>
          <a:xfrm>
            <a:off x="365806" y="1783098"/>
            <a:ext cx="8412388" cy="4479590"/>
          </a:xfrm>
        </p:spPr>
        <p:txBody>
          <a:bodyPr/>
          <a:lstStyle/>
          <a:p>
            <a:pPr marL="0" indent="0">
              <a:buNone/>
            </a:pPr>
            <a:r>
              <a:rPr lang="en-US" sz="3200" b="1" dirty="0" smtClean="0">
                <a:effectLst/>
              </a:rPr>
              <a:t>People experience greater stress the more their jobs require:</a:t>
            </a:r>
          </a:p>
          <a:p>
            <a:r>
              <a:rPr lang="en-US" b="1" dirty="0" smtClean="0">
                <a:effectLst/>
              </a:rPr>
              <a:t>Making decisions</a:t>
            </a:r>
          </a:p>
          <a:p>
            <a:r>
              <a:rPr lang="en-US" b="1" dirty="0" smtClean="0">
                <a:effectLst/>
              </a:rPr>
              <a:t>Constantly monitoring devices or materials</a:t>
            </a:r>
          </a:p>
          <a:p>
            <a:r>
              <a:rPr lang="en-US" b="1" dirty="0" smtClean="0">
                <a:effectLst/>
              </a:rPr>
              <a:t>Repeatedly exchanging information with others</a:t>
            </a:r>
          </a:p>
          <a:p>
            <a:r>
              <a:rPr lang="en-US" b="1" dirty="0" smtClean="0">
                <a:effectLst/>
              </a:rPr>
              <a:t>Working in unpleasant physical conditions</a:t>
            </a:r>
          </a:p>
          <a:p>
            <a:r>
              <a:rPr lang="en-US" b="1" dirty="0" smtClean="0">
                <a:effectLst/>
              </a:rPr>
              <a:t>Performing unstructured rather than structured tasks</a:t>
            </a:r>
            <a:endParaRPr lang="en-US" b="1" dirty="0">
              <a:effectLst/>
            </a:endParaRPr>
          </a:p>
        </p:txBody>
      </p:sp>
      <p:sp>
        <p:nvSpPr>
          <p:cNvPr id="4" name="Slide Number Placeholder 3"/>
          <p:cNvSpPr>
            <a:spLocks noGrp="1"/>
          </p:cNvSpPr>
          <p:nvPr>
            <p:ph type="sldNum" sz="quarter" idx="11"/>
          </p:nvPr>
        </p:nvSpPr>
        <p:spPr/>
        <p:txBody>
          <a:bodyPr/>
          <a:lstStyle/>
          <a:p>
            <a:pPr>
              <a:defRPr/>
            </a:pPr>
            <a:r>
              <a:rPr lang="en-US" smtClean="0">
                <a:solidFill>
                  <a:srgbClr val="000000"/>
                </a:solidFill>
              </a:rPr>
              <a:t>16–</a:t>
            </a:r>
            <a:fld id="{04668D99-07E5-4EB7-90C2-E9612E817A40}"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2074925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1369606"/>
          </a:xfrm>
        </p:spPr>
        <p:txBody>
          <a:bodyPr/>
          <a:lstStyle/>
          <a:p>
            <a:pPr algn="ctr"/>
            <a:r>
              <a:rPr lang="en-US" sz="4000" dirty="0">
                <a:effectLst/>
              </a:rPr>
              <a:t>10 most stressful and 10 least stressful jobs of 2013</a:t>
            </a:r>
          </a:p>
        </p:txBody>
      </p:sp>
      <p:sp>
        <p:nvSpPr>
          <p:cNvPr id="3" name="Content Placeholder 2"/>
          <p:cNvSpPr>
            <a:spLocks noGrp="1"/>
          </p:cNvSpPr>
          <p:nvPr>
            <p:ph idx="1"/>
          </p:nvPr>
        </p:nvSpPr>
        <p:spPr>
          <a:xfrm>
            <a:off x="525463" y="1874537"/>
            <a:ext cx="8102600" cy="4388151"/>
          </a:xfrm>
        </p:spPr>
        <p:txBody>
          <a:bodyPr/>
          <a:lstStyle/>
          <a:p>
            <a:r>
              <a:rPr lang="en-US" dirty="0">
                <a:effectLst/>
                <a:hlinkClick r:id="rId3"/>
              </a:rPr>
              <a:t>http://www.smartplanet.com/blog/bulletin/10-most-stressful-and-10-least-stressful-jobs-of-2013</a:t>
            </a:r>
            <a:r>
              <a:rPr lang="en-US" dirty="0" smtClean="0">
                <a:effectLst/>
                <a:hlinkClick r:id="rId3"/>
              </a:rPr>
              <a:t>/</a:t>
            </a:r>
            <a:r>
              <a:rPr lang="en-US" dirty="0" smtClean="0">
                <a:effectLst/>
              </a:rPr>
              <a:t> </a:t>
            </a:r>
            <a:endParaRPr lang="en-US" dirty="0">
              <a:effectLst/>
            </a:endParaRPr>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1991306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3637B2E5-4725-4E06-8E68-479E12930C93}" type="slidenum">
              <a:rPr lang="en-US" altLang="en-US" sz="900">
                <a:solidFill>
                  <a:srgbClr val="000000"/>
                </a:solidFill>
                <a:cs typeface="Times New Roman" pitchFamily="18" charset="0"/>
              </a:rPr>
              <a:pPr eaLnBrk="1" hangingPunct="1"/>
              <a:t>64</a:t>
            </a:fld>
            <a:endParaRPr lang="en-US" altLang="en-US" sz="900">
              <a:solidFill>
                <a:srgbClr val="000000"/>
              </a:solidFill>
              <a:cs typeface="Times New Roman" pitchFamily="18" charset="0"/>
            </a:endParaRPr>
          </a:p>
        </p:txBody>
      </p:sp>
      <p:sp>
        <p:nvSpPr>
          <p:cNvPr id="2833410" name="Rectangle 2"/>
          <p:cNvSpPr>
            <a:spLocks noGrp="1" noChangeArrowheads="1"/>
          </p:cNvSpPr>
          <p:nvPr>
            <p:ph type="title"/>
          </p:nvPr>
        </p:nvSpPr>
        <p:spPr/>
        <p:txBody>
          <a:bodyPr/>
          <a:lstStyle/>
          <a:p>
            <a:pPr algn="ctr" eaLnBrk="1" hangingPunct="1">
              <a:defRPr/>
            </a:pPr>
            <a:r>
              <a:rPr lang="en-US" dirty="0" smtClean="0">
                <a:effectLst/>
              </a:rPr>
              <a:t>Stress Factors and Their Consequences</a:t>
            </a:r>
          </a:p>
        </p:txBody>
      </p:sp>
      <p:sp>
        <p:nvSpPr>
          <p:cNvPr id="2833412" name="Rectangle 4"/>
          <p:cNvSpPr>
            <a:spLocks noGrp="1" noChangeArrowheads="1"/>
          </p:cNvSpPr>
          <p:nvPr>
            <p:ph type="body" sz="half" idx="1"/>
          </p:nvPr>
        </p:nvSpPr>
        <p:spPr>
          <a:xfrm>
            <a:off x="525463" y="1050925"/>
            <a:ext cx="3975100" cy="5578440"/>
          </a:xfrm>
        </p:spPr>
        <p:txBody>
          <a:bodyPr/>
          <a:lstStyle/>
          <a:p>
            <a:pPr eaLnBrk="1" hangingPunct="1">
              <a:defRPr/>
            </a:pPr>
            <a:r>
              <a:rPr lang="en-US" sz="2000" dirty="0" smtClean="0">
                <a:effectLst/>
              </a:rPr>
              <a:t>Workplace factors</a:t>
            </a:r>
          </a:p>
          <a:p>
            <a:pPr lvl="1" eaLnBrk="1" hangingPunct="1">
              <a:defRPr/>
            </a:pPr>
            <a:r>
              <a:rPr lang="en-US" sz="1800" dirty="0" smtClean="0">
                <a:effectLst/>
              </a:rPr>
              <a:t>Work schedule</a:t>
            </a:r>
          </a:p>
          <a:p>
            <a:pPr lvl="1" eaLnBrk="1" hangingPunct="1">
              <a:defRPr/>
            </a:pPr>
            <a:r>
              <a:rPr lang="en-US" sz="1800" dirty="0" smtClean="0">
                <a:effectLst/>
              </a:rPr>
              <a:t>Pace of work</a:t>
            </a:r>
          </a:p>
          <a:p>
            <a:pPr lvl="1" eaLnBrk="1" hangingPunct="1">
              <a:defRPr/>
            </a:pPr>
            <a:r>
              <a:rPr lang="en-US" sz="1800" dirty="0" smtClean="0">
                <a:effectLst/>
              </a:rPr>
              <a:t>Job security worries</a:t>
            </a:r>
          </a:p>
          <a:p>
            <a:pPr lvl="1" eaLnBrk="1" hangingPunct="1">
              <a:defRPr/>
            </a:pPr>
            <a:r>
              <a:rPr lang="en-US" sz="1800" dirty="0" smtClean="0">
                <a:effectLst/>
              </a:rPr>
              <a:t>Route to and from work</a:t>
            </a:r>
          </a:p>
          <a:p>
            <a:pPr lvl="1" eaLnBrk="1" hangingPunct="1">
              <a:defRPr/>
            </a:pPr>
            <a:r>
              <a:rPr lang="en-US" sz="1800" dirty="0" smtClean="0">
                <a:effectLst/>
              </a:rPr>
              <a:t>Workplace noise</a:t>
            </a:r>
          </a:p>
          <a:p>
            <a:pPr lvl="1" eaLnBrk="1" hangingPunct="1">
              <a:defRPr/>
            </a:pPr>
            <a:r>
              <a:rPr lang="en-US" sz="1800" dirty="0" smtClean="0">
                <a:effectLst/>
              </a:rPr>
              <a:t>Poor supervision</a:t>
            </a:r>
          </a:p>
          <a:p>
            <a:pPr lvl="1" eaLnBrk="1" hangingPunct="1">
              <a:defRPr/>
            </a:pPr>
            <a:r>
              <a:rPr lang="en-US" sz="1800" dirty="0" smtClean="0">
                <a:effectLst/>
              </a:rPr>
              <a:t>The number and nature </a:t>
            </a:r>
            <a:br>
              <a:rPr lang="en-US" sz="1800" dirty="0" smtClean="0">
                <a:effectLst/>
              </a:rPr>
            </a:br>
            <a:r>
              <a:rPr lang="en-US" sz="1800" dirty="0" smtClean="0">
                <a:effectLst/>
              </a:rPr>
              <a:t>of customers or clients</a:t>
            </a:r>
          </a:p>
          <a:p>
            <a:pPr eaLnBrk="1" hangingPunct="1">
              <a:defRPr/>
            </a:pPr>
            <a:r>
              <a:rPr lang="en-US" sz="2000" dirty="0" smtClean="0">
                <a:effectLst/>
              </a:rPr>
              <a:t>Personal Factors</a:t>
            </a:r>
          </a:p>
          <a:p>
            <a:pPr lvl="1" eaLnBrk="1" hangingPunct="1">
              <a:defRPr/>
            </a:pPr>
            <a:r>
              <a:rPr lang="en-US" sz="1800" dirty="0" smtClean="0">
                <a:effectLst/>
              </a:rPr>
              <a:t>Personality type</a:t>
            </a:r>
          </a:p>
          <a:p>
            <a:pPr lvl="1" eaLnBrk="1" hangingPunct="1">
              <a:defRPr/>
            </a:pPr>
            <a:r>
              <a:rPr lang="en-US" sz="1800" dirty="0" smtClean="0">
                <a:effectLst/>
              </a:rPr>
              <a:t>Non-job factors</a:t>
            </a:r>
          </a:p>
          <a:p>
            <a:pPr lvl="1" eaLnBrk="1" hangingPunct="1">
              <a:defRPr/>
            </a:pPr>
            <a:endParaRPr lang="en-US" sz="1800" dirty="0" smtClean="0">
              <a:effectLst/>
            </a:endParaRPr>
          </a:p>
          <a:p>
            <a:pPr lvl="1" eaLnBrk="1" hangingPunct="1">
              <a:defRPr/>
            </a:pPr>
            <a:endParaRPr lang="en-US" sz="1800" dirty="0" smtClean="0">
              <a:effectLst/>
            </a:endParaRPr>
          </a:p>
        </p:txBody>
      </p:sp>
      <p:sp>
        <p:nvSpPr>
          <p:cNvPr id="2833413" name="Rectangle 5"/>
          <p:cNvSpPr>
            <a:spLocks noGrp="1" noChangeArrowheads="1"/>
          </p:cNvSpPr>
          <p:nvPr>
            <p:ph type="body" sz="half" idx="2"/>
          </p:nvPr>
        </p:nvSpPr>
        <p:spPr>
          <a:xfrm>
            <a:off x="4652963" y="1050925"/>
            <a:ext cx="3576637" cy="5211763"/>
          </a:xfrm>
        </p:spPr>
        <p:txBody>
          <a:bodyPr/>
          <a:lstStyle/>
          <a:p>
            <a:pPr eaLnBrk="1" hangingPunct="1">
              <a:defRPr/>
            </a:pPr>
            <a:r>
              <a:rPr lang="en-US" sz="2000" dirty="0" smtClean="0">
                <a:effectLst/>
              </a:rPr>
              <a:t>Human Consequences</a:t>
            </a:r>
          </a:p>
          <a:p>
            <a:pPr lvl="1" eaLnBrk="1" hangingPunct="1">
              <a:defRPr/>
            </a:pPr>
            <a:r>
              <a:rPr lang="en-US" sz="1800" dirty="0" smtClean="0">
                <a:effectLst/>
              </a:rPr>
              <a:t>Anxiety</a:t>
            </a:r>
          </a:p>
          <a:p>
            <a:pPr lvl="1" eaLnBrk="1" hangingPunct="1">
              <a:defRPr/>
            </a:pPr>
            <a:r>
              <a:rPr lang="en-US" sz="1800" dirty="0" smtClean="0">
                <a:effectLst/>
              </a:rPr>
              <a:t>Depression</a:t>
            </a:r>
          </a:p>
          <a:p>
            <a:pPr lvl="1" eaLnBrk="1" hangingPunct="1">
              <a:defRPr/>
            </a:pPr>
            <a:r>
              <a:rPr lang="en-US" sz="1800" dirty="0" smtClean="0">
                <a:effectLst/>
              </a:rPr>
              <a:t>Anger</a:t>
            </a:r>
          </a:p>
          <a:p>
            <a:pPr lvl="1" eaLnBrk="1" hangingPunct="1">
              <a:defRPr/>
            </a:pPr>
            <a:r>
              <a:rPr lang="en-US" sz="1800" dirty="0" smtClean="0">
                <a:effectLst/>
              </a:rPr>
              <a:t>Cardiovascular disease</a:t>
            </a:r>
          </a:p>
          <a:p>
            <a:pPr lvl="1" eaLnBrk="1" hangingPunct="1">
              <a:defRPr/>
            </a:pPr>
            <a:r>
              <a:rPr lang="en-US" sz="1800" dirty="0" smtClean="0">
                <a:effectLst/>
              </a:rPr>
              <a:t>Headaches</a:t>
            </a:r>
          </a:p>
          <a:p>
            <a:pPr eaLnBrk="1" hangingPunct="1">
              <a:defRPr/>
            </a:pPr>
            <a:r>
              <a:rPr lang="en-US" sz="2000" dirty="0" smtClean="0">
                <a:effectLst/>
              </a:rPr>
              <a:t>Employer Consequences</a:t>
            </a:r>
          </a:p>
          <a:p>
            <a:pPr lvl="1" eaLnBrk="1" hangingPunct="1">
              <a:defRPr/>
            </a:pPr>
            <a:r>
              <a:rPr lang="en-US" sz="1800" dirty="0" smtClean="0">
                <a:effectLst/>
              </a:rPr>
              <a:t>Diminished quantity and quality of performance</a:t>
            </a:r>
          </a:p>
          <a:p>
            <a:pPr lvl="1" eaLnBrk="1" hangingPunct="1">
              <a:defRPr/>
            </a:pPr>
            <a:r>
              <a:rPr lang="en-US" sz="1800" dirty="0" smtClean="0">
                <a:effectLst/>
              </a:rPr>
              <a:t>Increased absenteeism and turnover</a:t>
            </a:r>
          </a:p>
          <a:p>
            <a:pPr lvl="1" eaLnBrk="1" hangingPunct="1">
              <a:defRPr/>
            </a:pPr>
            <a:r>
              <a:rPr lang="en-US" sz="1800" dirty="0" smtClean="0">
                <a:effectLst/>
              </a:rPr>
              <a:t>Workplace violence</a:t>
            </a:r>
          </a:p>
        </p:txBody>
      </p:sp>
    </p:spTree>
    <p:extLst>
      <p:ext uri="{BB962C8B-B14F-4D97-AF65-F5344CB8AC3E}">
        <p14:creationId xmlns:p14="http://schemas.microsoft.com/office/powerpoint/2010/main" val="2262852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EA45DF4B-EF9A-4261-9591-1F5AC6C089E6}" type="slidenum">
              <a:rPr lang="en-US" altLang="en-US" sz="900">
                <a:solidFill>
                  <a:srgbClr val="000000"/>
                </a:solidFill>
                <a:cs typeface="Times New Roman" pitchFamily="18" charset="0"/>
              </a:rPr>
              <a:pPr eaLnBrk="1" hangingPunct="1"/>
              <a:t>65</a:t>
            </a:fld>
            <a:endParaRPr lang="en-US" altLang="en-US" sz="900">
              <a:solidFill>
                <a:srgbClr val="000000"/>
              </a:solidFill>
              <a:cs typeface="Times New Roman" pitchFamily="18" charset="0"/>
            </a:endParaRPr>
          </a:p>
        </p:txBody>
      </p:sp>
      <p:sp>
        <p:nvSpPr>
          <p:cNvPr id="2788354" name="Rectangle 2"/>
          <p:cNvSpPr>
            <a:spLocks noGrp="1" noChangeArrowheads="1"/>
          </p:cNvSpPr>
          <p:nvPr>
            <p:ph type="title"/>
          </p:nvPr>
        </p:nvSpPr>
        <p:spPr>
          <a:xfrm>
            <a:off x="365125" y="366713"/>
            <a:ext cx="8413750" cy="692497"/>
          </a:xfrm>
        </p:spPr>
        <p:txBody>
          <a:bodyPr/>
          <a:lstStyle/>
          <a:p>
            <a:pPr algn="ctr" eaLnBrk="1" hangingPunct="1">
              <a:defRPr/>
            </a:pPr>
            <a:r>
              <a:rPr lang="en-US" sz="3600" dirty="0" smtClean="0">
                <a:effectLst/>
              </a:rPr>
              <a:t>Reducing Job Stress: Personal</a:t>
            </a:r>
          </a:p>
        </p:txBody>
      </p:sp>
      <p:sp>
        <p:nvSpPr>
          <p:cNvPr id="2788355" name="Rectangle 3"/>
          <p:cNvSpPr>
            <a:spLocks noGrp="1" noChangeArrowheads="1"/>
          </p:cNvSpPr>
          <p:nvPr>
            <p:ph type="body" idx="1"/>
          </p:nvPr>
        </p:nvSpPr>
        <p:spPr>
          <a:xfrm>
            <a:off x="525463" y="1050925"/>
            <a:ext cx="7154862" cy="5211763"/>
          </a:xfrm>
        </p:spPr>
        <p:txBody>
          <a:bodyPr/>
          <a:lstStyle/>
          <a:p>
            <a:pPr eaLnBrk="1" hangingPunct="1">
              <a:spcBef>
                <a:spcPct val="30000"/>
              </a:spcBef>
              <a:defRPr/>
            </a:pPr>
            <a:r>
              <a:rPr lang="en-US" sz="1800" dirty="0" smtClean="0">
                <a:effectLst/>
              </a:rPr>
              <a:t>Build rewarding, pleasant, cooperative relationships. </a:t>
            </a:r>
          </a:p>
          <a:p>
            <a:pPr eaLnBrk="1" hangingPunct="1">
              <a:spcBef>
                <a:spcPct val="30000"/>
              </a:spcBef>
              <a:defRPr/>
            </a:pPr>
            <a:r>
              <a:rPr lang="en-US" sz="1800" dirty="0" smtClean="0">
                <a:effectLst/>
              </a:rPr>
              <a:t>Don’t bite off more than you can chew.</a:t>
            </a:r>
          </a:p>
          <a:p>
            <a:pPr eaLnBrk="1" hangingPunct="1">
              <a:spcBef>
                <a:spcPct val="30000"/>
              </a:spcBef>
              <a:defRPr/>
            </a:pPr>
            <a:r>
              <a:rPr lang="en-US" sz="1800" dirty="0" smtClean="0">
                <a:effectLst/>
              </a:rPr>
              <a:t>Build an effective and supportive relationship with your boss.</a:t>
            </a:r>
          </a:p>
          <a:p>
            <a:pPr eaLnBrk="1" hangingPunct="1">
              <a:spcBef>
                <a:spcPct val="30000"/>
              </a:spcBef>
              <a:defRPr/>
            </a:pPr>
            <a:r>
              <a:rPr lang="en-US" sz="1800" dirty="0" smtClean="0">
                <a:effectLst/>
              </a:rPr>
              <a:t>Negotiate with your boss for realistic deadlines on projects.</a:t>
            </a:r>
          </a:p>
          <a:p>
            <a:pPr eaLnBrk="1" hangingPunct="1">
              <a:spcBef>
                <a:spcPct val="30000"/>
              </a:spcBef>
              <a:defRPr/>
            </a:pPr>
            <a:r>
              <a:rPr lang="en-US" sz="1800" dirty="0" smtClean="0">
                <a:effectLst/>
              </a:rPr>
              <a:t>Learn as much as you can about upcoming events and get </a:t>
            </a:r>
            <a:br>
              <a:rPr lang="en-US" sz="1800" dirty="0" smtClean="0">
                <a:effectLst/>
              </a:rPr>
            </a:br>
            <a:r>
              <a:rPr lang="en-US" sz="1800" dirty="0" smtClean="0">
                <a:effectLst/>
              </a:rPr>
              <a:t>as much lead time as you can to prepare for them.</a:t>
            </a:r>
          </a:p>
          <a:p>
            <a:pPr eaLnBrk="1" hangingPunct="1">
              <a:spcBef>
                <a:spcPct val="30000"/>
              </a:spcBef>
              <a:defRPr/>
            </a:pPr>
            <a:r>
              <a:rPr lang="en-US" sz="1800" dirty="0" smtClean="0">
                <a:effectLst/>
              </a:rPr>
              <a:t>Find time every day for detachment and relaxation.</a:t>
            </a:r>
          </a:p>
          <a:p>
            <a:pPr eaLnBrk="1" hangingPunct="1">
              <a:spcBef>
                <a:spcPct val="30000"/>
              </a:spcBef>
              <a:defRPr/>
            </a:pPr>
            <a:r>
              <a:rPr lang="en-US" sz="1800" dirty="0" smtClean="0">
                <a:effectLst/>
              </a:rPr>
              <a:t>Take a walk to keep your body refreshed and alert.</a:t>
            </a:r>
          </a:p>
          <a:p>
            <a:pPr eaLnBrk="1" hangingPunct="1">
              <a:spcBef>
                <a:spcPct val="30000"/>
              </a:spcBef>
              <a:defRPr/>
            </a:pPr>
            <a:r>
              <a:rPr lang="en-US" sz="1800" dirty="0" smtClean="0">
                <a:effectLst/>
              </a:rPr>
              <a:t>Find ways to reduce unnecessary noise.</a:t>
            </a:r>
          </a:p>
          <a:p>
            <a:pPr eaLnBrk="1" hangingPunct="1">
              <a:spcBef>
                <a:spcPct val="30000"/>
              </a:spcBef>
              <a:defRPr/>
            </a:pPr>
            <a:r>
              <a:rPr lang="en-US" sz="1800" dirty="0" smtClean="0">
                <a:effectLst/>
              </a:rPr>
              <a:t>Reduce trivia in your job; delegate routine work.</a:t>
            </a:r>
          </a:p>
          <a:p>
            <a:pPr eaLnBrk="1" hangingPunct="1">
              <a:spcBef>
                <a:spcPct val="30000"/>
              </a:spcBef>
              <a:defRPr/>
            </a:pPr>
            <a:r>
              <a:rPr lang="en-US" sz="1800" dirty="0" smtClean="0">
                <a:effectLst/>
              </a:rPr>
              <a:t>Limit interruptions.</a:t>
            </a:r>
          </a:p>
          <a:p>
            <a:pPr eaLnBrk="1" hangingPunct="1">
              <a:spcBef>
                <a:spcPct val="30000"/>
              </a:spcBef>
              <a:defRPr/>
            </a:pPr>
            <a:r>
              <a:rPr lang="en-US" sz="1800" dirty="0" smtClean="0">
                <a:effectLst/>
              </a:rPr>
              <a:t>Don’t put off dealing with distasteful problems.</a:t>
            </a:r>
          </a:p>
          <a:p>
            <a:pPr eaLnBrk="1" hangingPunct="1">
              <a:spcBef>
                <a:spcPct val="30000"/>
              </a:spcBef>
              <a:defRPr/>
            </a:pPr>
            <a:r>
              <a:rPr lang="en-US" sz="1800" dirty="0" smtClean="0">
                <a:effectLst/>
              </a:rPr>
              <a:t>Make a “worry list” that includes solutions for each problem.</a:t>
            </a:r>
          </a:p>
          <a:p>
            <a:pPr eaLnBrk="1" hangingPunct="1">
              <a:spcBef>
                <a:spcPct val="30000"/>
              </a:spcBef>
              <a:defRPr/>
            </a:pPr>
            <a:r>
              <a:rPr lang="en-US" sz="1800" dirty="0" smtClean="0">
                <a:effectLst/>
              </a:rPr>
              <a:t>Get more and better quality sleep.</a:t>
            </a:r>
          </a:p>
          <a:p>
            <a:pPr eaLnBrk="1" hangingPunct="1">
              <a:spcBef>
                <a:spcPct val="30000"/>
              </a:spcBef>
              <a:defRPr/>
            </a:pPr>
            <a:r>
              <a:rPr lang="en-US" sz="1800" dirty="0" smtClean="0">
                <a:effectLst/>
              </a:rPr>
              <a:t>Practice meditation when stressed.</a:t>
            </a:r>
          </a:p>
        </p:txBody>
      </p:sp>
    </p:spTree>
    <p:extLst>
      <p:ext uri="{BB962C8B-B14F-4D97-AF65-F5344CB8AC3E}">
        <p14:creationId xmlns:p14="http://schemas.microsoft.com/office/powerpoint/2010/main" val="340331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88355">
                                            <p:txEl>
                                              <p:pRg st="0" end="0"/>
                                            </p:txEl>
                                          </p:spTgt>
                                        </p:tgtEl>
                                        <p:attrNameLst>
                                          <p:attrName>style.visibility</p:attrName>
                                        </p:attrNameLst>
                                      </p:cBhvr>
                                      <p:to>
                                        <p:strVal val="visible"/>
                                      </p:to>
                                    </p:set>
                                    <p:animEffect transition="in" filter="wipe(left)">
                                      <p:cBhvr>
                                        <p:cTn id="7" dur="500"/>
                                        <p:tgtEl>
                                          <p:spTgt spid="278835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88355">
                                            <p:txEl>
                                              <p:pRg st="1" end="1"/>
                                            </p:txEl>
                                          </p:spTgt>
                                        </p:tgtEl>
                                        <p:attrNameLst>
                                          <p:attrName>style.visibility</p:attrName>
                                        </p:attrNameLst>
                                      </p:cBhvr>
                                      <p:to>
                                        <p:strVal val="visible"/>
                                      </p:to>
                                    </p:set>
                                    <p:animEffect transition="in" filter="wipe(left)">
                                      <p:cBhvr>
                                        <p:cTn id="11" dur="500"/>
                                        <p:tgtEl>
                                          <p:spTgt spid="278835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88355">
                                            <p:txEl>
                                              <p:pRg st="2" end="2"/>
                                            </p:txEl>
                                          </p:spTgt>
                                        </p:tgtEl>
                                        <p:attrNameLst>
                                          <p:attrName>style.visibility</p:attrName>
                                        </p:attrNameLst>
                                      </p:cBhvr>
                                      <p:to>
                                        <p:strVal val="visible"/>
                                      </p:to>
                                    </p:set>
                                    <p:animEffect transition="in" filter="wipe(left)">
                                      <p:cBhvr>
                                        <p:cTn id="15" dur="500"/>
                                        <p:tgtEl>
                                          <p:spTgt spid="278835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88355">
                                            <p:txEl>
                                              <p:pRg st="3" end="3"/>
                                            </p:txEl>
                                          </p:spTgt>
                                        </p:tgtEl>
                                        <p:attrNameLst>
                                          <p:attrName>style.visibility</p:attrName>
                                        </p:attrNameLst>
                                      </p:cBhvr>
                                      <p:to>
                                        <p:strVal val="visible"/>
                                      </p:to>
                                    </p:set>
                                    <p:animEffect transition="in" filter="wipe(left)">
                                      <p:cBhvr>
                                        <p:cTn id="19" dur="500"/>
                                        <p:tgtEl>
                                          <p:spTgt spid="278835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88355">
                                            <p:txEl>
                                              <p:pRg st="4" end="4"/>
                                            </p:txEl>
                                          </p:spTgt>
                                        </p:tgtEl>
                                        <p:attrNameLst>
                                          <p:attrName>style.visibility</p:attrName>
                                        </p:attrNameLst>
                                      </p:cBhvr>
                                      <p:to>
                                        <p:strVal val="visible"/>
                                      </p:to>
                                    </p:set>
                                    <p:animEffect transition="in" filter="wipe(left)">
                                      <p:cBhvr>
                                        <p:cTn id="23" dur="500"/>
                                        <p:tgtEl>
                                          <p:spTgt spid="2788355">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88355">
                                            <p:txEl>
                                              <p:pRg st="5" end="5"/>
                                            </p:txEl>
                                          </p:spTgt>
                                        </p:tgtEl>
                                        <p:attrNameLst>
                                          <p:attrName>style.visibility</p:attrName>
                                        </p:attrNameLst>
                                      </p:cBhvr>
                                      <p:to>
                                        <p:strVal val="visible"/>
                                      </p:to>
                                    </p:set>
                                    <p:animEffect transition="in" filter="wipe(left)">
                                      <p:cBhvr>
                                        <p:cTn id="27" dur="500"/>
                                        <p:tgtEl>
                                          <p:spTgt spid="2788355">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88355">
                                            <p:txEl>
                                              <p:pRg st="6" end="6"/>
                                            </p:txEl>
                                          </p:spTgt>
                                        </p:tgtEl>
                                        <p:attrNameLst>
                                          <p:attrName>style.visibility</p:attrName>
                                        </p:attrNameLst>
                                      </p:cBhvr>
                                      <p:to>
                                        <p:strVal val="visible"/>
                                      </p:to>
                                    </p:set>
                                    <p:animEffect transition="in" filter="wipe(left)">
                                      <p:cBhvr>
                                        <p:cTn id="31" dur="500"/>
                                        <p:tgtEl>
                                          <p:spTgt spid="2788355">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88355">
                                            <p:txEl>
                                              <p:pRg st="7" end="7"/>
                                            </p:txEl>
                                          </p:spTgt>
                                        </p:tgtEl>
                                        <p:attrNameLst>
                                          <p:attrName>style.visibility</p:attrName>
                                        </p:attrNameLst>
                                      </p:cBhvr>
                                      <p:to>
                                        <p:strVal val="visible"/>
                                      </p:to>
                                    </p:set>
                                    <p:animEffect transition="in" filter="wipe(left)">
                                      <p:cBhvr>
                                        <p:cTn id="35" dur="500"/>
                                        <p:tgtEl>
                                          <p:spTgt spid="2788355">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788355">
                                            <p:txEl>
                                              <p:pRg st="8" end="8"/>
                                            </p:txEl>
                                          </p:spTgt>
                                        </p:tgtEl>
                                        <p:attrNameLst>
                                          <p:attrName>style.visibility</p:attrName>
                                        </p:attrNameLst>
                                      </p:cBhvr>
                                      <p:to>
                                        <p:strVal val="visible"/>
                                      </p:to>
                                    </p:set>
                                    <p:animEffect transition="in" filter="wipe(left)">
                                      <p:cBhvr>
                                        <p:cTn id="39" dur="500"/>
                                        <p:tgtEl>
                                          <p:spTgt spid="2788355">
                                            <p:txEl>
                                              <p:pRg st="8" end="8"/>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788355">
                                            <p:txEl>
                                              <p:pRg st="9" end="9"/>
                                            </p:txEl>
                                          </p:spTgt>
                                        </p:tgtEl>
                                        <p:attrNameLst>
                                          <p:attrName>style.visibility</p:attrName>
                                        </p:attrNameLst>
                                      </p:cBhvr>
                                      <p:to>
                                        <p:strVal val="visible"/>
                                      </p:to>
                                    </p:set>
                                    <p:animEffect transition="in" filter="wipe(left)">
                                      <p:cBhvr>
                                        <p:cTn id="43" dur="500"/>
                                        <p:tgtEl>
                                          <p:spTgt spid="2788355">
                                            <p:txEl>
                                              <p:pRg st="9" end="9"/>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788355">
                                            <p:txEl>
                                              <p:pRg st="10" end="10"/>
                                            </p:txEl>
                                          </p:spTgt>
                                        </p:tgtEl>
                                        <p:attrNameLst>
                                          <p:attrName>style.visibility</p:attrName>
                                        </p:attrNameLst>
                                      </p:cBhvr>
                                      <p:to>
                                        <p:strVal val="visible"/>
                                      </p:to>
                                    </p:set>
                                    <p:animEffect transition="in" filter="wipe(left)">
                                      <p:cBhvr>
                                        <p:cTn id="47" dur="500"/>
                                        <p:tgtEl>
                                          <p:spTgt spid="2788355">
                                            <p:txEl>
                                              <p:pRg st="10" end="10"/>
                                            </p:txEl>
                                          </p:spTgt>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788355">
                                            <p:txEl>
                                              <p:pRg st="11" end="11"/>
                                            </p:txEl>
                                          </p:spTgt>
                                        </p:tgtEl>
                                        <p:attrNameLst>
                                          <p:attrName>style.visibility</p:attrName>
                                        </p:attrNameLst>
                                      </p:cBhvr>
                                      <p:to>
                                        <p:strVal val="visible"/>
                                      </p:to>
                                    </p:set>
                                    <p:animEffect transition="in" filter="wipe(left)">
                                      <p:cBhvr>
                                        <p:cTn id="51" dur="500"/>
                                        <p:tgtEl>
                                          <p:spTgt spid="2788355">
                                            <p:txEl>
                                              <p:pRg st="11" end="1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788355">
                                            <p:txEl>
                                              <p:pRg st="12" end="12"/>
                                            </p:txEl>
                                          </p:spTgt>
                                        </p:tgtEl>
                                        <p:attrNameLst>
                                          <p:attrName>style.visibility</p:attrName>
                                        </p:attrNameLst>
                                      </p:cBhvr>
                                      <p:to>
                                        <p:strVal val="visible"/>
                                      </p:to>
                                    </p:set>
                                    <p:animEffect transition="in" filter="wipe(left)">
                                      <p:cBhvr>
                                        <p:cTn id="56" dur="500"/>
                                        <p:tgtEl>
                                          <p:spTgt spid="2788355">
                                            <p:txEl>
                                              <p:pRg st="12" end="1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788355">
                                            <p:txEl>
                                              <p:pRg st="13" end="13"/>
                                            </p:txEl>
                                          </p:spTgt>
                                        </p:tgtEl>
                                        <p:attrNameLst>
                                          <p:attrName>style.visibility</p:attrName>
                                        </p:attrNameLst>
                                      </p:cBhvr>
                                      <p:to>
                                        <p:strVal val="visible"/>
                                      </p:to>
                                    </p:set>
                                    <p:animEffect transition="in" filter="wipe(left)">
                                      <p:cBhvr>
                                        <p:cTn id="61" dur="500"/>
                                        <p:tgtEl>
                                          <p:spTgt spid="27883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355"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11BAF140-6A08-4BEF-B490-721793BF9365}" type="slidenum">
              <a:rPr lang="en-US" altLang="en-US" sz="900">
                <a:solidFill>
                  <a:srgbClr val="000000"/>
                </a:solidFill>
                <a:cs typeface="Times New Roman" pitchFamily="18" charset="0"/>
              </a:rPr>
              <a:pPr eaLnBrk="1" hangingPunct="1"/>
              <a:t>66</a:t>
            </a:fld>
            <a:endParaRPr lang="en-US" altLang="en-US" sz="900">
              <a:solidFill>
                <a:srgbClr val="000000"/>
              </a:solidFill>
              <a:cs typeface="Times New Roman" pitchFamily="18" charset="0"/>
            </a:endParaRPr>
          </a:p>
        </p:txBody>
      </p:sp>
      <p:sp>
        <p:nvSpPr>
          <p:cNvPr id="2790402" name="Rectangle 2"/>
          <p:cNvSpPr>
            <a:spLocks noGrp="1" noChangeArrowheads="1"/>
          </p:cNvSpPr>
          <p:nvPr>
            <p:ph type="title"/>
          </p:nvPr>
        </p:nvSpPr>
        <p:spPr>
          <a:xfrm>
            <a:off x="365125" y="366713"/>
            <a:ext cx="8413750" cy="692497"/>
          </a:xfrm>
        </p:spPr>
        <p:txBody>
          <a:bodyPr/>
          <a:lstStyle/>
          <a:p>
            <a:pPr algn="ctr" eaLnBrk="1" hangingPunct="1">
              <a:defRPr/>
            </a:pPr>
            <a:r>
              <a:rPr lang="en-US" sz="3600" dirty="0" smtClean="0"/>
              <a:t>Reducing Job Stress: Organizational</a:t>
            </a:r>
          </a:p>
        </p:txBody>
      </p:sp>
      <p:sp>
        <p:nvSpPr>
          <p:cNvPr id="2790403" name="Rectangle 3"/>
          <p:cNvSpPr>
            <a:spLocks noGrp="1" noChangeArrowheads="1"/>
          </p:cNvSpPr>
          <p:nvPr>
            <p:ph type="body" idx="1"/>
          </p:nvPr>
        </p:nvSpPr>
        <p:spPr>
          <a:xfrm>
            <a:off x="457245" y="1050925"/>
            <a:ext cx="8229510" cy="5487001"/>
          </a:xfrm>
        </p:spPr>
        <p:txBody>
          <a:bodyPr/>
          <a:lstStyle/>
          <a:p>
            <a:pPr eaLnBrk="1" hangingPunct="1">
              <a:spcBef>
                <a:spcPct val="50000"/>
              </a:spcBef>
              <a:defRPr/>
            </a:pPr>
            <a:r>
              <a:rPr lang="en-US" dirty="0" smtClean="0">
                <a:effectLst/>
              </a:rPr>
              <a:t>Provide supportive supervisors.</a:t>
            </a:r>
          </a:p>
          <a:p>
            <a:pPr eaLnBrk="1" hangingPunct="1">
              <a:spcBef>
                <a:spcPct val="50000"/>
              </a:spcBef>
              <a:defRPr/>
            </a:pPr>
            <a:r>
              <a:rPr lang="en-US" dirty="0" smtClean="0">
                <a:effectLst/>
              </a:rPr>
              <a:t>Ensure fair treatment for all employees.</a:t>
            </a:r>
          </a:p>
          <a:p>
            <a:pPr eaLnBrk="1" hangingPunct="1">
              <a:spcBef>
                <a:spcPct val="50000"/>
              </a:spcBef>
              <a:defRPr/>
            </a:pPr>
            <a:r>
              <a:rPr lang="en-US" dirty="0" smtClean="0">
                <a:effectLst/>
              </a:rPr>
              <a:t>Reduce personal conflicts on the job.</a:t>
            </a:r>
          </a:p>
          <a:p>
            <a:pPr eaLnBrk="1" hangingPunct="1">
              <a:spcBef>
                <a:spcPct val="50000"/>
              </a:spcBef>
              <a:defRPr/>
            </a:pPr>
            <a:r>
              <a:rPr lang="en-US" dirty="0" smtClean="0">
                <a:effectLst/>
              </a:rPr>
              <a:t>Have open communication between management and employees.</a:t>
            </a:r>
          </a:p>
          <a:p>
            <a:pPr eaLnBrk="1" hangingPunct="1">
              <a:spcBef>
                <a:spcPct val="50000"/>
              </a:spcBef>
              <a:defRPr/>
            </a:pPr>
            <a:r>
              <a:rPr lang="en-US" dirty="0" smtClean="0">
                <a:effectLst/>
              </a:rPr>
              <a:t>Support employees’ efforts, for instance, by regularly asking how they are doing.</a:t>
            </a:r>
          </a:p>
          <a:p>
            <a:pPr eaLnBrk="1" hangingPunct="1">
              <a:spcBef>
                <a:spcPct val="50000"/>
              </a:spcBef>
              <a:defRPr/>
            </a:pPr>
            <a:r>
              <a:rPr lang="en-US" dirty="0" smtClean="0">
                <a:effectLst/>
              </a:rPr>
              <a:t>Ensure effective job-person fit, since a mistake can trigger stress.</a:t>
            </a:r>
          </a:p>
          <a:p>
            <a:pPr eaLnBrk="1" hangingPunct="1">
              <a:spcBef>
                <a:spcPct val="50000"/>
              </a:spcBef>
              <a:defRPr/>
            </a:pPr>
            <a:r>
              <a:rPr lang="en-US" dirty="0" smtClean="0">
                <a:effectLst/>
              </a:rPr>
              <a:t>Give employees more control over their jobs.</a:t>
            </a:r>
          </a:p>
          <a:p>
            <a:pPr eaLnBrk="1" hangingPunct="1">
              <a:spcBef>
                <a:spcPct val="50000"/>
              </a:spcBef>
              <a:defRPr/>
            </a:pPr>
            <a:r>
              <a:rPr lang="en-US" dirty="0" smtClean="0">
                <a:effectLst/>
              </a:rPr>
              <a:t>Provide EAP including professional counseling.</a:t>
            </a:r>
          </a:p>
        </p:txBody>
      </p:sp>
    </p:spTree>
    <p:extLst>
      <p:ext uri="{BB962C8B-B14F-4D97-AF65-F5344CB8AC3E}">
        <p14:creationId xmlns:p14="http://schemas.microsoft.com/office/powerpoint/2010/main" val="2826430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90403">
                                            <p:txEl>
                                              <p:pRg st="0" end="0"/>
                                            </p:txEl>
                                          </p:spTgt>
                                        </p:tgtEl>
                                        <p:attrNameLst>
                                          <p:attrName>style.visibility</p:attrName>
                                        </p:attrNameLst>
                                      </p:cBhvr>
                                      <p:to>
                                        <p:strVal val="visible"/>
                                      </p:to>
                                    </p:set>
                                    <p:animEffect transition="in" filter="wipe(left)">
                                      <p:cBhvr>
                                        <p:cTn id="7" dur="500"/>
                                        <p:tgtEl>
                                          <p:spTgt spid="279040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90403">
                                            <p:txEl>
                                              <p:pRg st="1" end="1"/>
                                            </p:txEl>
                                          </p:spTgt>
                                        </p:tgtEl>
                                        <p:attrNameLst>
                                          <p:attrName>style.visibility</p:attrName>
                                        </p:attrNameLst>
                                      </p:cBhvr>
                                      <p:to>
                                        <p:strVal val="visible"/>
                                      </p:to>
                                    </p:set>
                                    <p:animEffect transition="in" filter="wipe(left)">
                                      <p:cBhvr>
                                        <p:cTn id="11" dur="500"/>
                                        <p:tgtEl>
                                          <p:spTgt spid="279040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90403">
                                            <p:txEl>
                                              <p:pRg st="2" end="2"/>
                                            </p:txEl>
                                          </p:spTgt>
                                        </p:tgtEl>
                                        <p:attrNameLst>
                                          <p:attrName>style.visibility</p:attrName>
                                        </p:attrNameLst>
                                      </p:cBhvr>
                                      <p:to>
                                        <p:strVal val="visible"/>
                                      </p:to>
                                    </p:set>
                                    <p:animEffect transition="in" filter="wipe(left)">
                                      <p:cBhvr>
                                        <p:cTn id="15" dur="500"/>
                                        <p:tgtEl>
                                          <p:spTgt spid="279040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90403">
                                            <p:txEl>
                                              <p:pRg st="3" end="3"/>
                                            </p:txEl>
                                          </p:spTgt>
                                        </p:tgtEl>
                                        <p:attrNameLst>
                                          <p:attrName>style.visibility</p:attrName>
                                        </p:attrNameLst>
                                      </p:cBhvr>
                                      <p:to>
                                        <p:strVal val="visible"/>
                                      </p:to>
                                    </p:set>
                                    <p:animEffect transition="in" filter="wipe(left)">
                                      <p:cBhvr>
                                        <p:cTn id="19" dur="500"/>
                                        <p:tgtEl>
                                          <p:spTgt spid="279040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90403">
                                            <p:txEl>
                                              <p:pRg st="4" end="4"/>
                                            </p:txEl>
                                          </p:spTgt>
                                        </p:tgtEl>
                                        <p:attrNameLst>
                                          <p:attrName>style.visibility</p:attrName>
                                        </p:attrNameLst>
                                      </p:cBhvr>
                                      <p:to>
                                        <p:strVal val="visible"/>
                                      </p:to>
                                    </p:set>
                                    <p:animEffect transition="in" filter="wipe(left)">
                                      <p:cBhvr>
                                        <p:cTn id="23" dur="500"/>
                                        <p:tgtEl>
                                          <p:spTgt spid="279040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90403">
                                            <p:txEl>
                                              <p:pRg st="5" end="5"/>
                                            </p:txEl>
                                          </p:spTgt>
                                        </p:tgtEl>
                                        <p:attrNameLst>
                                          <p:attrName>style.visibility</p:attrName>
                                        </p:attrNameLst>
                                      </p:cBhvr>
                                      <p:to>
                                        <p:strVal val="visible"/>
                                      </p:to>
                                    </p:set>
                                    <p:animEffect transition="in" filter="wipe(left)">
                                      <p:cBhvr>
                                        <p:cTn id="27" dur="500"/>
                                        <p:tgtEl>
                                          <p:spTgt spid="279040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90403">
                                            <p:txEl>
                                              <p:pRg st="6" end="6"/>
                                            </p:txEl>
                                          </p:spTgt>
                                        </p:tgtEl>
                                        <p:attrNameLst>
                                          <p:attrName>style.visibility</p:attrName>
                                        </p:attrNameLst>
                                      </p:cBhvr>
                                      <p:to>
                                        <p:strVal val="visible"/>
                                      </p:to>
                                    </p:set>
                                    <p:animEffect transition="in" filter="wipe(left)">
                                      <p:cBhvr>
                                        <p:cTn id="31" dur="500"/>
                                        <p:tgtEl>
                                          <p:spTgt spid="2790403">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90403">
                                            <p:txEl>
                                              <p:pRg st="7" end="7"/>
                                            </p:txEl>
                                          </p:spTgt>
                                        </p:tgtEl>
                                        <p:attrNameLst>
                                          <p:attrName>style.visibility</p:attrName>
                                        </p:attrNameLst>
                                      </p:cBhvr>
                                      <p:to>
                                        <p:strVal val="visible"/>
                                      </p:to>
                                    </p:set>
                                    <p:animEffect transition="in" filter="wipe(left)">
                                      <p:cBhvr>
                                        <p:cTn id="35" dur="500"/>
                                        <p:tgtEl>
                                          <p:spTgt spid="2790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0403" grpId="0" build="p" bldLvl="3"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125" y="137197"/>
            <a:ext cx="8413750" cy="1188706"/>
          </a:xfrm>
        </p:spPr>
        <p:txBody>
          <a:bodyPr/>
          <a:lstStyle/>
          <a:p>
            <a:pPr algn="ctr"/>
            <a:r>
              <a:rPr lang="en-US" sz="2400" dirty="0" smtClean="0">
                <a:solidFill>
                  <a:srgbClr val="FF0000"/>
                </a:solidFill>
                <a:effectLst/>
              </a:rPr>
              <a:t>Burnout</a:t>
            </a:r>
            <a:r>
              <a:rPr lang="en-US" sz="2400" dirty="0" smtClean="0">
                <a:effectLst/>
              </a:rPr>
              <a:t>: The total depletion of physical and mental resources caused by excessive striving to reach an unrealistic work-related goal</a:t>
            </a:r>
            <a:endParaRPr lang="en-US" sz="2400" dirty="0">
              <a:effectLst/>
            </a:endParaRPr>
          </a:p>
        </p:txBody>
      </p:sp>
      <p:sp>
        <p:nvSpPr>
          <p:cNvPr id="6" name="Content Placeholder 5"/>
          <p:cNvSpPr>
            <a:spLocks noGrp="1"/>
          </p:cNvSpPr>
          <p:nvPr>
            <p:ph idx="1"/>
          </p:nvPr>
        </p:nvSpPr>
        <p:spPr>
          <a:xfrm>
            <a:off x="525463" y="1417342"/>
            <a:ext cx="8102600" cy="4845346"/>
          </a:xfrm>
        </p:spPr>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smtClean="0">
                <a:solidFill>
                  <a:srgbClr val="000000"/>
                </a:solidFill>
              </a:rPr>
              <a:t>16–</a:t>
            </a:r>
            <a:fld id="{04668D99-07E5-4EB7-90C2-E9612E817A40}" type="slidenum">
              <a:rPr lang="en-US" smtClean="0">
                <a:solidFill>
                  <a:srgbClr val="000000"/>
                </a:solidFill>
              </a:rPr>
              <a:pPr>
                <a:defRPr/>
              </a:pPr>
              <a:t>67</a:t>
            </a:fld>
            <a:endParaRPr lang="en-US">
              <a:solidFill>
                <a:srgbClr val="000000"/>
              </a:solidFill>
            </a:endParaRPr>
          </a:p>
        </p:txBody>
      </p:sp>
      <p:pic>
        <p:nvPicPr>
          <p:cNvPr id="4098" name="Picture 2" descr="C:\Users\CW\Desktop\Burn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5" y="1417342"/>
            <a:ext cx="8229006" cy="484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65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713A65BB-ECCC-4902-8CFF-C8FAB676CCFE}" type="slidenum">
              <a:rPr lang="en-US" altLang="en-US" sz="900">
                <a:solidFill>
                  <a:srgbClr val="000000"/>
                </a:solidFill>
                <a:cs typeface="Times New Roman" pitchFamily="18" charset="0"/>
              </a:rPr>
              <a:pPr eaLnBrk="1" hangingPunct="1"/>
              <a:t>68</a:t>
            </a:fld>
            <a:endParaRPr lang="en-US" altLang="en-US" sz="900">
              <a:solidFill>
                <a:srgbClr val="000000"/>
              </a:solidFill>
              <a:cs typeface="Times New Roman" pitchFamily="18" charset="0"/>
            </a:endParaRPr>
          </a:p>
        </p:txBody>
      </p:sp>
      <p:sp>
        <p:nvSpPr>
          <p:cNvPr id="2792450" name="Rectangle 2"/>
          <p:cNvSpPr>
            <a:spLocks noGrp="1" noChangeArrowheads="1"/>
          </p:cNvSpPr>
          <p:nvPr>
            <p:ph type="title"/>
          </p:nvPr>
        </p:nvSpPr>
        <p:spPr>
          <a:xfrm>
            <a:off x="274367" y="228635"/>
            <a:ext cx="8413750" cy="815608"/>
          </a:xfrm>
        </p:spPr>
        <p:txBody>
          <a:bodyPr/>
          <a:lstStyle/>
          <a:p>
            <a:pPr algn="ctr" eaLnBrk="1" hangingPunct="1">
              <a:defRPr/>
            </a:pPr>
            <a:r>
              <a:rPr lang="en-US" sz="4400" dirty="0" smtClean="0">
                <a:effectLst/>
              </a:rPr>
              <a:t>Recovering from Burnout</a:t>
            </a:r>
          </a:p>
        </p:txBody>
      </p:sp>
      <p:sp>
        <p:nvSpPr>
          <p:cNvPr id="2792451" name="Rectangle 3"/>
          <p:cNvSpPr>
            <a:spLocks noGrp="1" noChangeArrowheads="1"/>
          </p:cNvSpPr>
          <p:nvPr>
            <p:ph type="body" idx="1"/>
          </p:nvPr>
        </p:nvSpPr>
        <p:spPr>
          <a:xfrm>
            <a:off x="525463" y="1325903"/>
            <a:ext cx="8102600" cy="5120584"/>
          </a:xfrm>
        </p:spPr>
        <p:txBody>
          <a:bodyPr/>
          <a:lstStyle/>
          <a:p>
            <a:pPr lvl="1" eaLnBrk="1" hangingPunct="1">
              <a:spcBef>
                <a:spcPct val="50000"/>
              </a:spcBef>
              <a:defRPr/>
            </a:pPr>
            <a:r>
              <a:rPr lang="en-US" sz="3200" dirty="0" smtClean="0">
                <a:effectLst/>
              </a:rPr>
              <a:t>Break the usual patterns to achieve a more well-rounded life.</a:t>
            </a:r>
          </a:p>
          <a:p>
            <a:pPr lvl="1" eaLnBrk="1" hangingPunct="1">
              <a:spcBef>
                <a:spcPct val="50000"/>
              </a:spcBef>
              <a:defRPr/>
            </a:pPr>
            <a:r>
              <a:rPr lang="en-US" sz="3200" dirty="0" smtClean="0">
                <a:effectLst/>
              </a:rPr>
              <a:t>Get away from it all periodically to think alone.</a:t>
            </a:r>
          </a:p>
          <a:p>
            <a:pPr lvl="1" eaLnBrk="1" hangingPunct="1">
              <a:spcBef>
                <a:spcPct val="50000"/>
              </a:spcBef>
              <a:defRPr/>
            </a:pPr>
            <a:r>
              <a:rPr lang="en-US" sz="3200" dirty="0" smtClean="0">
                <a:effectLst/>
              </a:rPr>
              <a:t>Reassess goals in terms of their intrinsic worth and attainability.</a:t>
            </a:r>
          </a:p>
          <a:p>
            <a:pPr lvl="1" eaLnBrk="1" hangingPunct="1">
              <a:spcBef>
                <a:spcPct val="50000"/>
              </a:spcBef>
              <a:defRPr/>
            </a:pPr>
            <a:r>
              <a:rPr lang="en-US" sz="3200" dirty="0" smtClean="0">
                <a:effectLst/>
              </a:rPr>
              <a:t>Think about work: could the job be done without being so intense?</a:t>
            </a:r>
          </a:p>
        </p:txBody>
      </p:sp>
    </p:spTree>
    <p:extLst>
      <p:ext uri="{BB962C8B-B14F-4D97-AF65-F5344CB8AC3E}">
        <p14:creationId xmlns:p14="http://schemas.microsoft.com/office/powerpoint/2010/main" val="746079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BEA90588-77F7-48CF-A127-358C355C9AC3}" type="slidenum">
              <a:rPr lang="en-US" altLang="en-US" sz="900">
                <a:solidFill>
                  <a:srgbClr val="000000"/>
                </a:solidFill>
                <a:cs typeface="Times New Roman" pitchFamily="18" charset="0"/>
              </a:rPr>
              <a:pPr eaLnBrk="1" hangingPunct="1"/>
              <a:t>69</a:t>
            </a:fld>
            <a:endParaRPr lang="en-US" altLang="en-US" sz="900">
              <a:solidFill>
                <a:srgbClr val="000000"/>
              </a:solidFill>
              <a:cs typeface="Times New Roman" pitchFamily="18" charset="0"/>
            </a:endParaRPr>
          </a:p>
        </p:txBody>
      </p:sp>
      <p:sp>
        <p:nvSpPr>
          <p:cNvPr id="2828290" name="Rectangle 2"/>
          <p:cNvSpPr>
            <a:spLocks noGrp="1" noChangeArrowheads="1"/>
          </p:cNvSpPr>
          <p:nvPr>
            <p:ph type="title"/>
          </p:nvPr>
        </p:nvSpPr>
        <p:spPr>
          <a:xfrm>
            <a:off x="365125" y="366713"/>
            <a:ext cx="8413750" cy="754053"/>
          </a:xfrm>
        </p:spPr>
        <p:txBody>
          <a:bodyPr/>
          <a:lstStyle/>
          <a:p>
            <a:pPr algn="ctr" eaLnBrk="1" hangingPunct="1">
              <a:defRPr/>
            </a:pPr>
            <a:r>
              <a:rPr lang="en-US" sz="4000" dirty="0" smtClean="0">
                <a:effectLst/>
              </a:rPr>
              <a:t>Employee Depression</a:t>
            </a:r>
          </a:p>
        </p:txBody>
      </p:sp>
      <p:sp>
        <p:nvSpPr>
          <p:cNvPr id="2828291" name="Rectangle 3"/>
          <p:cNvSpPr>
            <a:spLocks noGrp="1" noChangeArrowheads="1"/>
          </p:cNvSpPr>
          <p:nvPr>
            <p:ph type="body" idx="1"/>
          </p:nvPr>
        </p:nvSpPr>
        <p:spPr>
          <a:xfrm>
            <a:off x="525463" y="1417342"/>
            <a:ext cx="8102600" cy="4845346"/>
          </a:xfrm>
        </p:spPr>
        <p:txBody>
          <a:bodyPr/>
          <a:lstStyle/>
          <a:p>
            <a:pPr eaLnBrk="1" hangingPunct="1">
              <a:spcBef>
                <a:spcPct val="50000"/>
              </a:spcBef>
              <a:defRPr/>
            </a:pPr>
            <a:r>
              <a:rPr lang="en-US" sz="2800" dirty="0" smtClean="0">
                <a:effectLst/>
              </a:rPr>
              <a:t>Warning signs of depression</a:t>
            </a:r>
            <a:br>
              <a:rPr lang="en-US" sz="2800" dirty="0" smtClean="0">
                <a:effectLst/>
              </a:rPr>
            </a:br>
            <a:r>
              <a:rPr lang="en-US" sz="2800" dirty="0" smtClean="0">
                <a:effectLst/>
              </a:rPr>
              <a:t>(if they last for more than 2 weeks) include:</a:t>
            </a:r>
          </a:p>
          <a:p>
            <a:pPr lvl="1" eaLnBrk="1" hangingPunct="1">
              <a:spcBef>
                <a:spcPct val="50000"/>
              </a:spcBef>
              <a:defRPr/>
            </a:pPr>
            <a:r>
              <a:rPr lang="en-US" sz="2400" dirty="0" smtClean="0">
                <a:effectLst/>
              </a:rPr>
              <a:t>Persistent sad, anxious, or “empty” moods</a:t>
            </a:r>
          </a:p>
          <a:p>
            <a:pPr lvl="1" eaLnBrk="1" hangingPunct="1">
              <a:spcBef>
                <a:spcPct val="50000"/>
              </a:spcBef>
              <a:defRPr/>
            </a:pPr>
            <a:r>
              <a:rPr lang="en-US" sz="2400" dirty="0" smtClean="0">
                <a:effectLst/>
              </a:rPr>
              <a:t>Sleeping too little</a:t>
            </a:r>
          </a:p>
          <a:p>
            <a:pPr lvl="1" eaLnBrk="1" hangingPunct="1">
              <a:spcBef>
                <a:spcPct val="50000"/>
              </a:spcBef>
              <a:defRPr/>
            </a:pPr>
            <a:r>
              <a:rPr lang="en-US" sz="2400" dirty="0" smtClean="0">
                <a:effectLst/>
              </a:rPr>
              <a:t>Reduced appetite</a:t>
            </a:r>
          </a:p>
          <a:p>
            <a:pPr lvl="1" eaLnBrk="1" hangingPunct="1">
              <a:spcBef>
                <a:spcPct val="50000"/>
              </a:spcBef>
              <a:defRPr/>
            </a:pPr>
            <a:r>
              <a:rPr lang="en-US" sz="2400" dirty="0" smtClean="0">
                <a:effectLst/>
              </a:rPr>
              <a:t>Loss of interest in activities once enjoyed</a:t>
            </a:r>
          </a:p>
          <a:p>
            <a:pPr lvl="1" eaLnBrk="1" hangingPunct="1">
              <a:spcBef>
                <a:spcPct val="50000"/>
              </a:spcBef>
              <a:defRPr/>
            </a:pPr>
            <a:r>
              <a:rPr lang="en-US" sz="2400" dirty="0" smtClean="0">
                <a:effectLst/>
              </a:rPr>
              <a:t>Restlessness or irritability</a:t>
            </a:r>
          </a:p>
          <a:p>
            <a:pPr lvl="1" eaLnBrk="1" hangingPunct="1">
              <a:spcBef>
                <a:spcPct val="50000"/>
              </a:spcBef>
              <a:defRPr/>
            </a:pPr>
            <a:r>
              <a:rPr lang="en-US" sz="2400" dirty="0" smtClean="0">
                <a:effectLst/>
              </a:rPr>
              <a:t>Difficulty concentrating</a:t>
            </a:r>
          </a:p>
        </p:txBody>
      </p:sp>
    </p:spTree>
    <p:extLst>
      <p:ext uri="{BB962C8B-B14F-4D97-AF65-F5344CB8AC3E}">
        <p14:creationId xmlns:p14="http://schemas.microsoft.com/office/powerpoint/2010/main" val="2622208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569387"/>
          </a:xfrm>
        </p:spPr>
        <p:txBody>
          <a:bodyPr/>
          <a:lstStyle/>
          <a:p>
            <a:pPr algn="ctr"/>
            <a:r>
              <a:rPr lang="en-US" sz="2800" dirty="0" smtClean="0">
                <a:effectLst/>
              </a:rPr>
              <a:t>OSHA (</a:t>
            </a:r>
            <a:r>
              <a:rPr lang="en-US" sz="2800" i="1" dirty="0" smtClean="0">
                <a:effectLst/>
              </a:rPr>
              <a:t>Dallas Morning News</a:t>
            </a:r>
            <a:r>
              <a:rPr lang="en-US" sz="2800" dirty="0" smtClean="0">
                <a:effectLst/>
              </a:rPr>
              <a:t> Article, (11/24/13)</a:t>
            </a:r>
            <a:endParaRPr lang="en-US" sz="2800" dirty="0">
              <a:effectLst/>
            </a:endParaRPr>
          </a:p>
        </p:txBody>
      </p:sp>
      <p:sp>
        <p:nvSpPr>
          <p:cNvPr id="3" name="Content Placeholder 2"/>
          <p:cNvSpPr>
            <a:spLocks noGrp="1"/>
          </p:cNvSpPr>
          <p:nvPr>
            <p:ph idx="1"/>
          </p:nvPr>
        </p:nvSpPr>
        <p:spPr/>
        <p:txBody>
          <a:bodyPr/>
          <a:lstStyle/>
          <a:p>
            <a:r>
              <a:rPr lang="en-US" dirty="0" smtClean="0"/>
              <a:t>“We’re a small agency with a big job. We can’t be in every company everyday.” OSHA spokesman Jesse </a:t>
            </a:r>
            <a:r>
              <a:rPr lang="en-US" dirty="0" err="1" smtClean="0"/>
              <a:t>Lawder</a:t>
            </a:r>
            <a:r>
              <a:rPr lang="en-US" dirty="0" smtClean="0"/>
              <a:t>.</a:t>
            </a:r>
          </a:p>
          <a:p>
            <a:r>
              <a:rPr lang="en-US" dirty="0" smtClean="0"/>
              <a:t>Covers 100 million people in as many as 8 million workplaces</a:t>
            </a:r>
          </a:p>
          <a:p>
            <a:r>
              <a:rPr lang="en-US" dirty="0" smtClean="0"/>
              <a:t>It’s entire staff in fiscal 2014 is 2,258—smaller than the enrollment of a typical suburban high school; 1,539 are designated for enforcement; Dallas Police Department has about 3,500 officers</a:t>
            </a:r>
          </a:p>
          <a:p>
            <a:r>
              <a:rPr lang="en-US" dirty="0" smtClean="0"/>
              <a:t>2014 budget = $571M; would run the EPA for about 25 days; Voice of America budget $723M; payments to tobacco farmers =$960M</a:t>
            </a:r>
          </a:p>
          <a:p>
            <a:r>
              <a:rPr lang="en-US" dirty="0" smtClean="0"/>
              <a:t>Its enforcement seems like </a:t>
            </a:r>
            <a:r>
              <a:rPr lang="en-US" dirty="0" err="1" smtClean="0"/>
              <a:t>Whac</a:t>
            </a:r>
            <a:r>
              <a:rPr lang="en-US" dirty="0" smtClean="0"/>
              <a:t>-A-Mole—a response only after problems arise</a:t>
            </a:r>
            <a:endParaRPr lang="en-US"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531242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Tahoma" pitchFamily="34" charset="0"/>
              </a:defRPr>
            </a:lvl1pPr>
            <a:lvl2pPr marL="742950" indent="-285750" eaLnBrk="0" hangingPunct="0">
              <a:defRPr sz="1000">
                <a:solidFill>
                  <a:schemeClr val="tx1"/>
                </a:solidFill>
                <a:latin typeface="Arial" pitchFamily="34" charset="0"/>
                <a:cs typeface="Tahoma" pitchFamily="34" charset="0"/>
              </a:defRPr>
            </a:lvl2pPr>
            <a:lvl3pPr marL="1143000" indent="-228600" eaLnBrk="0" hangingPunct="0">
              <a:defRPr sz="1000">
                <a:solidFill>
                  <a:schemeClr val="tx1"/>
                </a:solidFill>
                <a:latin typeface="Arial" pitchFamily="34" charset="0"/>
                <a:cs typeface="Tahoma" pitchFamily="34" charset="0"/>
              </a:defRPr>
            </a:lvl3pPr>
            <a:lvl4pPr marL="1600200" indent="-228600" eaLnBrk="0" hangingPunct="0">
              <a:defRPr sz="1000">
                <a:solidFill>
                  <a:schemeClr val="tx1"/>
                </a:solidFill>
                <a:latin typeface="Arial" pitchFamily="34" charset="0"/>
                <a:cs typeface="Tahoma" pitchFamily="34" charset="0"/>
              </a:defRPr>
            </a:lvl4pPr>
            <a:lvl5pPr marL="2057400" indent="-228600" eaLnBrk="0" hangingPunct="0">
              <a:defRPr sz="1000">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Tahoma" pitchFamily="34" charset="0"/>
              </a:defRPr>
            </a:lvl9pPr>
          </a:lstStyle>
          <a:p>
            <a:pPr eaLnBrk="1" hangingPunct="1"/>
            <a:r>
              <a:rPr lang="en-US" altLang="en-US" sz="900">
                <a:solidFill>
                  <a:srgbClr val="000000"/>
                </a:solidFill>
                <a:cs typeface="Times New Roman" pitchFamily="18" charset="0"/>
              </a:rPr>
              <a:t>16–</a:t>
            </a:r>
            <a:fld id="{47CCA204-1074-463C-B229-D989FC39312E}" type="slidenum">
              <a:rPr lang="en-US" altLang="en-US" sz="900">
                <a:solidFill>
                  <a:srgbClr val="000000"/>
                </a:solidFill>
                <a:cs typeface="Times New Roman" pitchFamily="18" charset="0"/>
              </a:rPr>
              <a:pPr eaLnBrk="1" hangingPunct="1"/>
              <a:t>70</a:t>
            </a:fld>
            <a:endParaRPr lang="en-US" altLang="en-US" sz="900">
              <a:solidFill>
                <a:srgbClr val="000000"/>
              </a:solidFill>
              <a:cs typeface="Times New Roman" pitchFamily="18" charset="0"/>
            </a:endParaRPr>
          </a:p>
        </p:txBody>
      </p:sp>
      <p:sp>
        <p:nvSpPr>
          <p:cNvPr id="2794498" name="Rectangle 2"/>
          <p:cNvSpPr>
            <a:spLocks noGrp="1" noChangeArrowheads="1"/>
          </p:cNvSpPr>
          <p:nvPr>
            <p:ph type="title"/>
          </p:nvPr>
        </p:nvSpPr>
        <p:spPr>
          <a:xfrm>
            <a:off x="365125" y="366713"/>
            <a:ext cx="8413750" cy="692497"/>
          </a:xfrm>
        </p:spPr>
        <p:txBody>
          <a:bodyPr/>
          <a:lstStyle/>
          <a:p>
            <a:pPr algn="ctr" eaLnBrk="1" hangingPunct="1">
              <a:defRPr/>
            </a:pPr>
            <a:r>
              <a:rPr lang="en-US" sz="3600" dirty="0" smtClean="0">
                <a:effectLst/>
              </a:rPr>
              <a:t>Other Safety and Health Issues</a:t>
            </a:r>
          </a:p>
        </p:txBody>
      </p:sp>
      <p:sp>
        <p:nvSpPr>
          <p:cNvPr id="2794499" name="Rectangle 3"/>
          <p:cNvSpPr>
            <a:spLocks noGrp="1" noChangeArrowheads="1"/>
          </p:cNvSpPr>
          <p:nvPr>
            <p:ph type="body" idx="1"/>
          </p:nvPr>
        </p:nvSpPr>
        <p:spPr>
          <a:xfrm>
            <a:off x="525463" y="1050925"/>
            <a:ext cx="7978775" cy="5211763"/>
          </a:xfrm>
        </p:spPr>
        <p:txBody>
          <a:bodyPr/>
          <a:lstStyle/>
          <a:p>
            <a:pPr marL="457200" indent="-457200" eaLnBrk="1" hangingPunct="1">
              <a:spcBef>
                <a:spcPct val="35000"/>
              </a:spcBef>
              <a:defRPr/>
            </a:pPr>
            <a:r>
              <a:rPr lang="en-US" dirty="0" smtClean="0"/>
              <a:t>Computer-Related Ergonomic Problems</a:t>
            </a:r>
          </a:p>
          <a:p>
            <a:pPr marL="722313" lvl="1" indent="-381000" eaLnBrk="1" hangingPunct="1">
              <a:spcBef>
                <a:spcPct val="35000"/>
              </a:spcBef>
              <a:defRPr/>
            </a:pPr>
            <a:r>
              <a:rPr lang="en-US" dirty="0" smtClean="0"/>
              <a:t>Avoiding cumulative motion disorders</a:t>
            </a:r>
          </a:p>
          <a:p>
            <a:pPr marL="1120775" lvl="2" indent="-381000" eaLnBrk="1" hangingPunct="1">
              <a:spcBef>
                <a:spcPct val="35000"/>
              </a:spcBef>
              <a:buSzTx/>
              <a:buFont typeface="Wingdings" pitchFamily="2" charset="2"/>
              <a:buAutoNum type="arabicPeriod"/>
              <a:defRPr/>
            </a:pPr>
            <a:r>
              <a:rPr lang="en-US" sz="1800" dirty="0" smtClean="0"/>
              <a:t>Employees should take a 3–5 minute break from working at the computer every 20–40 minutes, and use the time for other tasks.</a:t>
            </a:r>
          </a:p>
          <a:p>
            <a:pPr marL="1120775" lvl="2" indent="-381000" eaLnBrk="1" hangingPunct="1">
              <a:spcBef>
                <a:spcPct val="35000"/>
              </a:spcBef>
              <a:buSzTx/>
              <a:buFont typeface="Wingdings" pitchFamily="2" charset="2"/>
              <a:buAutoNum type="arabicPeriod"/>
              <a:defRPr/>
            </a:pPr>
            <a:r>
              <a:rPr lang="en-US" sz="1800" dirty="0" smtClean="0"/>
              <a:t>Design maximum flexibility and adaptability into the workstation. Don’t stay in one position for long periods.</a:t>
            </a:r>
          </a:p>
          <a:p>
            <a:pPr marL="1120775" lvl="2" indent="-381000" eaLnBrk="1" hangingPunct="1">
              <a:spcBef>
                <a:spcPct val="35000"/>
              </a:spcBef>
              <a:buSzTx/>
              <a:buFont typeface="Wingdings" pitchFamily="2" charset="2"/>
              <a:buAutoNum type="arabicPeriod"/>
              <a:defRPr/>
            </a:pPr>
            <a:r>
              <a:rPr lang="en-US" sz="1800" dirty="0" smtClean="0"/>
              <a:t>Reduce glare with devices such as shades over windows and recessed or indirect lighting.</a:t>
            </a:r>
          </a:p>
          <a:p>
            <a:pPr marL="1120775" lvl="2" indent="-381000" eaLnBrk="1" hangingPunct="1">
              <a:spcBef>
                <a:spcPct val="35000"/>
              </a:spcBef>
              <a:buSzTx/>
              <a:buFont typeface="Wingdings" pitchFamily="2" charset="2"/>
              <a:buAutoNum type="arabicPeriod"/>
              <a:defRPr/>
            </a:pPr>
            <a:r>
              <a:rPr lang="en-US" sz="1800" dirty="0" smtClean="0"/>
              <a:t>Give workers a complete preplacement vision exam to ensure properly corrected vision for reduced visual strain.</a:t>
            </a:r>
          </a:p>
          <a:p>
            <a:pPr marL="1120775" lvl="2" indent="-381000" eaLnBrk="1" hangingPunct="1">
              <a:spcBef>
                <a:spcPct val="35000"/>
              </a:spcBef>
              <a:buSzTx/>
              <a:buFont typeface="Wingdings" pitchFamily="2" charset="2"/>
              <a:buAutoNum type="arabicPeriod"/>
              <a:defRPr/>
            </a:pPr>
            <a:r>
              <a:rPr lang="en-US" sz="1800" dirty="0" smtClean="0"/>
              <a:t>Allow for positioning wrists at the same level as the elbow.</a:t>
            </a:r>
          </a:p>
          <a:p>
            <a:pPr marL="1120775" lvl="2" indent="-381000" eaLnBrk="1" hangingPunct="1">
              <a:spcBef>
                <a:spcPct val="35000"/>
              </a:spcBef>
              <a:buSzTx/>
              <a:buFont typeface="Wingdings" pitchFamily="2" charset="2"/>
              <a:buAutoNum type="arabicPeriod"/>
              <a:defRPr/>
            </a:pPr>
            <a:r>
              <a:rPr lang="en-US" sz="1800" dirty="0" smtClean="0"/>
              <a:t>Put the screen at or just below eye level, at a distance of 18 </a:t>
            </a:r>
            <a:br>
              <a:rPr lang="en-US" sz="1800" dirty="0" smtClean="0"/>
            </a:br>
            <a:r>
              <a:rPr lang="en-US" sz="1800" dirty="0" smtClean="0"/>
              <a:t>to 30 inches from the eyes.</a:t>
            </a:r>
          </a:p>
          <a:p>
            <a:pPr marL="1120775" lvl="2" indent="-381000" eaLnBrk="1" hangingPunct="1">
              <a:spcBef>
                <a:spcPct val="35000"/>
              </a:spcBef>
              <a:buSzTx/>
              <a:buFont typeface="Wingdings" pitchFamily="2" charset="2"/>
              <a:buAutoNum type="arabicPeriod"/>
              <a:defRPr/>
            </a:pPr>
            <a:r>
              <a:rPr lang="en-US" sz="1800" dirty="0" smtClean="0"/>
              <a:t>Let the wrists rest lightly on a pad for support.</a:t>
            </a:r>
          </a:p>
          <a:p>
            <a:pPr marL="1120775" lvl="2" indent="-381000" eaLnBrk="1" hangingPunct="1">
              <a:spcBef>
                <a:spcPct val="35000"/>
              </a:spcBef>
              <a:buSzTx/>
              <a:buFont typeface="Wingdings" pitchFamily="2" charset="2"/>
              <a:buAutoNum type="arabicPeriod"/>
              <a:defRPr/>
            </a:pPr>
            <a:r>
              <a:rPr lang="en-US" sz="1800" dirty="0" smtClean="0"/>
              <a:t>Put the feet flat on the floor or on a footrest.</a:t>
            </a:r>
          </a:p>
        </p:txBody>
      </p:sp>
    </p:spTree>
    <p:extLst>
      <p:ext uri="{BB962C8B-B14F-4D97-AF65-F5344CB8AC3E}">
        <p14:creationId xmlns:p14="http://schemas.microsoft.com/office/powerpoint/2010/main" val="1454649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12-7.png"/>
          <p:cNvPicPr>
            <a:picLocks noChangeAspect="1"/>
          </p:cNvPicPr>
          <p:nvPr/>
        </p:nvPicPr>
        <p:blipFill>
          <a:blip r:embed="rId3" cstate="print"/>
          <a:stretch>
            <a:fillRect/>
          </a:stretch>
        </p:blipFill>
        <p:spPr>
          <a:xfrm>
            <a:off x="91489" y="146313"/>
            <a:ext cx="8961021" cy="6574491"/>
          </a:xfrm>
          <a:prstGeom prst="rect">
            <a:avLst/>
          </a:prstGeom>
        </p:spPr>
      </p:pic>
    </p:spTree>
    <p:extLst>
      <p:ext uri="{BB962C8B-B14F-4D97-AF65-F5344CB8AC3E}">
        <p14:creationId xmlns:p14="http://schemas.microsoft.com/office/powerpoint/2010/main" val="4142241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effectLst/>
              </a:rPr>
              <a:t>Promoting a Safe Work Environment</a:t>
            </a:r>
            <a:endParaRPr lang="en-US" sz="3000" dirty="0">
              <a:effectLst/>
            </a:endParaRPr>
          </a:p>
        </p:txBody>
      </p:sp>
      <p:sp>
        <p:nvSpPr>
          <p:cNvPr id="3" name="Text Placeholder 2"/>
          <p:cNvSpPr>
            <a:spLocks noGrp="1"/>
          </p:cNvSpPr>
          <p:nvPr>
            <p:ph type="body" sz="quarter" idx="11"/>
          </p:nvPr>
        </p:nvSpPr>
        <p:spPr>
          <a:xfrm>
            <a:off x="457244" y="1600220"/>
            <a:ext cx="8320949" cy="1737341"/>
          </a:xfrm>
        </p:spPr>
        <p:txBody>
          <a:bodyPr/>
          <a:lstStyle/>
          <a:p>
            <a:r>
              <a:rPr lang="en-US" b="1" dirty="0" smtClean="0"/>
              <a:t>Creating a Culture of Safety</a:t>
            </a:r>
          </a:p>
          <a:p>
            <a:pPr lvl="1"/>
            <a:r>
              <a:rPr lang="en-US" dirty="0" smtClean="0"/>
              <a:t>Interviewing for Safety and Fitness-for-Duty Tests</a:t>
            </a:r>
          </a:p>
          <a:p>
            <a:pPr lvl="1"/>
            <a:r>
              <a:rPr lang="en-US" dirty="0" smtClean="0"/>
              <a:t>The Key Role of the Supervisor</a:t>
            </a:r>
          </a:p>
          <a:p>
            <a:pPr lvl="1"/>
            <a:r>
              <a:rPr lang="en-US" dirty="0" smtClean="0"/>
              <a:t>Proactive Safety Training Programs</a:t>
            </a:r>
            <a:endParaRPr lang="en-US" dirty="0"/>
          </a:p>
        </p:txBody>
      </p:sp>
      <p:pic>
        <p:nvPicPr>
          <p:cNvPr id="5" name="Picture 4" descr="Figure12-1.png"/>
          <p:cNvPicPr>
            <a:picLocks noChangeAspect="1"/>
          </p:cNvPicPr>
          <p:nvPr/>
        </p:nvPicPr>
        <p:blipFill>
          <a:blip r:embed="rId3" cstate="print"/>
          <a:stretch>
            <a:fillRect/>
          </a:stretch>
        </p:blipFill>
        <p:spPr>
          <a:xfrm>
            <a:off x="2170095" y="3429000"/>
            <a:ext cx="4803810" cy="29315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Culture of Safety</a:t>
            </a:r>
            <a:endParaRPr lang="en-US" dirty="0"/>
          </a:p>
        </p:txBody>
      </p:sp>
      <p:sp>
        <p:nvSpPr>
          <p:cNvPr id="4" name="Rectangle 5"/>
          <p:cNvSpPr>
            <a:spLocks noGrp="1" noChangeArrowheads="1"/>
          </p:cNvSpPr>
          <p:nvPr>
            <p:ph type="body" sz="quarter" idx="11"/>
          </p:nvPr>
        </p:nvSpPr>
        <p:spPr>
          <a:xfrm>
            <a:off x="457244" y="1600220"/>
            <a:ext cx="8320949" cy="4663389"/>
          </a:xfrm>
        </p:spPr>
        <p:txBody>
          <a:bodyPr>
            <a:normAutofit/>
          </a:bodyPr>
          <a:lstStyle/>
          <a:p>
            <a:r>
              <a:rPr lang="en-US" b="1" dirty="0"/>
              <a:t>Promoting Safety Awareness</a:t>
            </a:r>
          </a:p>
          <a:p>
            <a:pPr lvl="1">
              <a:spcAft>
                <a:spcPts val="500"/>
              </a:spcAft>
            </a:pPr>
            <a:r>
              <a:rPr lang="en-US" dirty="0"/>
              <a:t>The Key Role of the Supervisor</a:t>
            </a:r>
          </a:p>
          <a:p>
            <a:pPr lvl="2">
              <a:spcAft>
                <a:spcPts val="1200"/>
              </a:spcAft>
            </a:pPr>
            <a:r>
              <a:rPr lang="en-US" sz="2000" dirty="0"/>
              <a:t>Communicating the need to work safely.</a:t>
            </a:r>
          </a:p>
          <a:p>
            <a:pPr lvl="1"/>
            <a:r>
              <a:rPr lang="en-US" dirty="0"/>
              <a:t>Proactive Safety Training Program</a:t>
            </a:r>
          </a:p>
          <a:p>
            <a:pPr lvl="2">
              <a:spcAft>
                <a:spcPts val="1200"/>
              </a:spcAft>
            </a:pPr>
            <a:r>
              <a:rPr lang="en-US" sz="2000" dirty="0"/>
              <a:t>First aid, defensive driving, accident prevention </a:t>
            </a:r>
            <a:r>
              <a:rPr lang="en-US" sz="2000" dirty="0" smtClean="0"/>
              <a:t/>
            </a:r>
            <a:br>
              <a:rPr lang="en-US" sz="2000" dirty="0" smtClean="0"/>
            </a:br>
            <a:r>
              <a:rPr lang="en-US" sz="2000" dirty="0" smtClean="0"/>
              <a:t>techniques</a:t>
            </a:r>
            <a:r>
              <a:rPr lang="en-US" sz="2000" dirty="0"/>
              <a:t>, hazardous </a:t>
            </a:r>
            <a:r>
              <a:rPr lang="en-US" sz="2000" dirty="0" smtClean="0"/>
              <a:t>materials</a:t>
            </a:r>
            <a:r>
              <a:rPr lang="en-US" sz="2000" dirty="0"/>
              <a:t>, and emergency procedures.</a:t>
            </a:r>
          </a:p>
          <a:p>
            <a:pPr lvl="1"/>
            <a:r>
              <a:rPr lang="en-US" dirty="0"/>
              <a:t>Information Technology and Safety Awareness </a:t>
            </a:r>
            <a:r>
              <a:rPr lang="en-US" dirty="0" smtClean="0"/>
              <a:t/>
            </a:r>
            <a:br>
              <a:rPr lang="en-US" dirty="0" smtClean="0"/>
            </a:br>
            <a:r>
              <a:rPr lang="en-US" dirty="0" smtClean="0"/>
              <a:t>and </a:t>
            </a:r>
            <a:r>
              <a:rPr lang="en-US" dirty="0"/>
              <a:t>Training</a:t>
            </a:r>
          </a:p>
          <a:p>
            <a:pPr lvl="2">
              <a:spcAft>
                <a:spcPts val="500"/>
              </a:spcAft>
            </a:pPr>
            <a:r>
              <a:rPr lang="en-US" sz="2000" dirty="0"/>
              <a:t>Enhanced delivery modes</a:t>
            </a:r>
          </a:p>
          <a:p>
            <a:pPr lvl="2">
              <a:spcAft>
                <a:spcPts val="500"/>
              </a:spcAft>
            </a:pPr>
            <a:r>
              <a:rPr lang="en-US" sz="2000" dirty="0"/>
              <a:t>Customization of training needs</a:t>
            </a:r>
          </a:p>
          <a:p>
            <a:pPr lvl="2"/>
            <a:r>
              <a:rPr lang="en-US" sz="2000" dirty="0"/>
              <a:t>Regulatory instruction</a:t>
            </a:r>
          </a:p>
          <a:p>
            <a:pPr lvl="3"/>
            <a:r>
              <a:rPr lang="en-US" dirty="0"/>
              <a:t>OSHA’s Web-based </a:t>
            </a:r>
            <a:r>
              <a:rPr lang="en-US" dirty="0" err="1"/>
              <a:t>eTools</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Culture of Safety </a:t>
            </a:r>
            <a:r>
              <a:rPr lang="en-US" dirty="0" smtClean="0">
                <a:latin typeface="Arial" pitchFamily="34" charset="0"/>
                <a:cs typeface="Arial" pitchFamily="34" charset="0"/>
              </a:rPr>
              <a:t>(cont.)</a:t>
            </a:r>
            <a:endParaRPr lang="en-US" dirty="0">
              <a:latin typeface="Arial" pitchFamily="34" charset="0"/>
              <a:cs typeface="Arial" pitchFamily="34" charset="0"/>
            </a:endParaRPr>
          </a:p>
        </p:txBody>
      </p:sp>
      <p:sp>
        <p:nvSpPr>
          <p:cNvPr id="4" name="Rectangle 3"/>
          <p:cNvSpPr>
            <a:spLocks noGrp="1" noChangeArrowheads="1"/>
          </p:cNvSpPr>
          <p:nvPr>
            <p:ph type="body" sz="quarter" idx="11"/>
          </p:nvPr>
        </p:nvSpPr>
        <p:spPr>
          <a:xfrm>
            <a:off x="457244" y="1600220"/>
            <a:ext cx="8503828" cy="4663389"/>
          </a:xfrm>
        </p:spPr>
        <p:txBody>
          <a:bodyPr>
            <a:normAutofit/>
          </a:bodyPr>
          <a:lstStyle/>
          <a:p>
            <a:r>
              <a:rPr lang="en-US" b="1" dirty="0"/>
              <a:t>Typical Safety Rules</a:t>
            </a:r>
          </a:p>
          <a:p>
            <a:pPr lvl="1">
              <a:spcAft>
                <a:spcPts val="1800"/>
              </a:spcAft>
            </a:pPr>
            <a:r>
              <a:rPr lang="en-US" dirty="0"/>
              <a:t>Using proper safety devices</a:t>
            </a:r>
          </a:p>
          <a:p>
            <a:pPr lvl="1">
              <a:spcAft>
                <a:spcPts val="1800"/>
              </a:spcAft>
            </a:pPr>
            <a:r>
              <a:rPr lang="en-US" dirty="0"/>
              <a:t>Using proper work procedures</a:t>
            </a:r>
          </a:p>
          <a:p>
            <a:pPr lvl="1">
              <a:spcAft>
                <a:spcPts val="1800"/>
              </a:spcAft>
            </a:pPr>
            <a:r>
              <a:rPr lang="en-US" dirty="0"/>
              <a:t>Following good housekeeping practices</a:t>
            </a:r>
          </a:p>
          <a:p>
            <a:pPr lvl="1">
              <a:spcAft>
                <a:spcPts val="1800"/>
              </a:spcAft>
            </a:pPr>
            <a:r>
              <a:rPr lang="en-US" dirty="0"/>
              <a:t>Complying with accident- and injury-reporting procedures </a:t>
            </a:r>
          </a:p>
          <a:p>
            <a:pPr lvl="1">
              <a:spcAft>
                <a:spcPts val="1800"/>
              </a:spcAft>
            </a:pPr>
            <a:r>
              <a:rPr lang="en-US" dirty="0"/>
              <a:t>Wearing required safety clothing and equipment</a:t>
            </a:r>
          </a:p>
          <a:p>
            <a:pPr lvl="1">
              <a:spcAft>
                <a:spcPts val="1800"/>
              </a:spcAft>
            </a:pPr>
            <a:r>
              <a:rPr lang="en-US" dirty="0"/>
              <a:t>Avoiding carelessness and horseplay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Safety Rules</a:t>
            </a:r>
            <a:endParaRPr lang="en-US" dirty="0"/>
          </a:p>
        </p:txBody>
      </p:sp>
      <p:sp>
        <p:nvSpPr>
          <p:cNvPr id="3" name="Text Placeholder 2"/>
          <p:cNvSpPr>
            <a:spLocks noGrp="1"/>
          </p:cNvSpPr>
          <p:nvPr>
            <p:ph type="body" sz="quarter" idx="11"/>
          </p:nvPr>
        </p:nvSpPr>
        <p:spPr>
          <a:xfrm>
            <a:off x="457244" y="1600220"/>
            <a:ext cx="8320949" cy="4663389"/>
          </a:xfrm>
        </p:spPr>
        <p:txBody>
          <a:bodyPr>
            <a:normAutofit/>
          </a:bodyPr>
          <a:lstStyle/>
          <a:p>
            <a:pPr>
              <a:spcAft>
                <a:spcPts val="1200"/>
              </a:spcAft>
            </a:pPr>
            <a:r>
              <a:rPr lang="en-US" b="1" dirty="0" smtClean="0"/>
              <a:t>Ways to involve and engage employees in company safety programs…..</a:t>
            </a:r>
          </a:p>
          <a:p>
            <a:pPr marL="914400" lvl="1" indent="-514350">
              <a:spcAft>
                <a:spcPts val="900"/>
              </a:spcAft>
              <a:buClr>
                <a:srgbClr val="C00000"/>
              </a:buClr>
              <a:buSzPct val="80000"/>
              <a:buFont typeface="+mj-lt"/>
              <a:buAutoNum type="arabicPeriod"/>
            </a:pPr>
            <a:r>
              <a:rPr lang="en-US" dirty="0" smtClean="0"/>
              <a:t>Jointly set safety standards with managers, </a:t>
            </a:r>
          </a:p>
          <a:p>
            <a:pPr marL="914400" lvl="1" indent="-514350">
              <a:spcAft>
                <a:spcPts val="900"/>
              </a:spcAft>
              <a:buClr>
                <a:srgbClr val="C00000"/>
              </a:buClr>
              <a:buSzPct val="80000"/>
              <a:buFont typeface="+mj-lt"/>
              <a:buAutoNum type="arabicPeriod"/>
            </a:pPr>
            <a:r>
              <a:rPr lang="en-US" dirty="0"/>
              <a:t>P</a:t>
            </a:r>
            <a:r>
              <a:rPr lang="en-US" dirty="0" smtClean="0"/>
              <a:t>articipate in safety training, </a:t>
            </a:r>
          </a:p>
          <a:p>
            <a:pPr marL="914400" lvl="1" indent="-514350">
              <a:spcAft>
                <a:spcPts val="900"/>
              </a:spcAft>
              <a:buClr>
                <a:srgbClr val="C00000"/>
              </a:buClr>
              <a:buSzPct val="80000"/>
              <a:buFont typeface="+mj-lt"/>
              <a:buAutoNum type="arabicPeriod"/>
            </a:pPr>
            <a:r>
              <a:rPr lang="en-US" dirty="0" smtClean="0"/>
              <a:t>Help design and implement special safety training programs, </a:t>
            </a:r>
          </a:p>
          <a:p>
            <a:pPr marL="914400" lvl="1" indent="-514350">
              <a:spcAft>
                <a:spcPts val="900"/>
              </a:spcAft>
              <a:buClr>
                <a:srgbClr val="C00000"/>
              </a:buClr>
              <a:buSzPct val="80000"/>
              <a:buFont typeface="+mj-lt"/>
              <a:buAutoNum type="arabicPeriod"/>
            </a:pPr>
            <a:r>
              <a:rPr lang="en-US" dirty="0" smtClean="0"/>
              <a:t>Establish safety incentives and rewards, and </a:t>
            </a:r>
          </a:p>
          <a:p>
            <a:pPr marL="914400" lvl="1" indent="-514350">
              <a:spcAft>
                <a:spcPts val="900"/>
              </a:spcAft>
              <a:buClr>
                <a:srgbClr val="C00000"/>
              </a:buClr>
              <a:buSzPct val="80000"/>
              <a:buFont typeface="+mj-lt"/>
              <a:buAutoNum type="arabicPeriod"/>
            </a:pPr>
            <a:r>
              <a:rPr lang="en-US" dirty="0" smtClean="0"/>
              <a:t>Be involved in accident investigations.</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569387"/>
          </a:xfrm>
        </p:spPr>
        <p:txBody>
          <a:bodyPr/>
          <a:lstStyle/>
          <a:p>
            <a:pPr algn="ctr"/>
            <a:r>
              <a:rPr lang="en-US" sz="2800" dirty="0" smtClean="0">
                <a:effectLst/>
              </a:rPr>
              <a:t>OSHA (</a:t>
            </a:r>
            <a:r>
              <a:rPr lang="en-US" sz="2800" i="1" dirty="0" smtClean="0">
                <a:effectLst/>
              </a:rPr>
              <a:t>Dallas Morning News</a:t>
            </a:r>
            <a:r>
              <a:rPr lang="en-US" sz="2800" dirty="0" smtClean="0">
                <a:effectLst/>
              </a:rPr>
              <a:t> Article, (11/24/13)</a:t>
            </a:r>
            <a:endParaRPr lang="en-US" sz="2800" dirty="0">
              <a:effectLst/>
            </a:endParaRPr>
          </a:p>
        </p:txBody>
      </p:sp>
      <p:sp>
        <p:nvSpPr>
          <p:cNvPr id="3" name="Content Placeholder 2"/>
          <p:cNvSpPr>
            <a:spLocks noGrp="1"/>
          </p:cNvSpPr>
          <p:nvPr>
            <p:ph idx="1"/>
          </p:nvPr>
        </p:nvSpPr>
        <p:spPr/>
        <p:txBody>
          <a:bodyPr/>
          <a:lstStyle/>
          <a:p>
            <a:r>
              <a:rPr lang="en-US" sz="3600" dirty="0" smtClean="0"/>
              <a:t>Current focuses include</a:t>
            </a:r>
          </a:p>
          <a:p>
            <a:pPr lvl="1"/>
            <a:r>
              <a:rPr lang="en-US" sz="3200" dirty="0" smtClean="0"/>
              <a:t>Refineries</a:t>
            </a:r>
          </a:p>
          <a:p>
            <a:pPr lvl="1"/>
            <a:r>
              <a:rPr lang="en-US" sz="3200" dirty="0" smtClean="0"/>
              <a:t>Chemical plants</a:t>
            </a:r>
          </a:p>
          <a:p>
            <a:pPr lvl="1"/>
            <a:r>
              <a:rPr lang="en-US" sz="3200" dirty="0" smtClean="0"/>
              <a:t>Construction (most dangerous work)</a:t>
            </a:r>
          </a:p>
          <a:p>
            <a:pPr marL="341312" lvl="1" indent="0">
              <a:buNone/>
            </a:pPr>
            <a:endParaRPr lang="en-US" dirty="0"/>
          </a:p>
        </p:txBody>
      </p:sp>
    </p:spTree>
    <p:extLst>
      <p:ext uri="{BB962C8B-B14F-4D97-AF65-F5344CB8AC3E}">
        <p14:creationId xmlns:p14="http://schemas.microsoft.com/office/powerpoint/2010/main" val="656879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366713"/>
            <a:ext cx="8413750" cy="569387"/>
          </a:xfrm>
        </p:spPr>
        <p:txBody>
          <a:bodyPr/>
          <a:lstStyle/>
          <a:p>
            <a:pPr algn="ctr"/>
            <a:r>
              <a:rPr lang="en-US" sz="2800" dirty="0" smtClean="0">
                <a:effectLst/>
              </a:rPr>
              <a:t>OSHA (</a:t>
            </a:r>
            <a:r>
              <a:rPr lang="en-US" sz="2800" i="1" dirty="0" smtClean="0">
                <a:effectLst/>
              </a:rPr>
              <a:t>Dallas Morning News</a:t>
            </a:r>
            <a:r>
              <a:rPr lang="en-US" sz="2800" dirty="0" smtClean="0">
                <a:effectLst/>
              </a:rPr>
              <a:t> Article, (11/24/13)</a:t>
            </a:r>
            <a:endParaRPr lang="en-US" sz="2800" dirty="0">
              <a:effectLst/>
            </a:endParaRPr>
          </a:p>
        </p:txBody>
      </p:sp>
      <p:sp>
        <p:nvSpPr>
          <p:cNvPr id="3" name="Content Placeholder 2"/>
          <p:cNvSpPr>
            <a:spLocks noGrp="1"/>
          </p:cNvSpPr>
          <p:nvPr>
            <p:ph idx="1"/>
          </p:nvPr>
        </p:nvSpPr>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16–</a:t>
            </a:r>
            <a:fld id="{FD48A81D-AC0E-473F-9D93-98D1A2607F5A}" type="slidenum">
              <a:rPr lang="en-US" smtClean="0">
                <a:solidFill>
                  <a:srgbClr val="000000"/>
                </a:solidFill>
              </a:rPr>
              <a:pPr>
                <a:defRPr/>
              </a:pPr>
              <a:t>9</a:t>
            </a:fld>
            <a:endParaRPr lang="en-US">
              <a:solidFill>
                <a:srgbClr val="000000"/>
              </a:solidFill>
            </a:endParaRPr>
          </a:p>
        </p:txBody>
      </p:sp>
      <p:pic>
        <p:nvPicPr>
          <p:cNvPr id="1026" name="Picture 2" descr="C:\Users\CW\Desktop\OSHA in Tex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5" y="1073192"/>
            <a:ext cx="8229510" cy="537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28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PRESENTER_VERSION" val="6"/>
  <p:tag name="ARTICULATE_PROJECT_OPEN" val="0"/>
</p:tagLst>
</file>

<file path=ppt/theme/theme1.xml><?xml version="1.0" encoding="utf-8"?>
<a:theme xmlns:a="http://schemas.openxmlformats.org/drawingml/2006/main" name="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Human Resource Management 12e">
  <a:themeElements>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2e">
      <a:majorFont>
        <a:latin typeface="Book Antiqua"/>
        <a:ea typeface="Arial Unicode MS"/>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uman Resource Management 12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2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2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uman Resource Management 12e">
  <a:themeElements>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2e">
      <a:majorFont>
        <a:latin typeface="Book Antiqua"/>
        <a:ea typeface="Arial Unicode MS"/>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uman Resource Management 12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2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2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9757</TotalTime>
  <Words>5927</Words>
  <Application>Microsoft Office PowerPoint</Application>
  <PresentationFormat>On-screen Show (4:3)</PresentationFormat>
  <Paragraphs>785</Paragraphs>
  <Slides>75</Slides>
  <Notes>75</Notes>
  <HiddenSlides>0</HiddenSlides>
  <MMClips>0</MMClips>
  <ScaleCrop>false</ScaleCrop>
  <HeadingPairs>
    <vt:vector size="4" baseType="variant">
      <vt:variant>
        <vt:lpstr>Theme</vt:lpstr>
      </vt:variant>
      <vt:variant>
        <vt:i4>13</vt:i4>
      </vt:variant>
      <vt:variant>
        <vt:lpstr>Slide Titles</vt:lpstr>
      </vt:variant>
      <vt:variant>
        <vt:i4>75</vt:i4>
      </vt:variant>
    </vt:vector>
  </HeadingPairs>
  <TitlesOfParts>
    <vt:vector size="88" baseType="lpstr">
      <vt:lpstr>mhr16e</vt:lpstr>
      <vt:lpstr>Human Resource Management 12e</vt:lpstr>
      <vt:lpstr>1_mhr16e</vt:lpstr>
      <vt:lpstr>2_mhr16e</vt:lpstr>
      <vt:lpstr>3_mhr16e</vt:lpstr>
      <vt:lpstr>4_mhr16e</vt:lpstr>
      <vt:lpstr>5_mhr16e</vt:lpstr>
      <vt:lpstr>6_mhr16e</vt:lpstr>
      <vt:lpstr>7_mhr16e</vt:lpstr>
      <vt:lpstr>8_mhr16e</vt:lpstr>
      <vt:lpstr>9_mhr16e</vt:lpstr>
      <vt:lpstr>10_mhr16e</vt:lpstr>
      <vt:lpstr>1_Human Resource Management 12e</vt:lpstr>
      <vt:lpstr>Promoting Safety and Health</vt:lpstr>
      <vt:lpstr>Safety and Health: It’s the Law</vt:lpstr>
      <vt:lpstr>AFL-CIO’s Annual “Death on the Job Report”</vt:lpstr>
      <vt:lpstr>The 10 Deadliest Jobs </vt:lpstr>
      <vt:lpstr>Occupational injuries in Oklahoma</vt:lpstr>
      <vt:lpstr>Occupational Safety Law</vt:lpstr>
      <vt:lpstr>OSHA (Dallas Morning News Article, (11/24/13)</vt:lpstr>
      <vt:lpstr>OSHA (Dallas Morning News Article, (11/24/13)</vt:lpstr>
      <vt:lpstr>OSHA (Dallas Morning News Article, (11/24/13)</vt:lpstr>
      <vt:lpstr>Recent significant accidents…</vt:lpstr>
      <vt:lpstr>10 Ways To Get into Trouble with OSHA</vt:lpstr>
      <vt:lpstr>Responsibilities and Rights of Employers</vt:lpstr>
      <vt:lpstr>Responsibilities and Rights of Employees</vt:lpstr>
      <vt:lpstr>PowerPoint Presentation</vt:lpstr>
      <vt:lpstr>What are my responsibilities under the  OSHA Act? (cont.)</vt:lpstr>
      <vt:lpstr>What are my responsibilities under the  OSHA Act? (cont.)</vt:lpstr>
      <vt:lpstr>OSHA Record Keeping and Standards</vt:lpstr>
      <vt:lpstr>OSHA Standards Example</vt:lpstr>
      <vt:lpstr>General Duty Clause</vt:lpstr>
      <vt:lpstr>General Duty Clause cont’d</vt:lpstr>
      <vt:lpstr>PowerPoint Presentation</vt:lpstr>
      <vt:lpstr>Investigating and Recording Accidents</vt:lpstr>
      <vt:lpstr>PowerPoint Presentation</vt:lpstr>
      <vt:lpstr>OSHA Inspection Priorities</vt:lpstr>
      <vt:lpstr>Citations and Penalties</vt:lpstr>
      <vt:lpstr>PowerPoint Presentation</vt:lpstr>
      <vt:lpstr>Inspection Guidelines</vt:lpstr>
      <vt:lpstr>Inspection Guidelines (cont’d)</vt:lpstr>
      <vt:lpstr>Inspection Guidelines (cont’d)</vt:lpstr>
      <vt:lpstr>What Causes Accidents?</vt:lpstr>
      <vt:lpstr>PowerPoint Presentation</vt:lpstr>
      <vt:lpstr>PowerPoint Presentation</vt:lpstr>
      <vt:lpstr>PowerPoint Presentation</vt:lpstr>
      <vt:lpstr>Workplace Exposure Hazards</vt:lpstr>
      <vt:lpstr>PowerPoint Presentation</vt:lpstr>
      <vt:lpstr>Infectious Diseases in the Workplace</vt:lpstr>
      <vt:lpstr>Incident Rate</vt:lpstr>
      <vt:lpstr>Safety Hazards and Issues</vt:lpstr>
      <vt:lpstr>Safety Hazards and Issues (cont.)</vt:lpstr>
      <vt:lpstr>Evacuation Plans</vt:lpstr>
      <vt:lpstr>PowerPoint Presentation</vt:lpstr>
      <vt:lpstr>Safety Hazards and Issues (cont.)</vt:lpstr>
      <vt:lpstr>Occupational Security and Safety</vt:lpstr>
      <vt:lpstr>Assessing Current Level of Risk</vt:lpstr>
      <vt:lpstr>Company Security and Employee Privacy</vt:lpstr>
      <vt:lpstr>Safety Hazards and Issues</vt:lpstr>
      <vt:lpstr>PowerPoint Presentation</vt:lpstr>
      <vt:lpstr>Identifying Potentially Violent Employees</vt:lpstr>
      <vt:lpstr>Perpetrators of Workplace Violence*</vt:lpstr>
      <vt:lpstr>Dismissing Violent Employees</vt:lpstr>
      <vt:lpstr>Dealing with Angry Employees</vt:lpstr>
      <vt:lpstr>Addressing Desk Rage:  Useful Tips for Managers</vt:lpstr>
      <vt:lpstr>PowerPoint Presentation</vt:lpstr>
      <vt:lpstr>Banning Smokers – Is It Legal? </vt:lpstr>
      <vt:lpstr>List of states that provide employment protections to smokers</vt:lpstr>
      <vt:lpstr>Drug Abuse</vt:lpstr>
      <vt:lpstr>Substance Abuse: Supervisor Training</vt:lpstr>
      <vt:lpstr>PowerPoint Presentation</vt:lpstr>
      <vt:lpstr>Legal Aspects of Workplace Substance Abuse</vt:lpstr>
      <vt:lpstr>Dealing with Substance Abuse</vt:lpstr>
      <vt:lpstr> Work Is the Biggest Source of Stress for Most</vt:lpstr>
      <vt:lpstr>Several Job Factors Determine Levels of Stress</vt:lpstr>
      <vt:lpstr>10 most stressful and 10 least stressful jobs of 2013</vt:lpstr>
      <vt:lpstr>Stress Factors and Their Consequences</vt:lpstr>
      <vt:lpstr>Reducing Job Stress: Personal</vt:lpstr>
      <vt:lpstr>Reducing Job Stress: Organizational</vt:lpstr>
      <vt:lpstr>Burnout: The total depletion of physical and mental resources caused by excessive striving to reach an unrealistic work-related goal</vt:lpstr>
      <vt:lpstr>Recovering from Burnout</vt:lpstr>
      <vt:lpstr>Employee Depression</vt:lpstr>
      <vt:lpstr>Other Safety and Health Issues</vt:lpstr>
      <vt:lpstr>PowerPoint Presentation</vt:lpstr>
      <vt:lpstr>Promoting a Safe Work Environment</vt:lpstr>
      <vt:lpstr>Creating a Culture of Safety</vt:lpstr>
      <vt:lpstr>Creating a Culture of Safety (cont.)</vt:lpstr>
      <vt:lpstr>Enforcing Safety Rules</vt:lpstr>
    </vt:vector>
  </TitlesOfParts>
  <Manager>Susanna Smart</Manager>
  <Company>Cengage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Human Resources 15e.</dc:title>
  <dc:subject>Chapter 1</dc:subject>
  <dc:creator>Charlie Cook, The University of West Alabama</dc:creator>
  <cp:lastModifiedBy>cvonbergen</cp:lastModifiedBy>
  <cp:revision>853</cp:revision>
  <cp:lastPrinted>2013-12-03T15:26:58Z</cp:lastPrinted>
  <dcterms:created xsi:type="dcterms:W3CDTF">2003-02-17T02:06:55Z</dcterms:created>
  <dcterms:modified xsi:type="dcterms:W3CDTF">2013-12-03T17:59:53Z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Bohlander16e Ch01</vt:lpwstr>
  </property>
  <property fmtid="{D5CDD505-2E9C-101B-9397-08002B2CF9AE}" pid="4" name="ArticulateGUID">
    <vt:lpwstr>19CF87F2-754A-4E3A-8E32-7959B7E8BCAF</vt:lpwstr>
  </property>
  <property fmtid="{D5CDD505-2E9C-101B-9397-08002B2CF9AE}" pid="5" name="ArticulateProjectFull">
    <vt:lpwstr>C:\Documents and Settings\Don\My Documents\Don Izzo\LarryFlick\2011 mhr16e\ch04\mhr16e-ch04-instructor_izzo.ppta</vt:lpwstr>
  </property>
</Properties>
</file>